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5" r:id="rId2"/>
    <p:sldId id="309" r:id="rId3"/>
    <p:sldId id="303" r:id="rId4"/>
    <p:sldId id="287" r:id="rId5"/>
    <p:sldId id="312" r:id="rId6"/>
    <p:sldId id="298" r:id="rId7"/>
    <p:sldId id="308" r:id="rId8"/>
    <p:sldId id="289" r:id="rId9"/>
    <p:sldId id="300" r:id="rId10"/>
    <p:sldId id="311" r:id="rId11"/>
    <p:sldId id="301" r:id="rId12"/>
    <p:sldId id="310" r:id="rId13"/>
    <p:sldId id="286" r:id="rId14"/>
  </p:sldIdLst>
  <p:sldSz cx="10688638" cy="7562850"/>
  <p:notesSz cx="6858000" cy="9947275"/>
  <p:defaultTextStyle>
    <a:defPPr>
      <a:defRPr lang="ru-RU"/>
    </a:defPPr>
    <a:lvl1pPr marL="0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B70FF24-6E16-4AE2-9162-BD2D5C109F93}">
          <p14:sldIdLst>
            <p14:sldId id="285"/>
            <p14:sldId id="309"/>
            <p14:sldId id="303"/>
            <p14:sldId id="287"/>
            <p14:sldId id="312"/>
            <p14:sldId id="298"/>
            <p14:sldId id="308"/>
            <p14:sldId id="289"/>
            <p14:sldId id="300"/>
            <p14:sldId id="311"/>
            <p14:sldId id="301"/>
            <p14:sldId id="310"/>
            <p14:sldId id="286"/>
          </p14:sldIdLst>
        </p14:section>
        <p14:section name="Раздел без заголовка" id="{237E0539-133E-48AA-82FC-353F3F08FA40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ey Sbitnev 2" initials="SS2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F90"/>
    <a:srgbClr val="DC7168"/>
    <a:srgbClr val="68AF90"/>
    <a:srgbClr val="5A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87" autoAdjust="0"/>
    <p:restoredTop sz="94194" autoAdjust="0"/>
  </p:normalViewPr>
  <p:slideViewPr>
    <p:cSldViewPr snapToGrid="0" snapToObjects="1">
      <p:cViewPr>
        <p:scale>
          <a:sx n="78" d="100"/>
          <a:sy n="78" d="100"/>
        </p:scale>
        <p:origin x="-1986" y="-528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F7692D-DF64-48E4-82AC-F606838D227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5E00DF-AF78-4330-B5B4-A0F976381AA1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dirty="0" smtClean="0"/>
            <a:t>ОСНОВНОЕ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dirty="0" smtClean="0"/>
            <a:t>ОБРАЗОВАНИЕ</a:t>
          </a:r>
          <a:endParaRPr lang="ru-RU" sz="2400" b="1" dirty="0"/>
        </a:p>
      </dgm:t>
    </dgm:pt>
    <dgm:pt modelId="{C5FA1803-B2F7-4A4D-A89A-5CA9993E9D91}" type="parTrans" cxnId="{FAD1C93B-8D66-42C5-AFBA-EF0EA7243116}">
      <dgm:prSet/>
      <dgm:spPr/>
      <dgm:t>
        <a:bodyPr/>
        <a:lstStyle/>
        <a:p>
          <a:endParaRPr lang="ru-RU"/>
        </a:p>
      </dgm:t>
    </dgm:pt>
    <dgm:pt modelId="{23E760C3-A360-4DC7-8FB7-D20A12146E52}" type="sibTrans" cxnId="{FAD1C93B-8D66-42C5-AFBA-EF0EA7243116}">
      <dgm:prSet/>
      <dgm:spPr/>
      <dgm:t>
        <a:bodyPr/>
        <a:lstStyle/>
        <a:p>
          <a:endParaRPr lang="ru-RU"/>
        </a:p>
      </dgm:t>
    </dgm:pt>
    <dgm:pt modelId="{C08DC999-DFB9-41F1-8FA4-2D271ECA8C73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b="1" dirty="0" smtClean="0"/>
            <a:t>Обязательные предметы (обществознание, математика, </a:t>
          </a:r>
          <a:r>
            <a:rPr lang="ru-RU" sz="2400" b="1" dirty="0" err="1" smtClean="0"/>
            <a:t>ОБЖ</a:t>
          </a:r>
          <a:r>
            <a:rPr lang="ru-RU" sz="2400" b="1" dirty="0" smtClean="0"/>
            <a:t>, литература, экономика и право)</a:t>
          </a:r>
          <a:endParaRPr lang="ru-RU" sz="2400" b="1" dirty="0"/>
        </a:p>
      </dgm:t>
    </dgm:pt>
    <dgm:pt modelId="{57EFD481-F890-4F95-9D8C-728823C4493D}" type="parTrans" cxnId="{D2A7C7BD-F6CE-469F-9E37-99F1B3408FC8}">
      <dgm:prSet/>
      <dgm:spPr/>
      <dgm:t>
        <a:bodyPr/>
        <a:lstStyle/>
        <a:p>
          <a:endParaRPr lang="ru-RU"/>
        </a:p>
      </dgm:t>
    </dgm:pt>
    <dgm:pt modelId="{CCF43CB9-FECF-4771-82F0-28E8631065E7}" type="sibTrans" cxnId="{D2A7C7BD-F6CE-469F-9E37-99F1B3408FC8}">
      <dgm:prSet/>
      <dgm:spPr/>
      <dgm:t>
        <a:bodyPr/>
        <a:lstStyle/>
        <a:p>
          <a:endParaRPr lang="ru-RU"/>
        </a:p>
      </dgm:t>
    </dgm:pt>
    <dgm:pt modelId="{962582DC-DE41-4BF1-A16B-5C1B2C19D3A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b="1" dirty="0" smtClean="0"/>
            <a:t>Внеурочная деятельность, факультативы </a:t>
          </a:r>
          <a:r>
            <a:rPr lang="ru-RU" sz="2400" b="1" dirty="0" err="1" smtClean="0"/>
            <a:t>элективы</a:t>
          </a:r>
          <a:r>
            <a:rPr lang="ru-RU" sz="2400" b="1" dirty="0" smtClean="0"/>
            <a:t>, программа воспитания и социализации</a:t>
          </a:r>
          <a:endParaRPr lang="ru-RU" sz="2400" b="1" dirty="0"/>
        </a:p>
      </dgm:t>
    </dgm:pt>
    <dgm:pt modelId="{13F02C4B-46EC-470B-AA19-437335261033}" type="parTrans" cxnId="{DE33C0C3-CBE7-4B17-8561-658452874081}">
      <dgm:prSet/>
      <dgm:spPr/>
      <dgm:t>
        <a:bodyPr/>
        <a:lstStyle/>
        <a:p>
          <a:endParaRPr lang="ru-RU"/>
        </a:p>
      </dgm:t>
    </dgm:pt>
    <dgm:pt modelId="{E9147A6E-661A-4CA5-A24D-271E69434848}" type="sibTrans" cxnId="{DE33C0C3-CBE7-4B17-8561-658452874081}">
      <dgm:prSet/>
      <dgm:spPr/>
      <dgm:t>
        <a:bodyPr/>
        <a:lstStyle/>
        <a:p>
          <a:endParaRPr lang="ru-RU"/>
        </a:p>
      </dgm:t>
    </dgm:pt>
    <dgm:pt modelId="{9385C5C5-B759-4228-8335-184F3F77CEB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dirty="0" smtClean="0"/>
            <a:t>ДОПОЛНИТЕЛЬНОЕ ОБРАЗОВАНИЕ</a:t>
          </a:r>
          <a:endParaRPr lang="ru-RU" sz="2400" b="1" dirty="0"/>
        </a:p>
      </dgm:t>
    </dgm:pt>
    <dgm:pt modelId="{0B57ECD6-DA62-4C3C-B97F-4F07DBAD3E5F}" type="parTrans" cxnId="{ABD7E3AF-2AFD-41E1-9759-132E1E96FD10}">
      <dgm:prSet/>
      <dgm:spPr/>
      <dgm:t>
        <a:bodyPr/>
        <a:lstStyle/>
        <a:p>
          <a:endParaRPr lang="ru-RU"/>
        </a:p>
      </dgm:t>
    </dgm:pt>
    <dgm:pt modelId="{FFD705ED-F1EC-47AB-8029-86BD5B2F0F9D}" type="sibTrans" cxnId="{ABD7E3AF-2AFD-41E1-9759-132E1E96FD10}">
      <dgm:prSet/>
      <dgm:spPr/>
      <dgm:t>
        <a:bodyPr/>
        <a:lstStyle/>
        <a:p>
          <a:endParaRPr lang="ru-RU"/>
        </a:p>
      </dgm:t>
    </dgm:pt>
    <dgm:pt modelId="{61B7D12A-20DD-4B9F-8C25-2BC33F2D4A6A}">
      <dgm:prSet phldrT="[Текст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400" b="1" dirty="0" smtClean="0"/>
            <a:t>Образовательные организации дополнительного образования (дома творчества, клубы и др.)</a:t>
          </a:r>
          <a:endParaRPr lang="ru-RU" sz="2400" b="1" dirty="0"/>
        </a:p>
      </dgm:t>
    </dgm:pt>
    <dgm:pt modelId="{6555D256-68DD-4FF6-A87C-57F813B57CEB}" type="parTrans" cxnId="{6BFB4C80-4B05-48C5-8AA6-C1DC1BC2C41B}">
      <dgm:prSet/>
      <dgm:spPr/>
      <dgm:t>
        <a:bodyPr/>
        <a:lstStyle/>
        <a:p>
          <a:endParaRPr lang="ru-RU"/>
        </a:p>
      </dgm:t>
    </dgm:pt>
    <dgm:pt modelId="{3F7AA107-7111-4088-A544-A70F9B347DAE}" type="sibTrans" cxnId="{6BFB4C80-4B05-48C5-8AA6-C1DC1BC2C41B}">
      <dgm:prSet/>
      <dgm:spPr/>
      <dgm:t>
        <a:bodyPr/>
        <a:lstStyle/>
        <a:p>
          <a:endParaRPr lang="ru-RU"/>
        </a:p>
      </dgm:t>
    </dgm:pt>
    <dgm:pt modelId="{FFAEA5E7-EF19-4E06-8902-97AEE64E2E57}">
      <dgm:prSet phldrT="[Текст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400" b="1" dirty="0" smtClean="0"/>
            <a:t>Детские центры сезонного или круглогодичного действия</a:t>
          </a:r>
          <a:endParaRPr lang="ru-RU" sz="2400" b="1" dirty="0"/>
        </a:p>
      </dgm:t>
    </dgm:pt>
    <dgm:pt modelId="{E6F7781F-EFB7-4390-B3EC-34A67E82ED3A}" type="parTrans" cxnId="{3512E584-04A8-45F5-904E-8530F76B5BC1}">
      <dgm:prSet/>
      <dgm:spPr/>
      <dgm:t>
        <a:bodyPr/>
        <a:lstStyle/>
        <a:p>
          <a:endParaRPr lang="ru-RU"/>
        </a:p>
      </dgm:t>
    </dgm:pt>
    <dgm:pt modelId="{125D4E6B-9D93-4198-B744-EB953645E2FA}" type="sibTrans" cxnId="{3512E584-04A8-45F5-904E-8530F76B5BC1}">
      <dgm:prSet/>
      <dgm:spPr/>
      <dgm:t>
        <a:bodyPr/>
        <a:lstStyle/>
        <a:p>
          <a:endParaRPr lang="ru-RU"/>
        </a:p>
      </dgm:t>
    </dgm:pt>
    <dgm:pt modelId="{619134D6-696B-4C24-9BDC-23ABB74C4F05}" type="pres">
      <dgm:prSet presAssocID="{03F7692D-DF64-48E4-82AC-F606838D227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6261479-8CF8-4CF4-9506-947F726CEBDC}" type="pres">
      <dgm:prSet presAssocID="{FC5E00DF-AF78-4330-B5B4-A0F976381AA1}" presName="root" presStyleCnt="0"/>
      <dgm:spPr/>
    </dgm:pt>
    <dgm:pt modelId="{D17C9CC7-79F1-4080-8791-68304F751F4B}" type="pres">
      <dgm:prSet presAssocID="{FC5E00DF-AF78-4330-B5B4-A0F976381AA1}" presName="rootComposite" presStyleCnt="0"/>
      <dgm:spPr/>
    </dgm:pt>
    <dgm:pt modelId="{1666B179-5A7F-4F5E-BD5B-FC53D0BCB4B1}" type="pres">
      <dgm:prSet presAssocID="{FC5E00DF-AF78-4330-B5B4-A0F976381AA1}" presName="rootText" presStyleLbl="node1" presStyleIdx="0" presStyleCnt="2" custScaleX="190356" custLinFactNeighborX="-544" custLinFactNeighborY="-8698"/>
      <dgm:spPr/>
      <dgm:t>
        <a:bodyPr/>
        <a:lstStyle/>
        <a:p>
          <a:endParaRPr lang="ru-RU"/>
        </a:p>
      </dgm:t>
    </dgm:pt>
    <dgm:pt modelId="{1A4D484F-BF3D-44ED-8083-F57D59D72E03}" type="pres">
      <dgm:prSet presAssocID="{FC5E00DF-AF78-4330-B5B4-A0F976381AA1}" presName="rootConnector" presStyleLbl="node1" presStyleIdx="0" presStyleCnt="2"/>
      <dgm:spPr/>
      <dgm:t>
        <a:bodyPr/>
        <a:lstStyle/>
        <a:p>
          <a:endParaRPr lang="ru-RU"/>
        </a:p>
      </dgm:t>
    </dgm:pt>
    <dgm:pt modelId="{9CCB4835-8736-46FA-A89B-27BD150C259A}" type="pres">
      <dgm:prSet presAssocID="{FC5E00DF-AF78-4330-B5B4-A0F976381AA1}" presName="childShape" presStyleCnt="0"/>
      <dgm:spPr/>
    </dgm:pt>
    <dgm:pt modelId="{3B2C45A7-92EE-4EC3-9F98-2550BAD741A7}" type="pres">
      <dgm:prSet presAssocID="{57EFD481-F890-4F95-9D8C-728823C4493D}" presName="Name13" presStyleLbl="parChTrans1D2" presStyleIdx="0" presStyleCnt="4"/>
      <dgm:spPr/>
      <dgm:t>
        <a:bodyPr/>
        <a:lstStyle/>
        <a:p>
          <a:endParaRPr lang="ru-RU"/>
        </a:p>
      </dgm:t>
    </dgm:pt>
    <dgm:pt modelId="{C2C492B7-867B-4CC3-8FDE-9C0D48D12820}" type="pres">
      <dgm:prSet presAssocID="{C08DC999-DFB9-41F1-8FA4-2D271ECA8C73}" presName="childText" presStyleLbl="bgAcc1" presStyleIdx="0" presStyleCnt="4" custScaleX="267255" custScaleY="172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F692A-23FD-4BEC-9273-28012CF38936}" type="pres">
      <dgm:prSet presAssocID="{13F02C4B-46EC-470B-AA19-437335261033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2D88F70-21A1-4D39-BD06-3D7BEE7F6085}" type="pres">
      <dgm:prSet presAssocID="{962582DC-DE41-4BF1-A16B-5C1B2C19D3A4}" presName="childText" presStyleLbl="bgAcc1" presStyleIdx="1" presStyleCnt="4" custScaleX="263599" custScaleY="153480" custLinFactNeighborX="318" custLinFactNeighborY="42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1AC48-D174-40B6-B60B-71E2F9AC9ED5}" type="pres">
      <dgm:prSet presAssocID="{9385C5C5-B759-4228-8335-184F3F77CEB4}" presName="root" presStyleCnt="0"/>
      <dgm:spPr/>
    </dgm:pt>
    <dgm:pt modelId="{87B8736F-85EA-455C-949C-041B4BCAA30C}" type="pres">
      <dgm:prSet presAssocID="{9385C5C5-B759-4228-8335-184F3F77CEB4}" presName="rootComposite" presStyleCnt="0"/>
      <dgm:spPr/>
    </dgm:pt>
    <dgm:pt modelId="{2E9E00A3-F683-4567-AE05-637F69F438C4}" type="pres">
      <dgm:prSet presAssocID="{9385C5C5-B759-4228-8335-184F3F77CEB4}" presName="rootText" presStyleLbl="node1" presStyleIdx="1" presStyleCnt="2" custScaleX="183304"/>
      <dgm:spPr/>
      <dgm:t>
        <a:bodyPr/>
        <a:lstStyle/>
        <a:p>
          <a:endParaRPr lang="ru-RU"/>
        </a:p>
      </dgm:t>
    </dgm:pt>
    <dgm:pt modelId="{F6585ED0-264A-4975-A999-3FA736060A1B}" type="pres">
      <dgm:prSet presAssocID="{9385C5C5-B759-4228-8335-184F3F77CEB4}" presName="rootConnector" presStyleLbl="node1" presStyleIdx="1" presStyleCnt="2"/>
      <dgm:spPr/>
      <dgm:t>
        <a:bodyPr/>
        <a:lstStyle/>
        <a:p>
          <a:endParaRPr lang="ru-RU"/>
        </a:p>
      </dgm:t>
    </dgm:pt>
    <dgm:pt modelId="{9FB17AE5-4AD9-4EF0-8466-95632D5B61DF}" type="pres">
      <dgm:prSet presAssocID="{9385C5C5-B759-4228-8335-184F3F77CEB4}" presName="childShape" presStyleCnt="0"/>
      <dgm:spPr/>
    </dgm:pt>
    <dgm:pt modelId="{5B9A302C-C163-46BE-8D51-D6759922FE2F}" type="pres">
      <dgm:prSet presAssocID="{6555D256-68DD-4FF6-A87C-57F813B57CEB}" presName="Name13" presStyleLbl="parChTrans1D2" presStyleIdx="2" presStyleCnt="4"/>
      <dgm:spPr/>
      <dgm:t>
        <a:bodyPr/>
        <a:lstStyle/>
        <a:p>
          <a:endParaRPr lang="ru-RU"/>
        </a:p>
      </dgm:t>
    </dgm:pt>
    <dgm:pt modelId="{3D6BB11F-47ED-45C0-8793-FF699E3F46C3}" type="pres">
      <dgm:prSet presAssocID="{61B7D12A-20DD-4B9F-8C25-2BC33F2D4A6A}" presName="childText" presStyleLbl="bgAcc1" presStyleIdx="2" presStyleCnt="4" custScaleX="256817" custScaleY="180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DA1E4-EE99-47A2-89B4-A09418CA6FDB}" type="pres">
      <dgm:prSet presAssocID="{E6F7781F-EFB7-4390-B3EC-34A67E82ED3A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F5DC1E5-5C6A-4398-9EBB-CC9A8ED37088}" type="pres">
      <dgm:prSet presAssocID="{FFAEA5E7-EF19-4E06-8902-97AEE64E2E57}" presName="childText" presStyleLbl="bgAcc1" presStyleIdx="3" presStyleCnt="4" custScaleX="268491" custScaleY="132741" custLinFactNeighborX="4148" custLinFactNeighborY="66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D65164-5D60-4B52-B24F-571C1AE6CEEF}" type="presOf" srcId="{E6F7781F-EFB7-4390-B3EC-34A67E82ED3A}" destId="{D14DA1E4-EE99-47A2-89B4-A09418CA6FDB}" srcOrd="0" destOrd="0" presId="urn:microsoft.com/office/officeart/2005/8/layout/hierarchy3"/>
    <dgm:cxn modelId="{DE33C0C3-CBE7-4B17-8561-658452874081}" srcId="{FC5E00DF-AF78-4330-B5B4-A0F976381AA1}" destId="{962582DC-DE41-4BF1-A16B-5C1B2C19D3A4}" srcOrd="1" destOrd="0" parTransId="{13F02C4B-46EC-470B-AA19-437335261033}" sibTransId="{E9147A6E-661A-4CA5-A24D-271E69434848}"/>
    <dgm:cxn modelId="{302A565B-5EB9-4ED7-956E-DF0ADA9FF2FD}" type="presOf" srcId="{9385C5C5-B759-4228-8335-184F3F77CEB4}" destId="{2E9E00A3-F683-4567-AE05-637F69F438C4}" srcOrd="0" destOrd="0" presId="urn:microsoft.com/office/officeart/2005/8/layout/hierarchy3"/>
    <dgm:cxn modelId="{6775F524-EFC4-407E-BBA3-E15BAC384CEA}" type="presOf" srcId="{61B7D12A-20DD-4B9F-8C25-2BC33F2D4A6A}" destId="{3D6BB11F-47ED-45C0-8793-FF699E3F46C3}" srcOrd="0" destOrd="0" presId="urn:microsoft.com/office/officeart/2005/8/layout/hierarchy3"/>
    <dgm:cxn modelId="{A71BFCC0-7E08-42F3-8C66-01097CCFAC2E}" type="presOf" srcId="{FC5E00DF-AF78-4330-B5B4-A0F976381AA1}" destId="{1A4D484F-BF3D-44ED-8083-F57D59D72E03}" srcOrd="1" destOrd="0" presId="urn:microsoft.com/office/officeart/2005/8/layout/hierarchy3"/>
    <dgm:cxn modelId="{FEC4891A-F6A1-458A-A3B9-929B3A88BE50}" type="presOf" srcId="{13F02C4B-46EC-470B-AA19-437335261033}" destId="{9D2F692A-23FD-4BEC-9273-28012CF38936}" srcOrd="0" destOrd="0" presId="urn:microsoft.com/office/officeart/2005/8/layout/hierarchy3"/>
    <dgm:cxn modelId="{3512E584-04A8-45F5-904E-8530F76B5BC1}" srcId="{9385C5C5-B759-4228-8335-184F3F77CEB4}" destId="{FFAEA5E7-EF19-4E06-8902-97AEE64E2E57}" srcOrd="1" destOrd="0" parTransId="{E6F7781F-EFB7-4390-B3EC-34A67E82ED3A}" sibTransId="{125D4E6B-9D93-4198-B744-EB953645E2FA}"/>
    <dgm:cxn modelId="{BEB3340F-7C50-45D9-A976-CF7C69391840}" type="presOf" srcId="{C08DC999-DFB9-41F1-8FA4-2D271ECA8C73}" destId="{C2C492B7-867B-4CC3-8FDE-9C0D48D12820}" srcOrd="0" destOrd="0" presId="urn:microsoft.com/office/officeart/2005/8/layout/hierarchy3"/>
    <dgm:cxn modelId="{FABCA1A8-3896-4343-A542-25087A1D465F}" type="presOf" srcId="{9385C5C5-B759-4228-8335-184F3F77CEB4}" destId="{F6585ED0-264A-4975-A999-3FA736060A1B}" srcOrd="1" destOrd="0" presId="urn:microsoft.com/office/officeart/2005/8/layout/hierarchy3"/>
    <dgm:cxn modelId="{B1E3CAF2-CEEA-4962-8806-AF1FC24D6C58}" type="presOf" srcId="{6555D256-68DD-4FF6-A87C-57F813B57CEB}" destId="{5B9A302C-C163-46BE-8D51-D6759922FE2F}" srcOrd="0" destOrd="0" presId="urn:microsoft.com/office/officeart/2005/8/layout/hierarchy3"/>
    <dgm:cxn modelId="{58090C6E-11F9-4C44-BFC2-22C140476D9F}" type="presOf" srcId="{FC5E00DF-AF78-4330-B5B4-A0F976381AA1}" destId="{1666B179-5A7F-4F5E-BD5B-FC53D0BCB4B1}" srcOrd="0" destOrd="0" presId="urn:microsoft.com/office/officeart/2005/8/layout/hierarchy3"/>
    <dgm:cxn modelId="{D2A7C7BD-F6CE-469F-9E37-99F1B3408FC8}" srcId="{FC5E00DF-AF78-4330-B5B4-A0F976381AA1}" destId="{C08DC999-DFB9-41F1-8FA4-2D271ECA8C73}" srcOrd="0" destOrd="0" parTransId="{57EFD481-F890-4F95-9D8C-728823C4493D}" sibTransId="{CCF43CB9-FECF-4771-82F0-28E8631065E7}"/>
    <dgm:cxn modelId="{ABD7E3AF-2AFD-41E1-9759-132E1E96FD10}" srcId="{03F7692D-DF64-48E4-82AC-F606838D227D}" destId="{9385C5C5-B759-4228-8335-184F3F77CEB4}" srcOrd="1" destOrd="0" parTransId="{0B57ECD6-DA62-4C3C-B97F-4F07DBAD3E5F}" sibTransId="{FFD705ED-F1EC-47AB-8029-86BD5B2F0F9D}"/>
    <dgm:cxn modelId="{6983EA03-5A4F-4B0E-AF82-44A7E8A9A736}" type="presOf" srcId="{57EFD481-F890-4F95-9D8C-728823C4493D}" destId="{3B2C45A7-92EE-4EC3-9F98-2550BAD741A7}" srcOrd="0" destOrd="0" presId="urn:microsoft.com/office/officeart/2005/8/layout/hierarchy3"/>
    <dgm:cxn modelId="{6BFB4C80-4B05-48C5-8AA6-C1DC1BC2C41B}" srcId="{9385C5C5-B759-4228-8335-184F3F77CEB4}" destId="{61B7D12A-20DD-4B9F-8C25-2BC33F2D4A6A}" srcOrd="0" destOrd="0" parTransId="{6555D256-68DD-4FF6-A87C-57F813B57CEB}" sibTransId="{3F7AA107-7111-4088-A544-A70F9B347DAE}"/>
    <dgm:cxn modelId="{10B38AF2-EBD3-4A5B-91CF-D2E25E4172C3}" type="presOf" srcId="{03F7692D-DF64-48E4-82AC-F606838D227D}" destId="{619134D6-696B-4C24-9BDC-23ABB74C4F05}" srcOrd="0" destOrd="0" presId="urn:microsoft.com/office/officeart/2005/8/layout/hierarchy3"/>
    <dgm:cxn modelId="{CA2E65D3-6AC6-4A9C-9283-AEABC960093C}" type="presOf" srcId="{FFAEA5E7-EF19-4E06-8902-97AEE64E2E57}" destId="{5F5DC1E5-5C6A-4398-9EBB-CC9A8ED37088}" srcOrd="0" destOrd="0" presId="urn:microsoft.com/office/officeart/2005/8/layout/hierarchy3"/>
    <dgm:cxn modelId="{5319514F-40D4-4C5D-8FDF-A0C79DAAF9A3}" type="presOf" srcId="{962582DC-DE41-4BF1-A16B-5C1B2C19D3A4}" destId="{E2D88F70-21A1-4D39-BD06-3D7BEE7F6085}" srcOrd="0" destOrd="0" presId="urn:microsoft.com/office/officeart/2005/8/layout/hierarchy3"/>
    <dgm:cxn modelId="{FAD1C93B-8D66-42C5-AFBA-EF0EA7243116}" srcId="{03F7692D-DF64-48E4-82AC-F606838D227D}" destId="{FC5E00DF-AF78-4330-B5B4-A0F976381AA1}" srcOrd="0" destOrd="0" parTransId="{C5FA1803-B2F7-4A4D-A89A-5CA9993E9D91}" sibTransId="{23E760C3-A360-4DC7-8FB7-D20A12146E52}"/>
    <dgm:cxn modelId="{49A35CF3-EAFF-449F-BACA-20A269992031}" type="presParOf" srcId="{619134D6-696B-4C24-9BDC-23ABB74C4F05}" destId="{96261479-8CF8-4CF4-9506-947F726CEBDC}" srcOrd="0" destOrd="0" presId="urn:microsoft.com/office/officeart/2005/8/layout/hierarchy3"/>
    <dgm:cxn modelId="{36EC93F0-A4AB-45C6-894D-857BD09806EF}" type="presParOf" srcId="{96261479-8CF8-4CF4-9506-947F726CEBDC}" destId="{D17C9CC7-79F1-4080-8791-68304F751F4B}" srcOrd="0" destOrd="0" presId="urn:microsoft.com/office/officeart/2005/8/layout/hierarchy3"/>
    <dgm:cxn modelId="{A8E03B96-25A5-4866-8A1C-E1108F02863D}" type="presParOf" srcId="{D17C9CC7-79F1-4080-8791-68304F751F4B}" destId="{1666B179-5A7F-4F5E-BD5B-FC53D0BCB4B1}" srcOrd="0" destOrd="0" presId="urn:microsoft.com/office/officeart/2005/8/layout/hierarchy3"/>
    <dgm:cxn modelId="{35F53528-1860-4F21-A463-5DBC9253D434}" type="presParOf" srcId="{D17C9CC7-79F1-4080-8791-68304F751F4B}" destId="{1A4D484F-BF3D-44ED-8083-F57D59D72E03}" srcOrd="1" destOrd="0" presId="urn:microsoft.com/office/officeart/2005/8/layout/hierarchy3"/>
    <dgm:cxn modelId="{31E714A4-9E8A-401A-89CC-601B76F01117}" type="presParOf" srcId="{96261479-8CF8-4CF4-9506-947F726CEBDC}" destId="{9CCB4835-8736-46FA-A89B-27BD150C259A}" srcOrd="1" destOrd="0" presId="urn:microsoft.com/office/officeart/2005/8/layout/hierarchy3"/>
    <dgm:cxn modelId="{60D220B6-9E62-47EC-956D-907E3599D03C}" type="presParOf" srcId="{9CCB4835-8736-46FA-A89B-27BD150C259A}" destId="{3B2C45A7-92EE-4EC3-9F98-2550BAD741A7}" srcOrd="0" destOrd="0" presId="urn:microsoft.com/office/officeart/2005/8/layout/hierarchy3"/>
    <dgm:cxn modelId="{5BB322C8-2533-4FCD-908C-31190FBB5177}" type="presParOf" srcId="{9CCB4835-8736-46FA-A89B-27BD150C259A}" destId="{C2C492B7-867B-4CC3-8FDE-9C0D48D12820}" srcOrd="1" destOrd="0" presId="urn:microsoft.com/office/officeart/2005/8/layout/hierarchy3"/>
    <dgm:cxn modelId="{A89D5985-2101-42E3-A2CE-D7016530D1C7}" type="presParOf" srcId="{9CCB4835-8736-46FA-A89B-27BD150C259A}" destId="{9D2F692A-23FD-4BEC-9273-28012CF38936}" srcOrd="2" destOrd="0" presId="urn:microsoft.com/office/officeart/2005/8/layout/hierarchy3"/>
    <dgm:cxn modelId="{4FEAC2DE-ED61-4B90-B294-54025BBB331F}" type="presParOf" srcId="{9CCB4835-8736-46FA-A89B-27BD150C259A}" destId="{E2D88F70-21A1-4D39-BD06-3D7BEE7F6085}" srcOrd="3" destOrd="0" presId="urn:microsoft.com/office/officeart/2005/8/layout/hierarchy3"/>
    <dgm:cxn modelId="{D5DC60A3-AF48-4BC0-BEDB-1DEEAF1AA40D}" type="presParOf" srcId="{619134D6-696B-4C24-9BDC-23ABB74C4F05}" destId="{9661AC48-D174-40B6-B60B-71E2F9AC9ED5}" srcOrd="1" destOrd="0" presId="urn:microsoft.com/office/officeart/2005/8/layout/hierarchy3"/>
    <dgm:cxn modelId="{5B9331F7-B7ED-452C-8316-2F7CD486A05E}" type="presParOf" srcId="{9661AC48-D174-40B6-B60B-71E2F9AC9ED5}" destId="{87B8736F-85EA-455C-949C-041B4BCAA30C}" srcOrd="0" destOrd="0" presId="urn:microsoft.com/office/officeart/2005/8/layout/hierarchy3"/>
    <dgm:cxn modelId="{B0017B38-9E98-48E6-B768-66823264766C}" type="presParOf" srcId="{87B8736F-85EA-455C-949C-041B4BCAA30C}" destId="{2E9E00A3-F683-4567-AE05-637F69F438C4}" srcOrd="0" destOrd="0" presId="urn:microsoft.com/office/officeart/2005/8/layout/hierarchy3"/>
    <dgm:cxn modelId="{7D68D485-809E-4000-882D-37194CC48370}" type="presParOf" srcId="{87B8736F-85EA-455C-949C-041B4BCAA30C}" destId="{F6585ED0-264A-4975-A999-3FA736060A1B}" srcOrd="1" destOrd="0" presId="urn:microsoft.com/office/officeart/2005/8/layout/hierarchy3"/>
    <dgm:cxn modelId="{5CF9FD0A-AF60-4E55-8FB8-44A6809620D2}" type="presParOf" srcId="{9661AC48-D174-40B6-B60B-71E2F9AC9ED5}" destId="{9FB17AE5-4AD9-4EF0-8466-95632D5B61DF}" srcOrd="1" destOrd="0" presId="urn:microsoft.com/office/officeart/2005/8/layout/hierarchy3"/>
    <dgm:cxn modelId="{4D7A7107-4831-4ADE-8F2A-7699F1653E53}" type="presParOf" srcId="{9FB17AE5-4AD9-4EF0-8466-95632D5B61DF}" destId="{5B9A302C-C163-46BE-8D51-D6759922FE2F}" srcOrd="0" destOrd="0" presId="urn:microsoft.com/office/officeart/2005/8/layout/hierarchy3"/>
    <dgm:cxn modelId="{8841B940-326B-4A2F-AB4D-BDAE80D4C991}" type="presParOf" srcId="{9FB17AE5-4AD9-4EF0-8466-95632D5B61DF}" destId="{3D6BB11F-47ED-45C0-8793-FF699E3F46C3}" srcOrd="1" destOrd="0" presId="urn:microsoft.com/office/officeart/2005/8/layout/hierarchy3"/>
    <dgm:cxn modelId="{5CA815DC-02BD-423E-A679-696BA5980DF0}" type="presParOf" srcId="{9FB17AE5-4AD9-4EF0-8466-95632D5B61DF}" destId="{D14DA1E4-EE99-47A2-89B4-A09418CA6FDB}" srcOrd="2" destOrd="0" presId="urn:microsoft.com/office/officeart/2005/8/layout/hierarchy3"/>
    <dgm:cxn modelId="{3EF991A0-524E-41EB-BF5F-3F6EA339A3C7}" type="presParOf" srcId="{9FB17AE5-4AD9-4EF0-8466-95632D5B61DF}" destId="{5F5DC1E5-5C6A-4398-9EBB-CC9A8ED3708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6B179-5A7F-4F5E-BD5B-FC53D0BCB4B1}">
      <dsp:nvSpPr>
        <dsp:cNvPr id="0" name=""/>
        <dsp:cNvSpPr/>
      </dsp:nvSpPr>
      <dsp:spPr>
        <a:xfrm>
          <a:off x="26013" y="0"/>
          <a:ext cx="3917358" cy="10289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/>
            <a:t>ОСНОВНОЕ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/>
            <a:t>ОБРАЗОВАНИЕ</a:t>
          </a:r>
          <a:endParaRPr lang="ru-RU" sz="2400" b="1" kern="1200" dirty="0"/>
        </a:p>
      </dsp:txBody>
      <dsp:txXfrm>
        <a:off x="56150" y="30137"/>
        <a:ext cx="3857084" cy="968681"/>
      </dsp:txXfrm>
    </dsp:sp>
    <dsp:sp modelId="{3B2C45A7-92EE-4EC3-9F98-2550BAD741A7}">
      <dsp:nvSpPr>
        <dsp:cNvPr id="0" name=""/>
        <dsp:cNvSpPr/>
      </dsp:nvSpPr>
      <dsp:spPr>
        <a:xfrm>
          <a:off x="417749" y="1028955"/>
          <a:ext cx="402930" cy="1144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4779"/>
              </a:lnTo>
              <a:lnTo>
                <a:pt x="402930" y="11447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C492B7-867B-4CC3-8FDE-9C0D48D12820}">
      <dsp:nvSpPr>
        <dsp:cNvPr id="0" name=""/>
        <dsp:cNvSpPr/>
      </dsp:nvSpPr>
      <dsp:spPr>
        <a:xfrm>
          <a:off x="820680" y="1288647"/>
          <a:ext cx="4399898" cy="177017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Обязательные предметы (обществознание, математика, </a:t>
          </a:r>
          <a:r>
            <a:rPr lang="ru-RU" sz="2400" b="1" kern="1200" dirty="0" err="1" smtClean="0"/>
            <a:t>ОБЖ</a:t>
          </a:r>
          <a:r>
            <a:rPr lang="ru-RU" sz="2400" b="1" kern="1200" dirty="0" smtClean="0"/>
            <a:t>, литература, экономика и право)</a:t>
          </a:r>
          <a:endParaRPr lang="ru-RU" sz="2400" b="1" kern="1200" dirty="0"/>
        </a:p>
      </dsp:txBody>
      <dsp:txXfrm>
        <a:off x="872527" y="1340494"/>
        <a:ext cx="4296204" cy="1666480"/>
      </dsp:txXfrm>
    </dsp:sp>
    <dsp:sp modelId="{9D2F692A-23FD-4BEC-9273-28012CF38936}">
      <dsp:nvSpPr>
        <dsp:cNvPr id="0" name=""/>
        <dsp:cNvSpPr/>
      </dsp:nvSpPr>
      <dsp:spPr>
        <a:xfrm>
          <a:off x="417749" y="1028955"/>
          <a:ext cx="408166" cy="30791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9179"/>
              </a:lnTo>
              <a:lnTo>
                <a:pt x="408166" y="30791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D88F70-21A1-4D39-BD06-3D7BEE7F6085}">
      <dsp:nvSpPr>
        <dsp:cNvPr id="0" name=""/>
        <dsp:cNvSpPr/>
      </dsp:nvSpPr>
      <dsp:spPr>
        <a:xfrm>
          <a:off x="825915" y="3318514"/>
          <a:ext cx="4339708" cy="157924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Внеурочная деятельность, факультативы </a:t>
          </a:r>
          <a:r>
            <a:rPr lang="ru-RU" sz="2400" b="1" kern="1200" dirty="0" err="1" smtClean="0"/>
            <a:t>элективы</a:t>
          </a:r>
          <a:r>
            <a:rPr lang="ru-RU" sz="2400" b="1" kern="1200" dirty="0" smtClean="0"/>
            <a:t>, программа воспитания и социализации</a:t>
          </a:r>
          <a:endParaRPr lang="ru-RU" sz="2400" b="1" kern="1200" dirty="0"/>
        </a:p>
      </dsp:txBody>
      <dsp:txXfrm>
        <a:off x="872169" y="3364768"/>
        <a:ext cx="4247200" cy="1486733"/>
      </dsp:txXfrm>
    </dsp:sp>
    <dsp:sp modelId="{2E9E00A3-F683-4567-AE05-637F69F438C4}">
      <dsp:nvSpPr>
        <dsp:cNvPr id="0" name=""/>
        <dsp:cNvSpPr/>
      </dsp:nvSpPr>
      <dsp:spPr>
        <a:xfrm>
          <a:off x="4980609" y="2452"/>
          <a:ext cx="3772234" cy="10289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/>
            <a:t>ДОПОЛНИТЕЛЬНОЕ ОБРАЗОВАНИЕ</a:t>
          </a:r>
          <a:endParaRPr lang="ru-RU" sz="2400" b="1" kern="1200" dirty="0"/>
        </a:p>
      </dsp:txBody>
      <dsp:txXfrm>
        <a:off x="5010746" y="32589"/>
        <a:ext cx="3711960" cy="968681"/>
      </dsp:txXfrm>
    </dsp:sp>
    <dsp:sp modelId="{5B9A302C-C163-46BE-8D51-D6759922FE2F}">
      <dsp:nvSpPr>
        <dsp:cNvPr id="0" name=""/>
        <dsp:cNvSpPr/>
      </dsp:nvSpPr>
      <dsp:spPr>
        <a:xfrm>
          <a:off x="5357833" y="1031408"/>
          <a:ext cx="377223" cy="11860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041"/>
              </a:lnTo>
              <a:lnTo>
                <a:pt x="377223" y="11860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BB11F-47ED-45C0-8793-FF699E3F46C3}">
      <dsp:nvSpPr>
        <dsp:cNvPr id="0" name=""/>
        <dsp:cNvSpPr/>
      </dsp:nvSpPr>
      <dsp:spPr>
        <a:xfrm>
          <a:off x="5735056" y="1288647"/>
          <a:ext cx="4228054" cy="185760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Образовательные организации дополнительного образования (дома творчества, клубы и др.)</a:t>
          </a:r>
          <a:endParaRPr lang="ru-RU" sz="2400" b="1" kern="1200" dirty="0"/>
        </a:p>
      </dsp:txBody>
      <dsp:txXfrm>
        <a:off x="5789463" y="1343054"/>
        <a:ext cx="4119240" cy="1748791"/>
      </dsp:txXfrm>
    </dsp:sp>
    <dsp:sp modelId="{D14DA1E4-EE99-47A2-89B4-A09418CA6FDB}">
      <dsp:nvSpPr>
        <dsp:cNvPr id="0" name=""/>
        <dsp:cNvSpPr/>
      </dsp:nvSpPr>
      <dsp:spPr>
        <a:xfrm>
          <a:off x="5357833" y="1031408"/>
          <a:ext cx="414432" cy="3183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3423"/>
              </a:lnTo>
              <a:lnTo>
                <a:pt x="414432" y="3183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DC1E5-5C6A-4398-9EBB-CC9A8ED37088}">
      <dsp:nvSpPr>
        <dsp:cNvPr id="0" name=""/>
        <dsp:cNvSpPr/>
      </dsp:nvSpPr>
      <dsp:spPr>
        <a:xfrm>
          <a:off x="5772265" y="3531909"/>
          <a:ext cx="4420246" cy="136584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Детские центры сезонного или круглогодичного действия</a:t>
          </a:r>
          <a:endParaRPr lang="ru-RU" sz="2400" b="1" kern="1200" dirty="0"/>
        </a:p>
      </dsp:txBody>
      <dsp:txXfrm>
        <a:off x="5812269" y="3571913"/>
        <a:ext cx="4340238" cy="1285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5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r">
              <a:defRPr sz="1200"/>
            </a:lvl1pPr>
          </a:lstStyle>
          <a:p>
            <a:fld id="{1569FC51-29ED-DF40-A3A8-F8F635526D2A}" type="datetimeFigureOut">
              <a:rPr lang="ru-RU" smtClean="0"/>
              <a:pPr/>
              <a:t>16.08.2018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5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r">
              <a:defRPr sz="1200"/>
            </a:lvl1pPr>
          </a:lstStyle>
          <a:p>
            <a:fld id="{49761D3D-C6D0-9348-BFA9-3A54AC341C4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002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r">
              <a:defRPr sz="1200"/>
            </a:lvl1pPr>
          </a:lstStyle>
          <a:p>
            <a:fld id="{F9ECF44E-D23C-B14B-AE06-6FAC3F5FF1D8}" type="datetimeFigureOut">
              <a:rPr lang="ru-RU" smtClean="0"/>
              <a:pPr/>
              <a:t>16.08.2018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2163" y="746125"/>
            <a:ext cx="52736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6" rIns="91870" bIns="4593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870" tIns="45936" rIns="91870" bIns="4593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r">
              <a:defRPr sz="1200"/>
            </a:lvl1pPr>
          </a:lstStyle>
          <a:p>
            <a:fld id="{4F139739-2EAF-AD40-B8A2-B67B174A01B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17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PPT_makets-09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4"/>
            <a:ext cx="10688638" cy="7556392"/>
          </a:xfrm>
          <a:prstGeom prst="rect">
            <a:avLst/>
          </a:prstGeom>
        </p:spPr>
      </p:pic>
      <p:sp>
        <p:nvSpPr>
          <p:cNvPr id="5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1292659" y="2831048"/>
            <a:ext cx="8005105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8267700" y="628650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  <p:sp>
        <p:nvSpPr>
          <p:cNvPr id="7" name="Ромб 6"/>
          <p:cNvSpPr/>
          <p:nvPr userDrawn="1"/>
        </p:nvSpPr>
        <p:spPr>
          <a:xfrm>
            <a:off x="4979250" y="3086100"/>
            <a:ext cx="2133600" cy="1514475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04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65"/>
            <a:ext cx="9619774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8991" y="1991360"/>
            <a:ext cx="6476177" cy="3924933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591738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60"/>
            <a:ext cx="3021674" cy="3924933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4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65"/>
            <a:ext cx="9619774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00" y="1991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591738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181" y="1991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00" y="4277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3" y="4277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181" y="4277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17" name="Изображение 1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9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65"/>
            <a:ext cx="9619774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360"/>
            <a:ext cx="9619774" cy="3924933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692704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70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_makets-1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58"/>
            <a:ext cx="9085342" cy="1502066"/>
          </a:xfrm>
          <a:prstGeom prst="rect">
            <a:avLst/>
          </a:prstGeom>
        </p:spPr>
        <p:txBody>
          <a:bodyPr lIns="99551" tIns="49775" rIns="99551" bIns="49775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8267700" y="628650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1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692704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6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PT_makets-1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8267700" y="628650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PPT_makets-02.jp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7" y="7009643"/>
            <a:ext cx="5027719" cy="402652"/>
          </a:xfrm>
          <a:prstGeom prst="rect">
            <a:avLst/>
          </a:prstGeom>
        </p:spPr>
        <p:txBody>
          <a:bodyPr vert="horz" lIns="99551" tIns="49775" rIns="99551" bIns="49775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7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0" r:id="rId4"/>
    <p:sldLayoutId id="2147483651" r:id="rId5"/>
    <p:sldLayoutId id="2147483654" r:id="rId6"/>
    <p:sldLayoutId id="2147483656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775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73315" indent="-373315" algn="l" defTabSz="49775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8850" indent="-311096" algn="l" defTabSz="497754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44384" indent="-248877" algn="l" defTabSz="497754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42138" indent="-248877" algn="l" defTabSz="497754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39891" indent="-248877" algn="l" defTabSz="497754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37645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olimpiada.oc3.ru/rewarding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7.png"/><Relationship Id="rId2" Type="http://schemas.openxmlformats.org/officeDocument/2006/relationships/hyperlink" Target="https://www.youtube.com/watch?v=RMLhm9l_gU4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g"/><Relationship Id="rId5" Type="http://schemas.openxmlformats.org/officeDocument/2006/relationships/image" Target="../media/image7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>
          <a:xfrm>
            <a:off x="860612" y="1616149"/>
            <a:ext cx="9479789" cy="3753293"/>
          </a:xfrm>
        </p:spPr>
        <p:txBody>
          <a:bodyPr/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DC7168"/>
                </a:solidFill>
                <a:latin typeface="+mj-lt"/>
                <a:ea typeface="Times New Roman"/>
                <a:cs typeface="Times New Roman"/>
              </a:rPr>
              <a:t>Образовательные </a:t>
            </a:r>
            <a:r>
              <a:rPr lang="ru-RU" sz="3200" dirty="0">
                <a:solidFill>
                  <a:srgbClr val="DC7168"/>
                </a:solidFill>
                <a:latin typeface="+mj-lt"/>
                <a:ea typeface="Times New Roman"/>
                <a:cs typeface="Times New Roman"/>
              </a:rPr>
              <a:t>программы и учебно-методические материалы </a:t>
            </a:r>
            <a:r>
              <a:rPr lang="ru-RU" sz="3200" dirty="0" smtClean="0">
                <a:solidFill>
                  <a:srgbClr val="DC7168"/>
                </a:solidFill>
                <a:latin typeface="+mj-lt"/>
                <a:ea typeface="Times New Roman"/>
                <a:cs typeface="Times New Roman"/>
              </a:rPr>
              <a:t>по финансовой грамотности, </a:t>
            </a:r>
            <a:r>
              <a:rPr lang="ru-RU" sz="3200" dirty="0">
                <a:solidFill>
                  <a:srgbClr val="DC7168"/>
                </a:solidFill>
                <a:latin typeface="+mj-lt"/>
                <a:ea typeface="Times New Roman"/>
                <a:cs typeface="Times New Roman"/>
              </a:rPr>
              <a:t>разработанные в рамках Проекта </a:t>
            </a:r>
            <a:r>
              <a:rPr lang="ru-RU" sz="3200" dirty="0" smtClean="0">
                <a:solidFill>
                  <a:srgbClr val="DC7168"/>
                </a:solidFill>
                <a:latin typeface="+mj-lt"/>
                <a:ea typeface="Times New Roman"/>
                <a:cs typeface="Times New Roman"/>
              </a:rPr>
              <a:t>МИНФИНА РОССИИ</a:t>
            </a:r>
            <a:r>
              <a:rPr lang="ru-RU" sz="3200" dirty="0" smtClean="0">
                <a:solidFill>
                  <a:srgbClr val="5AB8CB"/>
                </a:solidFill>
                <a:latin typeface="+mj-lt"/>
              </a:rPr>
              <a:t/>
            </a:r>
            <a:br>
              <a:rPr lang="ru-RU" sz="3200" dirty="0" smtClean="0">
                <a:solidFill>
                  <a:srgbClr val="5AB8CB"/>
                </a:solidFill>
                <a:latin typeface="+mj-lt"/>
              </a:rPr>
            </a:br>
            <a:r>
              <a:rPr lang="ru-RU" sz="3200" dirty="0">
                <a:solidFill>
                  <a:srgbClr val="5AB8CB"/>
                </a:solidFill>
              </a:rPr>
              <a:t/>
            </a:r>
            <a:br>
              <a:rPr lang="ru-RU" sz="3200" dirty="0">
                <a:solidFill>
                  <a:srgbClr val="5AB8CB"/>
                </a:solidFill>
              </a:rPr>
            </a:br>
            <a:r>
              <a:rPr lang="ru-RU" sz="1600" dirty="0" smtClean="0"/>
              <a:t>Лавренова Екатерина, </a:t>
            </a:r>
            <a:br>
              <a:rPr lang="ru-RU" sz="1600" dirty="0" smtClean="0"/>
            </a:br>
            <a:r>
              <a:rPr lang="ru-RU" sz="1600" dirty="0" smtClean="0"/>
              <a:t>эксперт проекта, автор </a:t>
            </a:r>
            <a:r>
              <a:rPr lang="ru-RU" sz="1600" dirty="0" err="1" smtClean="0"/>
              <a:t>умк</a:t>
            </a:r>
            <a:endParaRPr lang="ru-RU" sz="2400" dirty="0"/>
          </a:p>
        </p:txBody>
      </p:sp>
      <p:pic>
        <p:nvPicPr>
          <p:cNvPr id="3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140" y="713336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9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DC7168"/>
                </a:solidFill>
              </a:rPr>
              <a:t>ВАРИАНТЫ ИСПОЛЬЗОВАНИЯ ОБРАЗОВАТЕЛЬНЫХ ПРОГРАММ ПО ФИНАНСОВОЙ ГРАМОТНОСТИ</a:t>
            </a:r>
            <a:endParaRPr lang="ru-RU" dirty="0">
              <a:solidFill>
                <a:srgbClr val="DC7168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376036"/>
              </p:ext>
            </p:extLst>
          </p:nvPr>
        </p:nvGraphicFramePr>
        <p:xfrm>
          <a:off x="268224" y="1990724"/>
          <a:ext cx="10192512" cy="4897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03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solidFill>
                  <a:srgbClr val="DC7168"/>
                </a:solidFill>
              </a:rPr>
              <a:t>ИЗУЧЕНИЕ ФИНАНСОВОЙ ГРАМОТНОСТИ В РАМКАХ ОБЯЗАТЕЛЬНЫХ ПРЕДМЕТОВ</a:t>
            </a:r>
            <a:endParaRPr lang="ru-RU" sz="2400" dirty="0">
              <a:solidFill>
                <a:srgbClr val="DC716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376" y="1991360"/>
            <a:ext cx="10143744" cy="5018283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4CAF90"/>
                </a:solidFill>
              </a:rPr>
              <a:t>                                              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ИСТОРИЯ                                                  разрабатываются универсальные модули               </a:t>
            </a:r>
          </a:p>
          <a:p>
            <a:pPr lvl="0"/>
            <a:r>
              <a:rPr lang="ru-RU" sz="1800" b="1" dirty="0" smtClean="0">
                <a:solidFill>
                  <a:srgbClr val="4CAF90"/>
                </a:solidFill>
              </a:rPr>
              <a:t>ИНФОРМАТИКА                                                                   + </a:t>
            </a:r>
            <a:r>
              <a:rPr lang="ru-RU" sz="1800" b="1" dirty="0" err="1" smtClean="0">
                <a:solidFill>
                  <a:srgbClr val="4CAF90"/>
                </a:solidFill>
              </a:rPr>
              <a:t>ЦОР</a:t>
            </a:r>
            <a:r>
              <a:rPr lang="ru-RU" sz="1800" b="1" dirty="0" smtClean="0">
                <a:solidFill>
                  <a:srgbClr val="4CAF90"/>
                </a:solidFill>
              </a:rPr>
              <a:t>                  </a:t>
            </a:r>
          </a:p>
          <a:p>
            <a:endParaRPr lang="ru-RU" sz="1800" b="1" dirty="0" smtClean="0">
              <a:solidFill>
                <a:srgbClr val="4CAF90"/>
              </a:solidFill>
            </a:endParaRPr>
          </a:p>
          <a:p>
            <a:endParaRPr lang="ru-RU" sz="1800" b="1" dirty="0">
              <a:solidFill>
                <a:srgbClr val="4CAF90"/>
              </a:solidFill>
            </a:endParaRPr>
          </a:p>
          <a:p>
            <a:r>
              <a:rPr lang="ru-RU" sz="1800" b="1" dirty="0" smtClean="0">
                <a:solidFill>
                  <a:srgbClr val="4CAF90"/>
                </a:solidFill>
              </a:rPr>
              <a:t>ОБЩЕСТВОЗНАНИЕ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ЭКОНОМИКА                                           подготовлены и напечатаны демоверсии: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ПРАВО                                                           модули по финансовой грамотности,</a:t>
            </a:r>
          </a:p>
          <a:p>
            <a:r>
              <a:rPr lang="ru-RU" sz="1800" b="1" dirty="0" err="1" smtClean="0">
                <a:solidFill>
                  <a:srgbClr val="4CAF90"/>
                </a:solidFill>
              </a:rPr>
              <a:t>ОБЖ</a:t>
            </a:r>
            <a:r>
              <a:rPr lang="ru-RU" sz="1800" b="1" dirty="0" smtClean="0">
                <a:solidFill>
                  <a:srgbClr val="4CAF90"/>
                </a:solidFill>
              </a:rPr>
              <a:t>                                                                 корпорация «Российский учебник»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АНГЛИЙСКИЙ ЯЗЫК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ГЕОГРАФИЯ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МАТЕМАТИКА</a:t>
            </a:r>
          </a:p>
          <a:p>
            <a:pPr>
              <a:buFontTx/>
              <a:buChar char="-"/>
            </a:pPr>
            <a:endParaRPr lang="ru-RU" sz="1800" b="1" dirty="0" smtClean="0">
              <a:solidFill>
                <a:srgbClr val="4CAF90"/>
              </a:solidFill>
            </a:endParaRPr>
          </a:p>
          <a:p>
            <a:pPr>
              <a:buFontTx/>
              <a:buChar char="-"/>
            </a:pPr>
            <a:endParaRPr lang="ru-RU" sz="1800" b="1" dirty="0">
              <a:solidFill>
                <a:srgbClr val="4CAF90"/>
              </a:solidFill>
            </a:endParaRPr>
          </a:p>
          <a:p>
            <a:pPr>
              <a:buFontTx/>
              <a:buChar char="-"/>
            </a:pPr>
            <a:r>
              <a:rPr lang="ru-RU" sz="1800" b="1" dirty="0" smtClean="0">
                <a:solidFill>
                  <a:srgbClr val="4CAF90"/>
                </a:solidFill>
              </a:rPr>
              <a:t>ИНДИВИДУАЛЬНЫЙ ПРОЕКТ -               создано и апробировано </a:t>
            </a:r>
            <a:r>
              <a:rPr lang="ru-RU" sz="1800" b="1" dirty="0" err="1" smtClean="0">
                <a:solidFill>
                  <a:srgbClr val="4CAF90"/>
                </a:solidFill>
              </a:rPr>
              <a:t>УМК</a:t>
            </a:r>
            <a:endParaRPr lang="ru-RU" sz="1800" b="1" dirty="0">
              <a:solidFill>
                <a:srgbClr val="4CAF9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8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029" y="237848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524" y="2291715"/>
            <a:ext cx="420687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74" y="3949827"/>
            <a:ext cx="420687" cy="2609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18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067" y="804672"/>
            <a:ext cx="10159999" cy="802598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DC7168"/>
                </a:solidFill>
              </a:rPr>
              <a:t>ПРОГРАММЫ И УЧЕБНЫЕ МАТЕРИАЛЫ ДЛЯ ВНЕУРОЧНОЙ ДЕЯТЕЛЬНОСТИ, ФАКУЛЬТАТИВОВ, </a:t>
            </a:r>
            <a:r>
              <a:rPr lang="ru-RU" sz="2400" dirty="0" err="1" smtClean="0">
                <a:solidFill>
                  <a:srgbClr val="DC7168"/>
                </a:solidFill>
              </a:rPr>
              <a:t>ЭЛЕКТИВОВ</a:t>
            </a:r>
            <a:endParaRPr lang="ru-RU" sz="2400" dirty="0">
              <a:solidFill>
                <a:srgbClr val="DC716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907" y="1809345"/>
            <a:ext cx="10080977" cy="5505855"/>
          </a:xfrm>
        </p:spPr>
        <p:txBody>
          <a:bodyPr/>
          <a:lstStyle/>
          <a:p>
            <a:pPr marL="0" indent="0">
              <a:buNone/>
            </a:pPr>
            <a:r>
              <a:rPr lang="ru-RU" sz="2000" b="1" u="sng" dirty="0" smtClean="0">
                <a:solidFill>
                  <a:srgbClr val="4CAF90"/>
                </a:solidFill>
              </a:rPr>
              <a:t>Структура учебно-методического комплекта: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Материалы для обучающихся (учебное пособие)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Учебная программа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Методические рекомендации для учителя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Просветительские материалы для родителей </a:t>
            </a:r>
          </a:p>
          <a:p>
            <a:r>
              <a:rPr lang="ru-RU" sz="1800" b="1" dirty="0" smtClean="0">
                <a:solidFill>
                  <a:srgbClr val="4CAF90"/>
                </a:solidFill>
              </a:rPr>
              <a:t>КИМ (рабочие тетради)</a:t>
            </a:r>
          </a:p>
          <a:p>
            <a:endParaRPr lang="ru-RU" sz="1800" b="1" dirty="0" smtClean="0">
              <a:solidFill>
                <a:srgbClr val="4CAF90"/>
              </a:solidFill>
            </a:endParaRPr>
          </a:p>
          <a:p>
            <a:endParaRPr lang="ru-RU" sz="1800" b="1" dirty="0" smtClean="0">
              <a:solidFill>
                <a:srgbClr val="4CAF90"/>
              </a:solidFill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4CAF90"/>
              </a:solidFill>
            </a:endParaRPr>
          </a:p>
          <a:p>
            <a:endParaRPr lang="ru-RU" sz="1800" b="1" dirty="0">
              <a:solidFill>
                <a:srgbClr val="4CAF9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4</a:t>
            </a:fld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385020"/>
              </p:ext>
            </p:extLst>
          </p:nvPr>
        </p:nvGraphicFramePr>
        <p:xfrm>
          <a:off x="648434" y="3927900"/>
          <a:ext cx="9344943" cy="3168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8861"/>
                <a:gridCol w="5226082"/>
              </a:tblGrid>
              <a:tr h="28335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Базовые УМК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4CAF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Дополнительные УМК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4CAF90"/>
                    </a:solidFill>
                  </a:tcPr>
                </a:tc>
              </a:tr>
              <a:tr h="2803217">
                <a:tc>
                  <a:txBody>
                    <a:bodyPr/>
                    <a:lstStyle/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2-4 классы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5-7 классы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8-9 классы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10-11 классы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Детские дома и Школы-интернаты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УМК для обучающихся с ограничениями здоровья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10-11 классы (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соц-экон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профиль)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Модуль «Страхование»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Модуль «Банки»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Модуль «Фондовый рынок»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Модуль «Пенсионное обеспечение»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Модуль «Собственный бизнес»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Модуль «Финансовая безопасность»</a:t>
                      </a: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 «Финансы и математика»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AF9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5163" y="1607269"/>
            <a:ext cx="2911638" cy="221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412" y="170769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20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" y="1133687"/>
            <a:ext cx="5156661" cy="3157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731" y="3201027"/>
            <a:ext cx="5043107" cy="420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4532072"/>
            <a:ext cx="5117084" cy="287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229" y="280416"/>
            <a:ext cx="4976164" cy="2822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70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050" name="Picture 2" descr="C:\Users\123\Desktop\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2252" y="1111386"/>
            <a:ext cx="4862916" cy="283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23\Desktop\3лицей 4 фото 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472" y="1111386"/>
            <a:ext cx="4727643" cy="283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23\Desktop\3IMG_217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2253" y="4075887"/>
            <a:ext cx="4862916" cy="314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23\Desktop\3DSC_097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473" y="4075887"/>
            <a:ext cx="4727642" cy="314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796" y="201272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88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1115665"/>
            <a:ext cx="9619774" cy="664367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DC7168"/>
                </a:solidFill>
              </a:rPr>
              <a:t>ОЛИМПИАДЫ ПО ФИНАНСОВОЙ ГРАМОТНОСТИ</a:t>
            </a:r>
            <a:endParaRPr lang="ru-RU" sz="2400" dirty="0">
              <a:solidFill>
                <a:srgbClr val="DC716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912" y="1658112"/>
            <a:ext cx="9997440" cy="553516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4CAF90"/>
                </a:solidFill>
              </a:rPr>
              <a:t>ОНЛАЙН ОЛИМПИАДА (для учащихся 5-11 классов):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4CAF90"/>
                </a:solidFill>
              </a:rPr>
              <a:t>Старт: 20.11.2017, участвовало 7500 чел., охват: все регионы РФ,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4CAF90"/>
                </a:solidFill>
              </a:rPr>
              <a:t>Победители и призеры – 209 школьников (</a:t>
            </a:r>
            <a:r>
              <a:rPr lang="en-US" sz="2000" u="sng" dirty="0">
                <a:latin typeface="Arial"/>
                <a:hlinkClick r:id="rId2"/>
              </a:rPr>
              <a:t>https://</a:t>
            </a:r>
            <a:r>
              <a:rPr lang="en-US" sz="2000" u="sng" dirty="0" smtClean="0">
                <a:latin typeface="Arial"/>
                <a:hlinkClick r:id="rId2"/>
              </a:rPr>
              <a:t>olimpiada.oc3.ru/rewarding</a:t>
            </a:r>
            <a:r>
              <a:rPr lang="ru-RU" sz="2000" b="1" dirty="0" smtClean="0">
                <a:solidFill>
                  <a:srgbClr val="4CAF90"/>
                </a:solidFill>
              </a:rPr>
              <a:t>)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4CAF90"/>
              </a:solidFill>
            </a:endParaRPr>
          </a:p>
          <a:p>
            <a:r>
              <a:rPr lang="ru-RU" sz="2000" b="1" dirty="0" smtClean="0">
                <a:solidFill>
                  <a:srgbClr val="4CAF90"/>
                </a:solidFill>
              </a:rPr>
              <a:t>ОЛИМПИАДА </a:t>
            </a:r>
            <a:r>
              <a:rPr lang="ru-RU" sz="2000" b="1" dirty="0" err="1" smtClean="0">
                <a:solidFill>
                  <a:srgbClr val="4CAF90"/>
                </a:solidFill>
              </a:rPr>
              <a:t>НИУ</a:t>
            </a:r>
            <a:r>
              <a:rPr lang="ru-RU" sz="2000" b="1" dirty="0" smtClean="0">
                <a:solidFill>
                  <a:srgbClr val="4CAF90"/>
                </a:solidFill>
              </a:rPr>
              <a:t> «ВЫСШАЯ ШКОЛА ЭКОНОМИКИ»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4CAF90"/>
                </a:solidFill>
              </a:rPr>
              <a:t>- «</a:t>
            </a:r>
            <a:r>
              <a:rPr lang="ru-RU" sz="2000" b="1" u="sng" dirty="0" smtClean="0">
                <a:solidFill>
                  <a:srgbClr val="4CAF90"/>
                </a:solidFill>
              </a:rPr>
              <a:t>ВЫСШАЯ ПРОБА</a:t>
            </a:r>
            <a:r>
              <a:rPr lang="ru-RU" sz="2000" b="1" dirty="0" smtClean="0">
                <a:solidFill>
                  <a:srgbClr val="4CAF90"/>
                </a:solidFill>
              </a:rPr>
              <a:t>» для учащихся 7-11 классов.</a:t>
            </a:r>
          </a:p>
          <a:p>
            <a:pPr>
              <a:buFontTx/>
              <a:buChar char="-"/>
            </a:pPr>
            <a:endParaRPr lang="ru-RU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098" name="Picture 2" descr="C:\Users\123\Desktop\Снимок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20" y="4062007"/>
            <a:ext cx="7901940" cy="335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98208" y="558393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998208" y="5984046"/>
            <a:ext cx="176784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2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0" y="835175"/>
            <a:ext cx="10035822" cy="1148371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DC7168"/>
                </a:solidFill>
              </a:rPr>
              <a:t>ПРОГРАММЫ И УЧЕБНЫЕ МАТЕРИАЛЫ ПО ФИНАНСОВОЙ ГРАМОТНОСТИ ДЛЯ </a:t>
            </a:r>
            <a:r>
              <a:rPr lang="ru-RU" sz="2400" dirty="0" smtClean="0">
                <a:solidFill>
                  <a:srgbClr val="DC7168"/>
                </a:solidFill>
              </a:rPr>
              <a:t>ОБРАЗОВАТЕЛЬНЫХ ОРГАНИЗАЦИЙ ДОПОЛНИТЕЛЬНОГО </a:t>
            </a:r>
            <a:r>
              <a:rPr lang="ru-RU" sz="2400" dirty="0">
                <a:solidFill>
                  <a:srgbClr val="DC7168"/>
                </a:solidFill>
              </a:rPr>
              <a:t>ОБРАЗОВАНИЯ</a:t>
            </a:r>
            <a:endParaRPr lang="ru-RU" sz="2600" dirty="0">
              <a:solidFill>
                <a:srgbClr val="DC716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178" y="2216120"/>
            <a:ext cx="10564460" cy="5191669"/>
          </a:xfrm>
        </p:spPr>
        <p:txBody>
          <a:bodyPr/>
          <a:lstStyle/>
          <a:p>
            <a:pPr marL="0" lvl="0" indent="0">
              <a:buNone/>
            </a:pPr>
            <a:r>
              <a:rPr lang="ru-RU" sz="2200" b="1" dirty="0" smtClean="0">
                <a:solidFill>
                  <a:srgbClr val="4CAF90"/>
                </a:solidFill>
              </a:rPr>
              <a:t>1. Тренинг-игра </a:t>
            </a:r>
          </a:p>
          <a:p>
            <a:pPr marL="0" lvl="0" indent="0">
              <a:buNone/>
            </a:pPr>
            <a:r>
              <a:rPr lang="ru-RU" sz="2200" b="1" dirty="0" smtClean="0">
                <a:solidFill>
                  <a:srgbClr val="4CAF90"/>
                </a:solidFill>
              </a:rPr>
              <a:t>«Не </a:t>
            </a:r>
            <a:r>
              <a:rPr lang="ru-RU" sz="2200" b="1" dirty="0">
                <a:solidFill>
                  <a:srgbClr val="4CAF90"/>
                </a:solidFill>
              </a:rPr>
              <a:t>в деньгах счастье</a:t>
            </a:r>
            <a:r>
              <a:rPr lang="ru-RU" sz="2200" b="1" dirty="0" smtClean="0">
                <a:solidFill>
                  <a:srgbClr val="4CAF90"/>
                </a:solidFill>
              </a:rPr>
              <a:t>» </a:t>
            </a:r>
          </a:p>
          <a:p>
            <a:pPr marL="0" lvl="0" indent="0">
              <a:buNone/>
            </a:pPr>
            <a:r>
              <a:rPr lang="ru-RU" sz="2200" b="1" dirty="0">
                <a:solidFill>
                  <a:srgbClr val="4CAF90"/>
                </a:solidFill>
              </a:rPr>
              <a:t> </a:t>
            </a:r>
            <a:r>
              <a:rPr lang="ru-RU" sz="2200" b="1" dirty="0" smtClean="0">
                <a:solidFill>
                  <a:srgbClr val="4CAF90"/>
                </a:solidFill>
              </a:rPr>
              <a:t> </a:t>
            </a:r>
            <a:r>
              <a:rPr lang="en-US" sz="1600" b="1" dirty="0" smtClean="0">
                <a:solidFill>
                  <a:srgbClr val="4CAF90"/>
                </a:solidFill>
              </a:rPr>
              <a:t>(happy-</a:t>
            </a:r>
            <a:r>
              <a:rPr lang="en-US" sz="1600" b="1" dirty="0" err="1" smtClean="0">
                <a:solidFill>
                  <a:srgbClr val="4CAF90"/>
                </a:solidFill>
              </a:rPr>
              <a:t>finance.ru</a:t>
            </a:r>
            <a:r>
              <a:rPr lang="en-US" sz="1600" b="1" dirty="0" smtClean="0">
                <a:solidFill>
                  <a:srgbClr val="4CAF90"/>
                </a:solidFill>
              </a:rPr>
              <a:t>)</a:t>
            </a:r>
            <a:r>
              <a:rPr lang="ru-RU" sz="2200" b="1" dirty="0" smtClean="0">
                <a:solidFill>
                  <a:srgbClr val="4CAF90"/>
                </a:solidFill>
              </a:rPr>
              <a:t>:</a:t>
            </a:r>
          </a:p>
          <a:p>
            <a:pPr lvl="0">
              <a:buFontTx/>
              <a:buChar char="-"/>
            </a:pPr>
            <a:r>
              <a:rPr lang="ru-RU" sz="1800" b="1" dirty="0" smtClean="0">
                <a:solidFill>
                  <a:srgbClr val="4CAF90"/>
                </a:solidFill>
              </a:rPr>
              <a:t>Версия 1 (для детей 13-16)</a:t>
            </a:r>
          </a:p>
          <a:p>
            <a:pPr lvl="0">
              <a:buFontTx/>
              <a:buChar char="-"/>
            </a:pPr>
            <a:r>
              <a:rPr lang="ru-RU" sz="1800" b="1" dirty="0" smtClean="0">
                <a:solidFill>
                  <a:srgbClr val="4CAF90"/>
                </a:solidFill>
              </a:rPr>
              <a:t>Версия 2 (для детей 9-12)   </a:t>
            </a:r>
          </a:p>
          <a:p>
            <a:pPr marL="457200" indent="-457200">
              <a:buAutoNum type="arabicPeriod"/>
            </a:pPr>
            <a:endParaRPr lang="ru-RU" sz="1800" dirty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200" dirty="0" smtClean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200" dirty="0" smtClean="0">
              <a:solidFill>
                <a:srgbClr val="4CAF90"/>
              </a:solidFill>
            </a:endParaRPr>
          </a:p>
          <a:p>
            <a:pPr marL="0" lvl="0" indent="0">
              <a:buNone/>
            </a:pPr>
            <a:r>
              <a:rPr lang="ru-RU" sz="2200" b="1" dirty="0" smtClean="0">
                <a:solidFill>
                  <a:srgbClr val="4CAF90"/>
                </a:solidFill>
              </a:rPr>
              <a:t>                                                                   </a:t>
            </a:r>
            <a:r>
              <a:rPr lang="ru-RU" sz="2200" b="1" dirty="0">
                <a:solidFill>
                  <a:srgbClr val="4CAF90"/>
                </a:solidFill>
              </a:rPr>
              <a:t>2</a:t>
            </a:r>
            <a:r>
              <a:rPr lang="ru-RU" sz="2200" b="1" dirty="0" smtClean="0">
                <a:solidFill>
                  <a:srgbClr val="4CAF90"/>
                </a:solidFill>
              </a:rPr>
              <a:t>. Деловые игры 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rgbClr val="4CAF90"/>
                </a:solidFill>
              </a:rPr>
              <a:t>                                                               «Услуги финансовых организаций», 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rgbClr val="4CAF90"/>
                </a:solidFill>
              </a:rPr>
              <a:t>                                                               «Семейный план»,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rgbClr val="4CAF90"/>
                </a:solidFill>
              </a:rPr>
              <a:t>                                                               «По следам монополии»</a:t>
            </a:r>
            <a:r>
              <a:rPr lang="en-US" sz="2200" dirty="0" smtClean="0">
                <a:solidFill>
                  <a:srgbClr val="4CAF90"/>
                </a:solidFill>
              </a:rPr>
              <a:t> </a:t>
            </a:r>
            <a:r>
              <a:rPr lang="ru-RU" sz="2200" dirty="0" smtClean="0">
                <a:solidFill>
                  <a:srgbClr val="4CAF90"/>
                </a:solidFill>
              </a:rPr>
              <a:t>и др.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rgbClr val="4CAF90"/>
                </a:solidFill>
              </a:rPr>
              <a:t>                                                                           </a:t>
            </a:r>
            <a:r>
              <a:rPr lang="ru-RU" sz="1800" dirty="0" smtClean="0">
                <a:solidFill>
                  <a:srgbClr val="4CAF90"/>
                </a:solidFill>
              </a:rPr>
              <a:t>(</a:t>
            </a:r>
            <a:r>
              <a:rPr lang="en-US" sz="1800" dirty="0">
                <a:solidFill>
                  <a:srgbClr val="4CAF90"/>
                </a:solidFill>
              </a:rPr>
              <a:t>http://</a:t>
            </a:r>
            <a:r>
              <a:rPr lang="en-US" sz="1800" dirty="0" err="1" smtClean="0">
                <a:solidFill>
                  <a:srgbClr val="4CAF90"/>
                </a:solidFill>
              </a:rPr>
              <a:t>edu.pacc.ru</a:t>
            </a:r>
            <a:r>
              <a:rPr lang="ru-RU" sz="1800" dirty="0" smtClean="0">
                <a:solidFill>
                  <a:srgbClr val="4CAF90"/>
                </a:solidFill>
              </a:rPr>
              <a:t>)</a:t>
            </a:r>
          </a:p>
          <a:p>
            <a:pPr marL="0" lvl="0" indent="0">
              <a:buNone/>
            </a:pPr>
            <a:endParaRPr lang="ru-RU" sz="2200" dirty="0" smtClean="0">
              <a:solidFill>
                <a:srgbClr val="4CAF90"/>
              </a:solidFill>
            </a:endParaRPr>
          </a:p>
          <a:p>
            <a:pPr marL="457200" lvl="0" indent="-457200">
              <a:buFont typeface="Arial"/>
              <a:buAutoNum type="arabicPeriod"/>
            </a:pPr>
            <a:endParaRPr lang="ru-RU" sz="2000" dirty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000" dirty="0">
              <a:solidFill>
                <a:srgbClr val="4CAF9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6146" name="Picture 2" descr="C:\Users\123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7510" y="2216121"/>
            <a:ext cx="2990233" cy="246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198" y="201272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016" y="2216121"/>
            <a:ext cx="3229152" cy="24801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4944235"/>
            <a:ext cx="5557294" cy="21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464" y="1021405"/>
            <a:ext cx="10175132" cy="6390890"/>
          </a:xfrm>
        </p:spPr>
        <p:txBody>
          <a:bodyPr/>
          <a:lstStyle/>
          <a:p>
            <a:pPr marL="0" lvl="0" indent="0">
              <a:buNone/>
            </a:pPr>
            <a:r>
              <a:rPr lang="ru-RU" sz="2800" b="1" dirty="0" smtClean="0">
                <a:solidFill>
                  <a:srgbClr val="4CAF90"/>
                </a:solidFill>
                <a:ea typeface="+mj-ea"/>
                <a:cs typeface="+mj-cs"/>
              </a:rPr>
              <a:t>                </a:t>
            </a:r>
            <a:r>
              <a:rPr lang="ru-RU" sz="2400" b="1" dirty="0" smtClean="0">
                <a:solidFill>
                  <a:srgbClr val="4CAF90"/>
                </a:solidFill>
                <a:ea typeface="+mj-ea"/>
                <a:cs typeface="+mj-cs"/>
              </a:rPr>
              <a:t>3</a:t>
            </a:r>
            <a:r>
              <a:rPr lang="ru-RU" sz="2000" b="1" dirty="0" smtClean="0">
                <a:solidFill>
                  <a:srgbClr val="4CAF90"/>
                </a:solidFill>
                <a:ea typeface="+mj-ea"/>
                <a:cs typeface="+mj-cs"/>
              </a:rPr>
              <a:t>.   </a:t>
            </a:r>
            <a:r>
              <a:rPr lang="ru-RU" sz="2400" b="1" dirty="0" smtClean="0">
                <a:solidFill>
                  <a:srgbClr val="4CAF90"/>
                </a:solidFill>
                <a:ea typeface="+mj-ea"/>
                <a:cs typeface="+mj-cs"/>
              </a:rPr>
              <a:t>Чемпионат </a:t>
            </a:r>
            <a:r>
              <a:rPr lang="ru-RU" sz="2400" b="1" dirty="0">
                <a:solidFill>
                  <a:srgbClr val="4CAF90"/>
                </a:solidFill>
                <a:ea typeface="+mj-ea"/>
                <a:cs typeface="+mj-cs"/>
              </a:rPr>
              <a:t>по финансовой грамотности </a:t>
            </a:r>
            <a:br>
              <a:rPr lang="ru-RU" sz="2400" b="1" dirty="0">
                <a:solidFill>
                  <a:srgbClr val="4CAF90"/>
                </a:solidFill>
                <a:ea typeface="+mj-ea"/>
                <a:cs typeface="+mj-cs"/>
              </a:rPr>
            </a:br>
            <a:r>
              <a:rPr lang="ru-RU" sz="2400" b="1" dirty="0" smtClean="0">
                <a:solidFill>
                  <a:srgbClr val="4CAF90"/>
                </a:solidFill>
                <a:ea typeface="+mj-ea"/>
                <a:cs typeface="+mj-cs"/>
              </a:rPr>
              <a:t>                     на </a:t>
            </a:r>
            <a:r>
              <a:rPr lang="ru-RU" sz="2400" b="1" dirty="0">
                <a:solidFill>
                  <a:srgbClr val="4CAF90"/>
                </a:solidFill>
                <a:ea typeface="+mj-ea"/>
                <a:cs typeface="+mj-cs"/>
              </a:rPr>
              <a:t>базе образовательных организаций </a:t>
            </a:r>
            <a:br>
              <a:rPr lang="ru-RU" sz="2400" b="1" dirty="0">
                <a:solidFill>
                  <a:srgbClr val="4CAF90"/>
                </a:solidFill>
                <a:ea typeface="+mj-ea"/>
                <a:cs typeface="+mj-cs"/>
              </a:rPr>
            </a:br>
            <a:r>
              <a:rPr lang="ru-RU" sz="2400" b="1" dirty="0" smtClean="0">
                <a:solidFill>
                  <a:srgbClr val="4CAF90"/>
                </a:solidFill>
                <a:ea typeface="+mj-ea"/>
                <a:cs typeface="+mj-cs"/>
              </a:rPr>
              <a:t>                                   дополнительного </a:t>
            </a:r>
            <a:r>
              <a:rPr lang="ru-RU" sz="2400" b="1" dirty="0">
                <a:solidFill>
                  <a:srgbClr val="4CAF90"/>
                </a:solidFill>
                <a:ea typeface="+mj-ea"/>
                <a:cs typeface="+mj-cs"/>
              </a:rPr>
              <a:t>образования</a:t>
            </a:r>
            <a:r>
              <a:rPr lang="ru-RU" sz="2800" b="1" dirty="0">
                <a:solidFill>
                  <a:srgbClr val="4CAF90"/>
                </a:solidFill>
                <a:ea typeface="+mj-ea"/>
                <a:cs typeface="+mj-cs"/>
              </a:rPr>
              <a:t> </a:t>
            </a:r>
            <a:br>
              <a:rPr lang="ru-RU" sz="2800" b="1" dirty="0">
                <a:solidFill>
                  <a:srgbClr val="4CAF90"/>
                </a:solidFill>
                <a:ea typeface="+mj-ea"/>
                <a:cs typeface="+mj-cs"/>
              </a:rPr>
            </a:br>
            <a:r>
              <a:rPr lang="ru-RU" sz="2800" b="1" dirty="0" smtClean="0">
                <a:solidFill>
                  <a:srgbClr val="4CAF90"/>
                </a:solidFill>
                <a:ea typeface="+mj-ea"/>
                <a:cs typeface="+mj-cs"/>
              </a:rPr>
              <a:t>                                                            </a:t>
            </a:r>
            <a:r>
              <a:rPr lang="ru-RU" sz="2200" dirty="0" smtClean="0">
                <a:solidFill>
                  <a:srgbClr val="4CAF90"/>
                </a:solidFill>
                <a:ea typeface="+mj-ea"/>
                <a:cs typeface="+mj-cs"/>
              </a:rPr>
              <a:t>Финансовые </a:t>
            </a:r>
            <a:r>
              <a:rPr lang="ru-RU" sz="2200" dirty="0">
                <a:solidFill>
                  <a:srgbClr val="4CAF90"/>
                </a:solidFill>
                <a:ea typeface="+mj-ea"/>
                <a:cs typeface="+mj-cs"/>
              </a:rPr>
              <a:t>бои и </a:t>
            </a:r>
            <a:endParaRPr lang="ru-RU" sz="2200" dirty="0" smtClean="0">
              <a:solidFill>
                <a:srgbClr val="4CAF90"/>
              </a:solidFill>
              <a:ea typeface="+mj-ea"/>
              <a:cs typeface="+mj-cs"/>
            </a:endParaRPr>
          </a:p>
          <a:p>
            <a:pPr marL="0" lvl="0" indent="0">
              <a:buNone/>
            </a:pPr>
            <a:r>
              <a:rPr lang="ru-RU" sz="2200" dirty="0">
                <a:solidFill>
                  <a:srgbClr val="4CAF90"/>
                </a:solidFill>
                <a:ea typeface="+mj-ea"/>
                <a:cs typeface="+mj-cs"/>
              </a:rPr>
              <a:t> </a:t>
            </a:r>
            <a:r>
              <a:rPr lang="ru-RU" sz="2200" dirty="0" smtClean="0">
                <a:solidFill>
                  <a:srgbClr val="4CAF90"/>
                </a:solidFill>
                <a:ea typeface="+mj-ea"/>
                <a:cs typeface="+mj-cs"/>
              </a:rPr>
              <a:t>                                                                       коммуникативные турниры</a:t>
            </a:r>
            <a:r>
              <a:rPr lang="ru-RU" sz="2200" dirty="0">
                <a:solidFill>
                  <a:srgbClr val="4CAF90"/>
                </a:solidFill>
                <a:ea typeface="+mj-ea"/>
                <a:cs typeface="+mj-cs"/>
              </a:rPr>
              <a:t/>
            </a:r>
            <a:br>
              <a:rPr lang="ru-RU" sz="2200" dirty="0">
                <a:solidFill>
                  <a:srgbClr val="4CAF90"/>
                </a:solidFill>
                <a:ea typeface="+mj-ea"/>
                <a:cs typeface="+mj-cs"/>
              </a:rPr>
            </a:br>
            <a:endParaRPr lang="ru-RU" sz="2200" dirty="0">
              <a:solidFill>
                <a:srgbClr val="4CAF90"/>
              </a:solidFill>
            </a:endParaRPr>
          </a:p>
          <a:p>
            <a:pPr marL="457200" lvl="0" indent="-457200">
              <a:buFont typeface="Arial"/>
              <a:buAutoNum type="arabicPeriod"/>
            </a:pPr>
            <a:endParaRPr lang="ru-RU" sz="2200" dirty="0" smtClean="0">
              <a:solidFill>
                <a:srgbClr val="4CAF90"/>
              </a:solidFill>
            </a:endParaRPr>
          </a:p>
          <a:p>
            <a:pPr marL="0" lvl="0" indent="0">
              <a:buNone/>
            </a:pPr>
            <a:endParaRPr lang="ru-RU" sz="2200" dirty="0">
              <a:solidFill>
                <a:srgbClr val="4CAF90"/>
              </a:solidFill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1027" name="Picture 3" descr="C:\Users\123\Desktop\Алтай. 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144" y="2290870"/>
            <a:ext cx="4340352" cy="261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23\Desktop\Алтай. 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8911" y="3701428"/>
            <a:ext cx="4568385" cy="25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23\Desktop\Краснодар. 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144" y="4999944"/>
            <a:ext cx="4340352" cy="226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277" y="189080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58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416" y="1115665"/>
            <a:ext cx="9873790" cy="3102767"/>
          </a:xfrm>
        </p:spPr>
        <p:txBody>
          <a:bodyPr/>
          <a:lstStyle/>
          <a:p>
            <a:r>
              <a:rPr lang="ru-RU" dirty="0" smtClean="0">
                <a:solidFill>
                  <a:srgbClr val="4CAF90"/>
                </a:solidFill>
              </a:rPr>
              <a:t>4</a:t>
            </a:r>
            <a:r>
              <a:rPr lang="ru-RU" sz="2400" dirty="0" smtClean="0">
                <a:solidFill>
                  <a:srgbClr val="4CAF90"/>
                </a:solidFill>
              </a:rPr>
              <a:t>. Пришкольный образовательный финансовый лагерь</a:t>
            </a:r>
            <a:r>
              <a:rPr lang="ru-RU" sz="2400" dirty="0">
                <a:solidFill>
                  <a:srgbClr val="4CAF90"/>
                </a:solidFill>
              </a:rPr>
              <a:t/>
            </a:r>
            <a:br>
              <a:rPr lang="ru-RU" sz="2400" dirty="0">
                <a:solidFill>
                  <a:srgbClr val="4CAF90"/>
                </a:solidFill>
              </a:rPr>
            </a:br>
            <a:r>
              <a:rPr lang="ru-RU" sz="2400" dirty="0" smtClean="0">
                <a:solidFill>
                  <a:srgbClr val="4CAF90"/>
                </a:solidFill>
              </a:rPr>
              <a:t/>
            </a:r>
            <a:br>
              <a:rPr lang="ru-RU" sz="2400" dirty="0" smtClean="0">
                <a:solidFill>
                  <a:srgbClr val="4CAF90"/>
                </a:solidFill>
              </a:rPr>
            </a:br>
            <a:r>
              <a:rPr lang="ru-RU" sz="2200" dirty="0" smtClean="0">
                <a:solidFill>
                  <a:srgbClr val="4CAF90"/>
                </a:solidFill>
              </a:rPr>
              <a:t>Разработаны программы и </a:t>
            </a:r>
            <a:br>
              <a:rPr lang="ru-RU" sz="2200" dirty="0" smtClean="0">
                <a:solidFill>
                  <a:srgbClr val="4CAF90"/>
                </a:solidFill>
              </a:rPr>
            </a:br>
            <a:r>
              <a:rPr lang="ru-RU" sz="2200" dirty="0" smtClean="0">
                <a:solidFill>
                  <a:srgbClr val="4CAF90"/>
                </a:solidFill>
              </a:rPr>
              <a:t>просветительские материалы:</a:t>
            </a:r>
            <a:br>
              <a:rPr lang="ru-RU" sz="2200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>а) факультатив</a:t>
            </a:r>
            <a:br>
              <a:rPr lang="ru-RU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>б) школьный кружок</a:t>
            </a:r>
            <a:br>
              <a:rPr lang="ru-RU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>в) смена лагеря дневного </a:t>
            </a:r>
            <a:br>
              <a:rPr lang="ru-RU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>пребывания</a:t>
            </a:r>
            <a:br>
              <a:rPr lang="ru-RU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/>
            </a:r>
            <a:br>
              <a:rPr lang="ru-RU" dirty="0" smtClean="0">
                <a:solidFill>
                  <a:srgbClr val="4CAF90"/>
                </a:solidFill>
              </a:rPr>
            </a:br>
            <a:endParaRPr lang="ru-RU" dirty="0">
              <a:solidFill>
                <a:srgbClr val="4CAF9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123\Desktop\17880439_134778100395138_2085053018330016354_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473" y="4307996"/>
            <a:ext cx="4681695" cy="309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23\Desktop\07-11-2017_21-06-49\2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55" y="4312501"/>
            <a:ext cx="5008820" cy="309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23\Desktop\07-11-2017_21-06-49\2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473" y="1668030"/>
            <a:ext cx="4681695" cy="263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9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1" y="1115665"/>
            <a:ext cx="9883891" cy="1517807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ru-RU" sz="2400" dirty="0" smtClean="0">
                <a:solidFill>
                  <a:srgbClr val="DC7168"/>
                </a:solidFill>
                <a:ea typeface="+mn-ea"/>
                <a:cs typeface="+mn-cs"/>
              </a:rPr>
              <a:t>ПРОГРАММЫ ПО ФИНАНСОВОЙ ГРАМОТНОСТИ ДЛЯ ДЕТСКИХ ЦЕНТРОВ (ЛАГЕРЕЙ)</a:t>
            </a:r>
            <a:r>
              <a:rPr lang="ru-RU" sz="2400" dirty="0">
                <a:solidFill>
                  <a:srgbClr val="4CAF90"/>
                </a:solidFill>
                <a:ea typeface="+mn-ea"/>
                <a:cs typeface="+mn-cs"/>
              </a:rPr>
              <a:t/>
            </a:r>
            <a:br>
              <a:rPr lang="ru-RU" sz="2400" dirty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en-US" sz="1600" dirty="0">
                <a:solidFill>
                  <a:srgbClr val="4CAF90"/>
                </a:solidFill>
                <a:ea typeface="+mn-ea"/>
                <a:cs typeface="+mn-cs"/>
                <a:hlinkClick r:id="rId2"/>
              </a:rPr>
              <a:t>https://</a:t>
            </a:r>
            <a:r>
              <a:rPr lang="en-US" sz="1600" dirty="0" err="1" smtClean="0">
                <a:solidFill>
                  <a:srgbClr val="4CAF90"/>
                </a:solidFill>
                <a:ea typeface="+mn-ea"/>
                <a:cs typeface="+mn-cs"/>
                <a:hlinkClick r:id="rId2"/>
              </a:rPr>
              <a:t>www.youtube.com</a:t>
            </a:r>
            <a:r>
              <a:rPr lang="en-US" sz="1600" dirty="0" smtClean="0">
                <a:solidFill>
                  <a:srgbClr val="4CAF90"/>
                </a:solidFill>
                <a:ea typeface="+mn-ea"/>
                <a:cs typeface="+mn-cs"/>
                <a:hlinkClick r:id="rId2"/>
              </a:rPr>
              <a:t>/</a:t>
            </a:r>
            <a:r>
              <a:rPr lang="en-US" sz="1600" dirty="0" err="1" smtClean="0">
                <a:solidFill>
                  <a:srgbClr val="4CAF90"/>
                </a:solidFill>
                <a:ea typeface="+mn-ea"/>
                <a:cs typeface="+mn-cs"/>
                <a:hlinkClick r:id="rId2"/>
              </a:rPr>
              <a:t>watch?v</a:t>
            </a:r>
            <a:r>
              <a:rPr lang="en-US" sz="1600" dirty="0" smtClean="0">
                <a:solidFill>
                  <a:srgbClr val="4CAF90"/>
                </a:solidFill>
                <a:ea typeface="+mn-ea"/>
                <a:cs typeface="+mn-cs"/>
                <a:hlinkClick r:id="rId2"/>
              </a:rPr>
              <a:t>=RMLhm9l_gU4</a:t>
            </a:r>
            <a:r>
              <a:rPr lang="ru-RU" sz="1600" dirty="0" smtClean="0">
                <a:solidFill>
                  <a:srgbClr val="4CAF90"/>
                </a:solidFill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rgbClr val="4CAF90"/>
                </a:solidFill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sz="2400" dirty="0" smtClean="0">
                <a:solidFill>
                  <a:srgbClr val="4CAF90"/>
                </a:solidFill>
                <a:ea typeface="+mn-ea"/>
                <a:cs typeface="+mn-cs"/>
              </a:rPr>
              <a:t>1</a:t>
            </a:r>
            <a:r>
              <a:rPr lang="ru-RU" sz="2400" dirty="0" smtClean="0">
                <a:solidFill>
                  <a:srgbClr val="4CAF90"/>
                </a:solidFill>
                <a:ea typeface="+mn-ea"/>
                <a:cs typeface="+mn-cs"/>
              </a:rPr>
              <a:t>. Кейс-игра </a:t>
            </a:r>
            <a:r>
              <a:rPr lang="ru-RU" sz="2400" dirty="0">
                <a:solidFill>
                  <a:srgbClr val="4CAF90"/>
                </a:solidFill>
                <a:ea typeface="+mn-ea"/>
                <a:cs typeface="+mn-cs"/>
              </a:rPr>
              <a:t>«Азбука финансовой грамотности» </a:t>
            </a:r>
            <a:br>
              <a:rPr lang="ru-RU" sz="2400" dirty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sz="2200" b="0" dirty="0" smtClean="0">
                <a:solidFill>
                  <a:srgbClr val="4CAF90"/>
                </a:solidFill>
                <a:ea typeface="+mn-ea"/>
                <a:cs typeface="+mn-cs"/>
              </a:rPr>
              <a:t>профильная </a:t>
            </a:r>
            <a:r>
              <a:rPr lang="ru-RU" sz="2200" b="0" dirty="0">
                <a:solidFill>
                  <a:srgbClr val="4CAF90"/>
                </a:solidFill>
                <a:ea typeface="+mn-ea"/>
                <a:cs typeface="+mn-cs"/>
              </a:rPr>
              <a:t>смена для детских </a:t>
            </a:r>
            <a:r>
              <a:rPr lang="ru-RU" sz="2200" b="0" dirty="0" smtClean="0">
                <a:solidFill>
                  <a:srgbClr val="4CAF90"/>
                </a:solidFill>
                <a:ea typeface="+mn-ea"/>
                <a:cs typeface="+mn-cs"/>
              </a:rPr>
              <a:t>лагерей</a:t>
            </a:r>
            <a:br>
              <a:rPr lang="ru-RU" sz="2200" b="0" dirty="0" smtClean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sz="2200" b="0" dirty="0">
                <a:solidFill>
                  <a:srgbClr val="4CAF90"/>
                </a:solidFill>
                <a:ea typeface="+mn-ea"/>
                <a:cs typeface="+mn-cs"/>
              </a:rPr>
              <a:t/>
            </a:r>
            <a:br>
              <a:rPr lang="ru-RU" sz="2200" b="0" dirty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  <a:t>Программа рассчитана</a:t>
            </a:r>
            <a:b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  <a:t>на 100 человек </a:t>
            </a:r>
            <a:b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  <a:t>(13-16 лет)</a:t>
            </a:r>
            <a:b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</a:br>
            <a:r>
              <a:rPr lang="ru-RU" b="0" dirty="0" smtClean="0">
                <a:solidFill>
                  <a:srgbClr val="4CAF90"/>
                </a:solidFill>
                <a:ea typeface="+mn-ea"/>
                <a:cs typeface="+mn-cs"/>
              </a:rPr>
              <a:t>на 6 дней</a:t>
            </a:r>
            <a:r>
              <a:rPr lang="ru-RU" b="0" dirty="0">
                <a:solidFill>
                  <a:srgbClr val="4CAF90"/>
                </a:solidFill>
                <a:ea typeface="+mn-ea"/>
                <a:cs typeface="+mn-cs"/>
              </a:rPr>
              <a:t/>
            </a:r>
            <a:br>
              <a:rPr lang="ru-RU" b="0" dirty="0">
                <a:solidFill>
                  <a:srgbClr val="4CAF90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2050" name="Picture 2" descr="C:\Users\123\Desktop\Краснодарский край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037" y="2871824"/>
            <a:ext cx="2898405" cy="435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23\Desktop\Ставрополь. 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8537" y="2826726"/>
            <a:ext cx="3028864" cy="227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23\Desktop\Ставрополь. 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431" y="5035884"/>
            <a:ext cx="2887444" cy="216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23\Desktop\Алтайский край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8537" y="5098374"/>
            <a:ext cx="3062822" cy="20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37" y="237848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43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0" y="835175"/>
            <a:ext cx="10035822" cy="737593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rgbClr val="4CAF90"/>
                </a:solidFill>
              </a:rPr>
              <a:t>2. Всероссийский финансовый лагерь</a:t>
            </a:r>
            <a:endParaRPr lang="ru-RU" sz="2600" dirty="0">
              <a:solidFill>
                <a:srgbClr val="4CAF9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178" y="1983546"/>
            <a:ext cx="10564460" cy="5424244"/>
          </a:xfrm>
        </p:spPr>
        <p:txBody>
          <a:bodyPr/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rgbClr val="4CAF90"/>
                </a:solidFill>
              </a:rPr>
              <a:t>Разработаны: программа лагеря, программы мероприятий, </a:t>
            </a:r>
            <a:r>
              <a:rPr lang="ru-RU" sz="2000" b="1" dirty="0" err="1" smtClean="0">
                <a:solidFill>
                  <a:srgbClr val="4CAF90"/>
                </a:solidFill>
              </a:rPr>
              <a:t>видеоинструкции</a:t>
            </a:r>
            <a:r>
              <a:rPr lang="ru-RU" sz="2000" b="1" dirty="0" smtClean="0">
                <a:solidFill>
                  <a:srgbClr val="4CAF90"/>
                </a:solidFill>
              </a:rPr>
              <a:t>    (</a:t>
            </a:r>
            <a:r>
              <a:rPr lang="ru-RU" sz="2000" b="1" dirty="0" err="1" smtClean="0">
                <a:solidFill>
                  <a:srgbClr val="4CAF90"/>
                </a:solidFill>
              </a:rPr>
              <a:t>финлагерь.рф</a:t>
            </a:r>
            <a:r>
              <a:rPr lang="ru-RU" sz="2000" b="1" dirty="0" smtClean="0">
                <a:solidFill>
                  <a:srgbClr val="4CAF90"/>
                </a:solidFill>
              </a:rPr>
              <a:t>)                                                                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4CAF90"/>
                </a:solidFill>
              </a:rPr>
              <a:t> </a:t>
            </a:r>
          </a:p>
          <a:p>
            <a:pPr marL="0" lvl="0" indent="0">
              <a:buNone/>
            </a:pPr>
            <a:r>
              <a:rPr lang="ru-RU" sz="2000" b="1" dirty="0" smtClean="0">
                <a:solidFill>
                  <a:srgbClr val="4CAF90"/>
                </a:solidFill>
              </a:rPr>
              <a:t>Программа рассчитана на</a:t>
            </a:r>
          </a:p>
          <a:p>
            <a:r>
              <a:rPr lang="ru-RU" sz="2000" b="1" dirty="0" smtClean="0">
                <a:solidFill>
                  <a:srgbClr val="4CAF90"/>
                </a:solidFill>
              </a:rPr>
              <a:t>  36 участников (9-11 </a:t>
            </a:r>
            <a:r>
              <a:rPr lang="ru-RU" sz="2000" b="1" dirty="0" err="1" smtClean="0">
                <a:solidFill>
                  <a:srgbClr val="4CAF90"/>
                </a:solidFill>
              </a:rPr>
              <a:t>кл</a:t>
            </a:r>
            <a:r>
              <a:rPr lang="ru-RU" sz="2000" b="1" dirty="0" smtClean="0">
                <a:solidFill>
                  <a:srgbClr val="4CAF90"/>
                </a:solidFill>
              </a:rPr>
              <a:t>.),                                                                                        </a:t>
            </a:r>
          </a:p>
          <a:p>
            <a:r>
              <a:rPr lang="ru-RU" sz="2000" b="1" dirty="0" smtClean="0">
                <a:solidFill>
                  <a:srgbClr val="4CAF90"/>
                </a:solidFill>
              </a:rPr>
              <a:t>   14 дней</a:t>
            </a:r>
            <a:endParaRPr lang="ru-RU" sz="2400" b="1" dirty="0" smtClean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200" dirty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200" dirty="0" smtClean="0">
              <a:solidFill>
                <a:srgbClr val="4CAF90"/>
              </a:solidFill>
            </a:endParaRPr>
          </a:p>
          <a:p>
            <a:pPr marL="0" indent="0">
              <a:buNone/>
            </a:pPr>
            <a:endParaRPr lang="ru-RU" sz="3200" dirty="0" smtClean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200" dirty="0">
              <a:solidFill>
                <a:srgbClr val="4CAF90"/>
              </a:solidFill>
            </a:endParaRPr>
          </a:p>
          <a:p>
            <a:pPr marL="0" indent="0">
              <a:buNone/>
            </a:pPr>
            <a:endParaRPr lang="ru-RU" sz="2200" dirty="0" smtClean="0">
              <a:solidFill>
                <a:srgbClr val="4CAF90"/>
              </a:solidFill>
            </a:endParaRPr>
          </a:p>
          <a:p>
            <a:pPr marL="0" lvl="0" indent="0">
              <a:buNone/>
            </a:pPr>
            <a:r>
              <a:rPr lang="ru-RU" sz="2200" b="1" dirty="0" smtClean="0">
                <a:solidFill>
                  <a:srgbClr val="4CAF90"/>
                </a:solidFill>
              </a:rPr>
              <a:t>                                                                      </a:t>
            </a:r>
            <a:endParaRPr lang="ru-RU" sz="2200" dirty="0" smtClean="0">
              <a:solidFill>
                <a:srgbClr val="4CAF90"/>
              </a:solidFill>
            </a:endParaRPr>
          </a:p>
          <a:p>
            <a:pPr marL="457200" lvl="0" indent="-457200">
              <a:buFont typeface="Arial"/>
              <a:buAutoNum type="arabicPeriod"/>
            </a:pPr>
            <a:endParaRPr lang="ru-RU" sz="2000" dirty="0">
              <a:solidFill>
                <a:srgbClr val="4CAF90"/>
              </a:solidFill>
            </a:endParaRPr>
          </a:p>
          <a:p>
            <a:pPr marL="457200" indent="-457200">
              <a:buAutoNum type="arabicPeriod"/>
            </a:pPr>
            <a:endParaRPr lang="ru-RU" sz="2000" dirty="0">
              <a:solidFill>
                <a:srgbClr val="4CAF9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148" name="Picture 4" descr="C:\Users\123\Desktop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1472" y="2630982"/>
            <a:ext cx="2366022" cy="222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123\Desktop\i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5695" y="2649305"/>
            <a:ext cx="2346527" cy="220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123\Desktop\Снимо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636" y="4948022"/>
            <a:ext cx="4646586" cy="239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198" y="201272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400" y="4948022"/>
            <a:ext cx="2591444" cy="24356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7" y="4948022"/>
            <a:ext cx="2551398" cy="239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0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059" y="3016857"/>
            <a:ext cx="9085342" cy="2334075"/>
          </a:xfrm>
        </p:spPr>
        <p:txBody>
          <a:bodyPr/>
          <a:lstStyle/>
          <a:p>
            <a:pPr algn="r"/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1800" dirty="0" smtClean="0">
                <a:solidFill>
                  <a:srgbClr val="DC7168"/>
                </a:solidFill>
              </a:rPr>
              <a:t>Эксперт по образовательным программ </a:t>
            </a:r>
            <a:br>
              <a:rPr lang="ru-RU" sz="1800" dirty="0" smtClean="0">
                <a:solidFill>
                  <a:srgbClr val="DC7168"/>
                </a:solidFill>
              </a:rPr>
            </a:br>
            <a:r>
              <a:rPr lang="ru-RU" sz="1800" dirty="0" smtClean="0">
                <a:solidFill>
                  <a:srgbClr val="DC7168"/>
                </a:solidFill>
              </a:rPr>
              <a:t>проекта минфина россии</a:t>
            </a:r>
            <a:r>
              <a:rPr lang="ru-RU" dirty="0" smtClean="0">
                <a:solidFill>
                  <a:srgbClr val="DC7168"/>
                </a:solidFill>
              </a:rPr>
              <a:t/>
            </a:r>
            <a:br>
              <a:rPr lang="ru-RU" dirty="0" smtClean="0">
                <a:solidFill>
                  <a:srgbClr val="DC7168"/>
                </a:solidFill>
              </a:rPr>
            </a:br>
            <a:r>
              <a:rPr lang="ru-RU" sz="2800" dirty="0" smtClean="0">
                <a:solidFill>
                  <a:srgbClr val="DC7168"/>
                </a:solidFill>
              </a:rPr>
              <a:t>лавренова Екатерина</a:t>
            </a:r>
            <a:endParaRPr lang="ru-RU" sz="2800" dirty="0">
              <a:solidFill>
                <a:srgbClr val="DC7168"/>
              </a:solidFill>
            </a:endParaRPr>
          </a:p>
        </p:txBody>
      </p:sp>
      <p:pic>
        <p:nvPicPr>
          <p:cNvPr id="3" name="Picture 4" descr="http://www.fa.ru/news/PublishingImages/minf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140" y="713336"/>
            <a:ext cx="2088438" cy="63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6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9973</TotalTime>
  <Words>433</Words>
  <Application>Microsoft Office PowerPoint</Application>
  <PresentationFormat>Произвольный</PresentationFormat>
  <Paragraphs>104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Образовательные программы и учебно-методические материалы по финансовой грамотности, разработанные в рамках Проекта МИНФИНА РОССИИ  Лавренова Екатерина,  эксперт проекта, автор умк</vt:lpstr>
      <vt:lpstr>ВАРИАНТЫ ИСПОЛЬЗОВАНИЯ ОБРАЗОВАТЕЛЬНЫХ ПРОГРАММ ПО ФИНАНСОВОЙ ГРАМОТНОСТИ</vt:lpstr>
      <vt:lpstr>ИЗУЧЕНИЕ ФИНАНСОВОЙ ГРАМОТНОСТИ В РАМКАХ ОБЯЗАТЕЛЬНЫХ ПРЕДМЕТОВ</vt:lpstr>
      <vt:lpstr>ПРОГРАММЫ И УЧЕБНЫЕ МАТЕРИАЛЫ ДЛЯ ВНЕУРОЧНОЙ ДЕЯТЕЛЬНОСТИ, ФАКУЛЬТАТИВОВ, ЭЛЕКТИВОВ</vt:lpstr>
      <vt:lpstr>Презентация PowerPoint</vt:lpstr>
      <vt:lpstr>Презентация PowerPoint</vt:lpstr>
      <vt:lpstr>ОЛИМПИАДЫ ПО ФИНАНСОВОЙ ГРАМОТНОСТИ</vt:lpstr>
      <vt:lpstr>ПРОГРАММЫ И УЧЕБНЫЕ МАТЕРИАЛЫ ПО ФИНАНСОВОЙ ГРАМОТНОСТИ ДЛЯ ОБРАЗОВАТЕЛЬНЫХ ОРГАНИЗАЦИЙ ДОПОЛНИТЕЛЬНОГО ОБРАЗОВАНИЯ</vt:lpstr>
      <vt:lpstr>Презентация PowerPoint</vt:lpstr>
      <vt:lpstr>4. Пришкольный образовательный финансовый лагерь  Разработаны программы и  просветительские материалы: а) факультатив б) школьный кружок в) смена лагеря дневного  пребывания  </vt:lpstr>
      <vt:lpstr>ПРОГРАММЫ ПО ФИНАНСОВОЙ ГРАМОТНОСТИ ДЛЯ ДЕТСКИХ ЦЕНТРОВ (ЛАГЕРЕЙ) https://www.youtube.com/watch?v=RMLhm9l_gU4  1. Кейс-игра «Азбука финансовой грамотности»  профильная смена для детских лагерей  Программа рассчитана на 100 человек  (13-16 лет) на 6 дней </vt:lpstr>
      <vt:lpstr>2. Всероссийский финансовый лагерь</vt:lpstr>
      <vt:lpstr>Спасибо за внимание!  Эксперт по образовательным программ  проекта минфина россии лавренова Екатерина</vt:lpstr>
    </vt:vector>
  </TitlesOfParts>
  <Company>spn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 trukhanenko</dc:creator>
  <cp:lastModifiedBy>123</cp:lastModifiedBy>
  <cp:revision>493</cp:revision>
  <cp:lastPrinted>2018-08-16T11:50:44Z</cp:lastPrinted>
  <dcterms:created xsi:type="dcterms:W3CDTF">2015-08-28T08:18:34Z</dcterms:created>
  <dcterms:modified xsi:type="dcterms:W3CDTF">2018-08-16T11:54:01Z</dcterms:modified>
</cp:coreProperties>
</file>