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2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0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5.xml" ContentType="application/vnd.openxmlformats-officedocument.presentationml.notesSlide+xml"/>
  <Override PartName="/ppt/charts/chart11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2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3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38" r:id="rId1"/>
  </p:sldMasterIdLst>
  <p:notesMasterIdLst>
    <p:notesMasterId r:id="rId22"/>
  </p:notesMasterIdLst>
  <p:handoutMasterIdLst>
    <p:handoutMasterId r:id="rId23"/>
  </p:handoutMasterIdLst>
  <p:sldIdLst>
    <p:sldId id="603" r:id="rId2"/>
    <p:sldId id="653" r:id="rId3"/>
    <p:sldId id="654" r:id="rId4"/>
    <p:sldId id="655" r:id="rId5"/>
    <p:sldId id="502" r:id="rId6"/>
    <p:sldId id="648" r:id="rId7"/>
    <p:sldId id="649" r:id="rId8"/>
    <p:sldId id="642" r:id="rId9"/>
    <p:sldId id="640" r:id="rId10"/>
    <p:sldId id="639" r:id="rId11"/>
    <p:sldId id="643" r:id="rId12"/>
    <p:sldId id="565" r:id="rId13"/>
    <p:sldId id="609" r:id="rId14"/>
    <p:sldId id="621" r:id="rId15"/>
    <p:sldId id="622" r:id="rId16"/>
    <p:sldId id="644" r:id="rId17"/>
    <p:sldId id="652" r:id="rId18"/>
    <p:sldId id="623" r:id="rId19"/>
    <p:sldId id="646" r:id="rId20"/>
    <p:sldId id="656" r:id="rId21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CCFFFF"/>
    <a:srgbClr val="00BCB8"/>
    <a:srgbClr val="48E8A7"/>
    <a:srgbClr val="00FFFF"/>
    <a:srgbClr val="00A29E"/>
    <a:srgbClr val="D93BBB"/>
    <a:srgbClr val="FF9999"/>
    <a:srgbClr val="00FFCC"/>
    <a:srgbClr val="51E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2367" autoAdjust="0"/>
  </p:normalViewPr>
  <p:slideViewPr>
    <p:cSldViewPr snapToGrid="0">
      <p:cViewPr varScale="1">
        <p:scale>
          <a:sx n="95" d="100"/>
          <a:sy n="95" d="100"/>
        </p:scale>
        <p:origin x="33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56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35.37.25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4%20&#1075;&#1086;&#1076;\&#1048;&#1085;&#1092;&#1072;%20&#1086;&#1090;%20&#1048;&#1074;&#1072;&#1085;&#1086;&#1074;&#1086;&#1081;%202024\&#1054;&#1089;&#1085;&#1086;&#1074;&#1085;&#1099;&#1077;%20&#1093;&#1072;&#1088;&#1072;&#1082;&#1090;&#1077;&#1088;&#1080;&#1089;&#1090;&#1080;&#1082;&#1080;%20&#1088;&#1077;&#1089;%20&#1073;&#1102;&#1076;&#1078;%20&#1079;&#1072;%202020-2024&#1075;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10.35.37.25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4%20&#1075;&#1086;&#1076;\&#1048;&#1085;&#1092;&#1072;%20&#1086;&#1090;%20&#1048;&#1074;&#1072;&#1085;&#1086;&#1074;&#1086;&#1081;%202024\&#1044;&#1086;&#1093;&#1086;&#1076;&#1099;%20&#1080;%20&#1076;&#1080;&#1072;&#1075;&#1088;%202020-2024&#1075;.xls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35.37.25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4%20&#1075;&#1086;&#1076;\&#1048;&#1085;&#1092;&#1072;%20&#1086;&#1090;%20&#1048;&#1074;&#1072;&#1085;&#1086;&#1074;&#1086;&#1081;%202024\&#1072;&#1085;&#1072;&#1083;&#1080;&#1079;%20&#1085;&#1072;%2001.01.2025%20&#1087;&#1086;%20&#1075;&#1088;&#1073;&#1089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35.37.25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4%20&#1075;&#1086;&#1076;\&#1048;&#1085;&#1092;&#1072;%20&#1086;&#1090;%20&#1048;&#1074;&#1072;&#1085;&#1086;&#1074;&#1086;&#1081;%202024\&#1044;&#1086;&#1093;&#1086;&#1076;&#1099;%20&#1080;%20&#1076;&#1080;&#1072;&#1075;&#1088;%202020-2024&#1075;.xls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35.37.25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4%20&#1075;&#1086;&#1076;\&#1048;&#1085;&#1092;&#1072;%20&#1086;&#1090;%20&#1048;&#1074;&#1072;&#1085;&#1086;&#1074;&#1086;&#1081;%202024\&#1072;&#1085;&#1072;&#1083;&#1080;&#1079;%20&#1087;&#1086;%20&#1088;&#1072;&#1079;&#1076;&#1077;&#1083;&#1072;&#1084;%20(2021-2024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35.37.25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4%20&#1075;&#1086;&#1076;\&#1048;&#1085;&#1092;&#1072;%20&#1086;&#1090;%20&#1048;&#1074;&#1072;&#1085;&#1086;&#1074;&#1086;&#1081;%202024\&#1043;&#1055;%202019-2024&#1075;&#1075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35.37.25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4%20&#1075;&#1086;&#1076;\&#1048;&#1085;&#1092;&#1072;%20&#1086;&#1090;%20&#1048;&#1074;&#1072;&#1085;&#1086;&#1074;&#1086;&#1081;%202024\&#1043;&#1055;%202019-2024&#1075;&#1075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178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3%20&#1075;&#1086;&#1076;\&#1048;&#1085;&#1092;&#1072;%20&#1086;&#1090;%20&#1048;&#1074;&#1072;&#1085;&#1086;&#1074;&#1086;&#1081;\&#1053;&#1055;%20%20(2019-2023)%20&#1082;&#1086;&#1085;&#1089;%20&#1080;%20&#1088;&#1077;&#1089;%20&#1073;&#1102;&#1076;&#1078;&#1077;&#1090;.xlsx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35.37.25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4%20&#1075;&#1086;&#1076;\&#1048;&#1085;&#1092;&#1072;%20&#1086;&#1090;%20&#1048;&#1074;&#1072;&#1085;&#1086;&#1074;&#1086;&#1081;%202024\&#1072;&#1085;&#1072;&#1083;&#1080;&#1079;%20&#1087;&#1086;%20&#1088;&#1072;&#1079;&#1076;&#1077;&#1083;&#1072;&#1084;%20(2021-2024)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35.37.25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4%20&#1075;&#1086;&#1076;\&#1048;&#1085;&#1092;&#1072;%20&#1086;&#1090;%20&#1048;&#1074;&#1072;&#1085;&#1086;&#1074;&#1086;&#1081;%202024\&#1072;&#1085;&#1072;&#1083;&#1080;&#1079;%20&#1087;&#1086;%20&#1088;&#1072;&#1079;&#1076;&#1077;&#1083;&#1072;&#1084;%20(2021-2024)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35.37.25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4%20&#1075;&#1086;&#1076;\&#1048;&#1085;&#1092;&#1072;%20&#1086;&#1090;%20&#1048;&#1074;&#1072;&#1085;&#1086;&#1074;&#1086;&#1081;%202024\&#1088;&#1072;&#1089;&#1093;%20&#1087;&#1083;&#1072;&#1085;%20&#1080;&#1089;&#1087;&#1086;&#1083;%20&#1076;&#1080;&#1072;&#1075;&#1088;&#1072;&#1084;&#1084;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35.37.25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4%20&#1075;&#1086;&#1076;\&#1048;&#1085;&#1092;&#1072;%20&#1086;&#1090;%20&#1048;&#1074;&#1072;&#1085;&#1086;&#1074;&#1086;&#1081;%202024\&#1088;&#1072;&#1089;&#1093;%20&#1087;&#1083;&#1072;&#1085;%20&#1080;&#1089;&#1087;&#1086;&#1083;%20&#1076;&#1080;&#1072;&#1075;&#1088;&#1072;&#1084;&#1084;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35.37.25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4%20&#1075;&#1086;&#1076;\&#1048;&#1085;&#1092;&#1072;%20&#1086;&#1090;%20&#1048;&#1074;&#1072;&#1085;&#1086;&#1074;&#1086;&#1081;%202024\&#1043;&#1086;&#1089;&#1076;&#1086;&#1083;&#1075;%20&#1089;%202020-2024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'[Основные характеристики рес бюдж за 2020-2024г.xls]Лист1'!$A$12</c:f>
              <c:strCache>
                <c:ptCount val="1"/>
                <c:pt idx="0">
                  <c:v>Налоговые доходы </c:v>
                </c:pt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3.21815709573232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C5D-4947-90D9-3B8654AAC814}"/>
                </c:ext>
              </c:extLst>
            </c:dLbl>
            <c:dLbl>
              <c:idx val="1"/>
              <c:layout>
                <c:manualLayout>
                  <c:x val="2.2144524583211744E-3"/>
                  <c:y val="-2.14543806382154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C5D-4947-90D9-3B8654AAC814}"/>
                </c:ext>
              </c:extLst>
            </c:dLbl>
            <c:dLbl>
              <c:idx val="2"/>
              <c:layout>
                <c:manualLayout>
                  <c:x val="-1.1072262291606887E-3"/>
                  <c:y val="-2.3599818702037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C5D-4947-90D9-3B8654AAC814}"/>
                </c:ext>
              </c:extLst>
            </c:dLbl>
            <c:dLbl>
              <c:idx val="3"/>
              <c:layout>
                <c:manualLayout>
                  <c:x val="3.3216786874819037E-3"/>
                  <c:y val="-1.71635045105724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C5D-4947-90D9-3B8654AAC814}"/>
                </c:ext>
              </c:extLst>
            </c:dLbl>
            <c:dLbl>
              <c:idx val="4"/>
              <c:layout>
                <c:manualLayout>
                  <c:x val="1.107226229160445E-3"/>
                  <c:y val="-2.3599818702037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C5D-4947-90D9-3B8654AAC814}"/>
                </c:ext>
              </c:extLst>
            </c:dLbl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'[Основные характеристики рес бюдж за 2020-2024г.xls]Лист1'!$D$11:$H$11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'[Основные характеристики рес бюдж за 2020-2024г.xls]Лист1'!$D$12:$H$12</c:f>
              <c:numCache>
                <c:formatCode>_(* #\ ##0.0_);_(* \(#\ ##0.0\);_(* "-"??_);_(@_)</c:formatCode>
                <c:ptCount val="5"/>
                <c:pt idx="0">
                  <c:v>5555.6</c:v>
                </c:pt>
                <c:pt idx="1">
                  <c:v>7557.9</c:v>
                </c:pt>
                <c:pt idx="2">
                  <c:v>7966</c:v>
                </c:pt>
                <c:pt idx="3">
                  <c:v>9034.7999999999993</c:v>
                </c:pt>
                <c:pt idx="4">
                  <c:v>11648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5D-4947-90D9-3B8654AAC814}"/>
            </c:ext>
          </c:extLst>
        </c:ser>
        <c:ser>
          <c:idx val="1"/>
          <c:order val="1"/>
          <c:tx>
            <c:strRef>
              <c:f>'[Основные характеристики рес бюдж за 2020-2024г.xls]Лист1'!$A$13</c:f>
              <c:strCache>
                <c:ptCount val="1"/>
                <c:pt idx="0">
                  <c:v>Неналоговые доходы </c:v>
                </c:pt>
              </c:strCache>
            </c:strRef>
          </c:tx>
          <c:spPr>
            <a:solidFill>
              <a:srgbClr val="ED7D31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1.8822845895730328E-2"/>
                  <c:y val="-3.21815709573231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C5D-4947-90D9-3B8654AAC814}"/>
                </c:ext>
              </c:extLst>
            </c:dLbl>
            <c:dLbl>
              <c:idx val="1"/>
              <c:layout>
                <c:manualLayout>
                  <c:x val="2.1037298354051461E-2"/>
                  <c:y val="-3.21815709573231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C5D-4947-90D9-3B8654AAC814}"/>
                </c:ext>
              </c:extLst>
            </c:dLbl>
            <c:dLbl>
              <c:idx val="2"/>
              <c:layout>
                <c:manualLayout>
                  <c:x val="1.8822845895730328E-2"/>
                  <c:y val="-3.00361328935017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C5D-4947-90D9-3B8654AAC814}"/>
                </c:ext>
              </c:extLst>
            </c:dLbl>
            <c:dLbl>
              <c:idx val="3"/>
              <c:layout>
                <c:manualLayout>
                  <c:x val="1.9930072124890771E-2"/>
                  <c:y val="-4.07633232126095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C5D-4947-90D9-3B8654AAC814}"/>
                </c:ext>
              </c:extLst>
            </c:dLbl>
            <c:dLbl>
              <c:idx val="4"/>
              <c:layout>
                <c:manualLayout>
                  <c:x val="2.4358977041533364E-2"/>
                  <c:y val="-3.21815709573231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C5D-4947-90D9-3B8654AAC814}"/>
                </c:ext>
              </c:extLst>
            </c:dLbl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'[Основные характеристики рес бюдж за 2020-2024г.xls]Лист1'!$D$11:$H$11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'[Основные характеристики рес бюдж за 2020-2024г.xls]Лист1'!$D$13:$H$13</c:f>
              <c:numCache>
                <c:formatCode>_(* #\ ##0.0_);_(* \(#\ ##0.0\);_(* "-"??_);_(@_)</c:formatCode>
                <c:ptCount val="5"/>
                <c:pt idx="0">
                  <c:v>341.6</c:v>
                </c:pt>
                <c:pt idx="1">
                  <c:v>532</c:v>
                </c:pt>
                <c:pt idx="2">
                  <c:v>832.7</c:v>
                </c:pt>
                <c:pt idx="3">
                  <c:v>834.2</c:v>
                </c:pt>
                <c:pt idx="4">
                  <c:v>1665.7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5D-4947-90D9-3B8654AAC814}"/>
            </c:ext>
          </c:extLst>
        </c:ser>
        <c:ser>
          <c:idx val="2"/>
          <c:order val="2"/>
          <c:tx>
            <c:strRef>
              <c:f>'[Основные характеристики рес бюдж за 2020-2024г.xls]Лист1'!$A$14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rgbClr val="48E8A7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6.6433573749636442E-3"/>
                  <c:y val="-3.4327009021144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C5D-4947-90D9-3B8654AAC814}"/>
                </c:ext>
              </c:extLst>
            </c:dLbl>
            <c:dLbl>
              <c:idx val="1"/>
              <c:layout>
                <c:manualLayout>
                  <c:x val="5.5361311458030369E-3"/>
                  <c:y val="-4.07633232126093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C5D-4947-90D9-3B8654AAC814}"/>
                </c:ext>
              </c:extLst>
            </c:dLbl>
            <c:dLbl>
              <c:idx val="2"/>
              <c:layout>
                <c:manualLayout>
                  <c:x val="5.5361311458030369E-3"/>
                  <c:y val="-3.21815709573231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C5D-4947-90D9-3B8654AAC814}"/>
                </c:ext>
              </c:extLst>
            </c:dLbl>
            <c:dLbl>
              <c:idx val="3"/>
              <c:layout>
                <c:manualLayout>
                  <c:x val="8.857809833284859E-3"/>
                  <c:y val="-3.00361328935016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C5D-4947-90D9-3B8654AAC814}"/>
                </c:ext>
              </c:extLst>
            </c:dLbl>
            <c:dLbl>
              <c:idx val="4"/>
              <c:layout>
                <c:manualLayout>
                  <c:x val="9.9650360624454672E-3"/>
                  <c:y val="-2.57452567658585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C5D-4947-90D9-3B8654AAC814}"/>
                </c:ext>
              </c:extLst>
            </c:dLbl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'[Основные характеристики рес бюдж за 2020-2024г.xls]Лист1'!$D$11:$H$11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'[Основные характеристики рес бюдж за 2020-2024г.xls]Лист1'!$D$14:$H$14</c:f>
              <c:numCache>
                <c:formatCode>_(* #\ ##0.0_);_(* \(#\ ##0.0\);_(* "-"??_);_(@_)</c:formatCode>
                <c:ptCount val="5"/>
                <c:pt idx="0">
                  <c:v>21289.599999999999</c:v>
                </c:pt>
                <c:pt idx="1">
                  <c:v>20676.3</c:v>
                </c:pt>
                <c:pt idx="2">
                  <c:v>22928.2</c:v>
                </c:pt>
                <c:pt idx="3">
                  <c:v>22846.799999999999</c:v>
                </c:pt>
                <c:pt idx="4">
                  <c:v>28331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C5D-4947-90D9-3B8654AAC8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1868176"/>
        <c:axId val="1"/>
        <c:axId val="0"/>
      </c:bar3DChart>
      <c:catAx>
        <c:axId val="191868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\ ##0.0_);_(* \(#\ ##0.0\);_(* &quot;-&quot;??_);_(@_)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9186817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/>
        <a:lstStyle/>
        <a:p>
          <a:pPr>
            <a:defRPr sz="1600" b="0" i="0" u="none" strike="noStrike" baseline="0">
              <a:solidFill>
                <a:srgbClr val="333333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125272095379904"/>
          <c:y val="3.2700421397713855E-2"/>
          <c:w val="0.70980054908280499"/>
          <c:h val="0.8530458511404722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'[Доходы и диагр 2020-2024г.xls]дох ресбюдж'!$D$4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rgbClr val="99CCFF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 i="0" u="none" strike="noStrike" baseline="0">
                    <a:solidFill>
                      <a:srgbClr val="333333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'[Доходы и диагр 2020-2024г.xls]дох ресбюдж'!$A$5:$A$9</c:f>
              <c:strCache>
                <c:ptCount val="5"/>
                <c:pt idx="0">
                  <c:v>Неналоговые доходы</c:v>
                </c:pt>
                <c:pt idx="1">
                  <c:v>Налоги на имущество</c:v>
                </c:pt>
                <c:pt idx="2">
                  <c:v>Акцизы по подакцизным товарам </c:v>
                </c:pt>
                <c:pt idx="3">
                  <c:v>Налог на доходы физических лиц</c:v>
                </c:pt>
                <c:pt idx="4">
                  <c:v>Налог на прибаль организаций</c:v>
                </c:pt>
              </c:strCache>
            </c:strRef>
          </c:cat>
          <c:val>
            <c:numRef>
              <c:f>'[Доходы и диагр 2020-2024г.xls]дох ресбюдж'!$D$5:$D$9</c:f>
              <c:numCache>
                <c:formatCode>_(* #\ ##0.00_);_(* \(#\ ##0.00\);_(* "-"??_);_(@_)</c:formatCode>
                <c:ptCount val="5"/>
                <c:pt idx="0">
                  <c:v>834.2</c:v>
                </c:pt>
                <c:pt idx="1">
                  <c:v>455.5</c:v>
                </c:pt>
                <c:pt idx="2">
                  <c:v>3857.1</c:v>
                </c:pt>
                <c:pt idx="3">
                  <c:v>2840.4</c:v>
                </c:pt>
                <c:pt idx="4">
                  <c:v>1811.6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5D-4AC8-AF89-3024FCD2EAC0}"/>
            </c:ext>
          </c:extLst>
        </c:ser>
        <c:ser>
          <c:idx val="1"/>
          <c:order val="1"/>
          <c:tx>
            <c:strRef>
              <c:f>'[Доходы и диагр 2020-2024г.xls]дох ресбюдж'!$E$4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rgbClr val="FFC00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 i="0" u="none" strike="noStrike" baseline="0">
                    <a:solidFill>
                      <a:srgbClr val="333333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'[Доходы и диагр 2020-2024г.xls]дох ресбюдж'!$A$5:$A$9</c:f>
              <c:strCache>
                <c:ptCount val="5"/>
                <c:pt idx="0">
                  <c:v>Неналоговые доходы</c:v>
                </c:pt>
                <c:pt idx="1">
                  <c:v>Налоги на имущество</c:v>
                </c:pt>
                <c:pt idx="2">
                  <c:v>Акцизы по подакцизным товарам </c:v>
                </c:pt>
                <c:pt idx="3">
                  <c:v>Налог на доходы физических лиц</c:v>
                </c:pt>
                <c:pt idx="4">
                  <c:v>Налог на прибаль организаций</c:v>
                </c:pt>
              </c:strCache>
            </c:strRef>
          </c:cat>
          <c:val>
            <c:numRef>
              <c:f>'[Доходы и диагр 2020-2024г.xls]дох ресбюдж'!$E$5:$E$9</c:f>
              <c:numCache>
                <c:formatCode>General</c:formatCode>
                <c:ptCount val="5"/>
                <c:pt idx="0">
                  <c:v>1665.7</c:v>
                </c:pt>
                <c:pt idx="1">
                  <c:v>609.79999999999995</c:v>
                </c:pt>
                <c:pt idx="2">
                  <c:v>4155.3</c:v>
                </c:pt>
                <c:pt idx="3">
                  <c:v>3797.2</c:v>
                </c:pt>
                <c:pt idx="4">
                  <c:v>1755.3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5D-4AC8-AF89-3024FCD2EA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2599984"/>
        <c:axId val="1"/>
      </c:barChart>
      <c:catAx>
        <c:axId val="1925999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\ ##0.00_);_(* \(#\ ##0.00\);_(* &quot;-&quot;??_);_(@_)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9259998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/>
        <a:lstStyle/>
        <a:p>
          <a:pPr>
            <a:defRPr sz="1285" b="0" i="0" u="none" strike="noStrike" baseline="0">
              <a:solidFill>
                <a:srgbClr val="333333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>
        <a:alpha val="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'[анализ на 01.01.2025 по грбс.xlsx]диагр'!$C$3</c:f>
              <c:strCache>
                <c:ptCount val="1"/>
                <c:pt idx="0">
                  <c:v>% исполнения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1.1086341914831128E-3"/>
                  <c:y val="-5.63919529349209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4FB-49FA-977B-69EBC9AE09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'[анализ на 01.01.2025 по грбс.xlsx]диагр'!$A$4:$A$32</c:f>
              <c:strCache>
                <c:ptCount val="29"/>
                <c:pt idx="0">
                  <c:v>901</c:v>
                </c:pt>
                <c:pt idx="1">
                  <c:v>902</c:v>
                </c:pt>
                <c:pt idx="2">
                  <c:v>903</c:v>
                </c:pt>
                <c:pt idx="3">
                  <c:v>904</c:v>
                </c:pt>
                <c:pt idx="4">
                  <c:v>905</c:v>
                </c:pt>
                <c:pt idx="5">
                  <c:v>906</c:v>
                </c:pt>
                <c:pt idx="6">
                  <c:v>907</c:v>
                </c:pt>
                <c:pt idx="7">
                  <c:v>908</c:v>
                </c:pt>
                <c:pt idx="8">
                  <c:v>909</c:v>
                </c:pt>
                <c:pt idx="9">
                  <c:v>910</c:v>
                </c:pt>
                <c:pt idx="10">
                  <c:v>911</c:v>
                </c:pt>
                <c:pt idx="11">
                  <c:v>912</c:v>
                </c:pt>
                <c:pt idx="12">
                  <c:v>913</c:v>
                </c:pt>
                <c:pt idx="13">
                  <c:v>914</c:v>
                </c:pt>
                <c:pt idx="14">
                  <c:v>915</c:v>
                </c:pt>
                <c:pt idx="15">
                  <c:v>916</c:v>
                </c:pt>
                <c:pt idx="16">
                  <c:v>917</c:v>
                </c:pt>
                <c:pt idx="17">
                  <c:v>918</c:v>
                </c:pt>
                <c:pt idx="18">
                  <c:v>919</c:v>
                </c:pt>
                <c:pt idx="19">
                  <c:v>920</c:v>
                </c:pt>
                <c:pt idx="20">
                  <c:v>921</c:v>
                </c:pt>
                <c:pt idx="21">
                  <c:v>922</c:v>
                </c:pt>
                <c:pt idx="22">
                  <c:v>923</c:v>
                </c:pt>
                <c:pt idx="23">
                  <c:v>924</c:v>
                </c:pt>
                <c:pt idx="24">
                  <c:v>925</c:v>
                </c:pt>
                <c:pt idx="25">
                  <c:v>926</c:v>
                </c:pt>
                <c:pt idx="26">
                  <c:v>927</c:v>
                </c:pt>
                <c:pt idx="27">
                  <c:v>928</c:v>
                </c:pt>
                <c:pt idx="28">
                  <c:v>932</c:v>
                </c:pt>
              </c:strCache>
            </c:strRef>
          </c:cat>
          <c:val>
            <c:numRef>
              <c:f>'[анализ на 01.01.2025 по грбс.xlsx]диагр'!$C$4:$C$32</c:f>
              <c:numCache>
                <c:formatCode>_-* #\ ##0.0_р_._-;\-* #\ ##0.0_р_._-;_-* "-"??_р_._-;_-@_-</c:formatCode>
                <c:ptCount val="29"/>
                <c:pt idx="0">
                  <c:v>99.5</c:v>
                </c:pt>
                <c:pt idx="1">
                  <c:v>99.9</c:v>
                </c:pt>
                <c:pt idx="2">
                  <c:v>99.9</c:v>
                </c:pt>
                <c:pt idx="3">
                  <c:v>99.9</c:v>
                </c:pt>
                <c:pt idx="4">
                  <c:v>95.7</c:v>
                </c:pt>
                <c:pt idx="5">
                  <c:v>98.3</c:v>
                </c:pt>
                <c:pt idx="6">
                  <c:v>95.4</c:v>
                </c:pt>
                <c:pt idx="7">
                  <c:v>99.1</c:v>
                </c:pt>
                <c:pt idx="8">
                  <c:v>86.9</c:v>
                </c:pt>
                <c:pt idx="9">
                  <c:v>99.2</c:v>
                </c:pt>
                <c:pt idx="10">
                  <c:v>99.9</c:v>
                </c:pt>
                <c:pt idx="11">
                  <c:v>99.2</c:v>
                </c:pt>
                <c:pt idx="12">
                  <c:v>99.9</c:v>
                </c:pt>
                <c:pt idx="13">
                  <c:v>99.6</c:v>
                </c:pt>
                <c:pt idx="14">
                  <c:v>98.1</c:v>
                </c:pt>
                <c:pt idx="15">
                  <c:v>99.2</c:v>
                </c:pt>
                <c:pt idx="16">
                  <c:v>99</c:v>
                </c:pt>
                <c:pt idx="17">
                  <c:v>97.1</c:v>
                </c:pt>
                <c:pt idx="18">
                  <c:v>94.3</c:v>
                </c:pt>
                <c:pt idx="19">
                  <c:v>100</c:v>
                </c:pt>
                <c:pt idx="20">
                  <c:v>100</c:v>
                </c:pt>
                <c:pt idx="21">
                  <c:v>100</c:v>
                </c:pt>
                <c:pt idx="22">
                  <c:v>99.8</c:v>
                </c:pt>
                <c:pt idx="23">
                  <c:v>99.9</c:v>
                </c:pt>
                <c:pt idx="24">
                  <c:v>98.5</c:v>
                </c:pt>
                <c:pt idx="25">
                  <c:v>99.9</c:v>
                </c:pt>
                <c:pt idx="26">
                  <c:v>99.8</c:v>
                </c:pt>
                <c:pt idx="27">
                  <c:v>94.6</c:v>
                </c:pt>
                <c:pt idx="28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FB-49FA-977B-69EBC9AE09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9"/>
        <c:overlap val="-27"/>
        <c:axId val="446032688"/>
        <c:axId val="446031856"/>
      </c:barChart>
      <c:lineChart>
        <c:grouping val="standard"/>
        <c:varyColors val="0"/>
        <c:ser>
          <c:idx val="1"/>
          <c:order val="1"/>
          <c:tx>
            <c:strRef>
              <c:f>'[анализ на 01.01.2025 по грбс.xlsx]диагр'!$D$3</c:f>
              <c:strCache>
                <c:ptCount val="1"/>
                <c:pt idx="0">
                  <c:v>Динамика к 2023 г, %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1041757361527443E-2"/>
                  <c:y val="-0.274910770557739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4FB-49FA-977B-69EBC9AE0987}"/>
                </c:ext>
              </c:extLst>
            </c:dLbl>
            <c:dLbl>
              <c:idx val="1"/>
              <c:layout>
                <c:manualLayout>
                  <c:x val="-2.3281318021145591E-2"/>
                  <c:y val="-0.239665799973413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4FB-49FA-977B-69EBC9AE0987}"/>
                </c:ext>
              </c:extLst>
            </c:dLbl>
            <c:dLbl>
              <c:idx val="2"/>
              <c:layout>
                <c:manualLayout>
                  <c:x val="1.108634191483123E-3"/>
                  <c:y val="-0.264337279382441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4FB-49FA-977B-69EBC9AE0987}"/>
                </c:ext>
              </c:extLst>
            </c:dLbl>
            <c:dLbl>
              <c:idx val="3"/>
              <c:layout>
                <c:manualLayout>
                  <c:x val="-1.9955415446696212E-2"/>
                  <c:y val="-0.222043314681250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4FB-49FA-977B-69EBC9AE0987}"/>
                </c:ext>
              </c:extLst>
            </c:dLbl>
            <c:dLbl>
              <c:idx val="4"/>
              <c:layout>
                <c:manualLayout>
                  <c:x val="-2.1064049638179337E-2"/>
                  <c:y val="-0.253763788207143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4FB-49FA-977B-69EBC9AE0987}"/>
                </c:ext>
              </c:extLst>
            </c:dLbl>
            <c:dLbl>
              <c:idx val="5"/>
              <c:layout>
                <c:manualLayout>
                  <c:x val="3.3259025744493283E-3"/>
                  <c:y val="-0.229092308798115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4FB-49FA-977B-69EBC9AE0987}"/>
                </c:ext>
              </c:extLst>
            </c:dLbl>
            <c:dLbl>
              <c:idx val="6"/>
              <c:layout>
                <c:manualLayout>
                  <c:x val="-5.5431709574156147E-3"/>
                  <c:y val="-0.21146982350595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4FB-49FA-977B-69EBC9AE0987}"/>
                </c:ext>
              </c:extLst>
            </c:dLbl>
            <c:dLbl>
              <c:idx val="7"/>
              <c:layout>
                <c:manualLayout>
                  <c:x val="5.5431709574155739E-3"/>
                  <c:y val="-0.236141302914981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4FB-49FA-977B-69EBC9AE0987}"/>
                </c:ext>
              </c:extLst>
            </c:dLbl>
            <c:dLbl>
              <c:idx val="8"/>
              <c:layout>
                <c:manualLayout>
                  <c:x val="1.1086341914830823E-3"/>
                  <c:y val="-0.169175858804762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4FB-49FA-977B-69EBC9AE0987}"/>
                </c:ext>
              </c:extLst>
            </c:dLbl>
            <c:dLbl>
              <c:idx val="9"/>
              <c:layout>
                <c:manualLayout>
                  <c:x val="-1.3303610297797476E-2"/>
                  <c:y val="-0.236141302914981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4FB-49FA-977B-69EBC9AE0987}"/>
                </c:ext>
              </c:extLst>
            </c:dLbl>
            <c:dLbl>
              <c:idx val="10"/>
              <c:layout>
                <c:manualLayout>
                  <c:x val="-4.4345367659325728E-3"/>
                  <c:y val="-0.274910770557739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4FB-49FA-977B-69EBC9AE0987}"/>
                </c:ext>
              </c:extLst>
            </c:dLbl>
            <c:dLbl>
              <c:idx val="11"/>
              <c:layout>
                <c:manualLayout>
                  <c:x val="-1.4412244489280598E-2"/>
                  <c:y val="-0.186798344096925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4FB-49FA-977B-69EBC9AE0987}"/>
                </c:ext>
              </c:extLst>
            </c:dLbl>
            <c:dLbl>
              <c:idx val="12"/>
              <c:layout>
                <c:manualLayout>
                  <c:x val="-1.3303610297797476E-2"/>
                  <c:y val="-0.162126864687897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4FB-49FA-977B-69EBC9AE0987}"/>
                </c:ext>
              </c:extLst>
            </c:dLbl>
            <c:dLbl>
              <c:idx val="13"/>
              <c:layout>
                <c:manualLayout>
                  <c:x val="-1.4412244489280598E-2"/>
                  <c:y val="-0.162126864687897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A4FB-49FA-977B-69EBC9AE0987}"/>
                </c:ext>
              </c:extLst>
            </c:dLbl>
            <c:dLbl>
              <c:idx val="16"/>
              <c:layout>
                <c:manualLayout>
                  <c:x val="-1.6629512872246843E-2"/>
                  <c:y val="-0.155077870571032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4FB-49FA-977B-69EBC9AE0987}"/>
                </c:ext>
              </c:extLst>
            </c:dLbl>
            <c:dLbl>
              <c:idx val="17"/>
              <c:layout>
                <c:manualLayout>
                  <c:x val="-1.1086341914831311E-2"/>
                  <c:y val="-0.190322841155357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A4FB-49FA-977B-69EBC9AE0987}"/>
                </c:ext>
              </c:extLst>
            </c:dLbl>
            <c:dLbl>
              <c:idx val="18"/>
              <c:layout>
                <c:manualLayout>
                  <c:x val="-2.2172683829662542E-2"/>
                  <c:y val="-0.165651361746330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A4FB-49FA-977B-69EBC9AE0987}"/>
                </c:ext>
              </c:extLst>
            </c:dLbl>
            <c:dLbl>
              <c:idx val="19"/>
              <c:layout>
                <c:manualLayout>
                  <c:x val="-2.2172683829662459E-2"/>
                  <c:y val="-0.172700355863195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A4FB-49FA-977B-69EBC9AE0987}"/>
                </c:ext>
              </c:extLst>
            </c:dLbl>
            <c:dLbl>
              <c:idx val="20"/>
              <c:layout>
                <c:manualLayout>
                  <c:x val="-8.8690735318650658E-3"/>
                  <c:y val="-0.169175858804762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A4FB-49FA-977B-69EBC9AE0987}"/>
                </c:ext>
              </c:extLst>
            </c:dLbl>
            <c:dLbl>
              <c:idx val="23"/>
              <c:layout>
                <c:manualLayout>
                  <c:x val="-2.9933123170044481E-2"/>
                  <c:y val="-0.207945326447520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A4FB-49FA-977B-69EBC9AE0987}"/>
                </c:ext>
              </c:extLst>
            </c:dLbl>
            <c:dLbl>
              <c:idx val="24"/>
              <c:layout>
                <c:manualLayout>
                  <c:x val="-1.2194976106314353E-2"/>
                  <c:y val="-0.2008963323306555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A4FB-49FA-977B-69EBC9AE0987}"/>
                </c:ext>
              </c:extLst>
            </c:dLbl>
            <c:dLbl>
              <c:idx val="25"/>
              <c:layout>
                <c:manualLayout>
                  <c:x val="-7.7604393403818608E-3"/>
                  <c:y val="-0.253763788207143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A4FB-49FA-977B-69EBC9AE0987}"/>
                </c:ext>
              </c:extLst>
            </c:dLbl>
            <c:dLbl>
              <c:idx val="26"/>
              <c:layout>
                <c:manualLayout>
                  <c:x val="-1.7738147063729968E-2"/>
                  <c:y val="-0.274910770557739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A4FB-49FA-977B-69EBC9AE0987}"/>
                </c:ext>
              </c:extLst>
            </c:dLbl>
            <c:dLbl>
              <c:idx val="27"/>
              <c:layout>
                <c:manualLayout>
                  <c:x val="-3.1041757361527443E-2"/>
                  <c:y val="-0.243190297031846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A4FB-49FA-977B-69EBC9AE0987}"/>
                </c:ext>
              </c:extLst>
            </c:dLbl>
            <c:dLbl>
              <c:idx val="28"/>
              <c:layout>
                <c:manualLayout>
                  <c:x val="-1.7738147063729968E-2"/>
                  <c:y val="-0.225567811739683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A4FB-49FA-977B-69EBC9AE09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'[анализ на 01.01.2025 по грбс.xlsx]диагр'!$A$4:$A$32</c:f>
              <c:strCache>
                <c:ptCount val="29"/>
                <c:pt idx="0">
                  <c:v>901</c:v>
                </c:pt>
                <c:pt idx="1">
                  <c:v>902</c:v>
                </c:pt>
                <c:pt idx="2">
                  <c:v>903</c:v>
                </c:pt>
                <c:pt idx="3">
                  <c:v>904</c:v>
                </c:pt>
                <c:pt idx="4">
                  <c:v>905</c:v>
                </c:pt>
                <c:pt idx="5">
                  <c:v>906</c:v>
                </c:pt>
                <c:pt idx="6">
                  <c:v>907</c:v>
                </c:pt>
                <c:pt idx="7">
                  <c:v>908</c:v>
                </c:pt>
                <c:pt idx="8">
                  <c:v>909</c:v>
                </c:pt>
                <c:pt idx="9">
                  <c:v>910</c:v>
                </c:pt>
                <c:pt idx="10">
                  <c:v>911</c:v>
                </c:pt>
                <c:pt idx="11">
                  <c:v>912</c:v>
                </c:pt>
                <c:pt idx="12">
                  <c:v>913</c:v>
                </c:pt>
                <c:pt idx="13">
                  <c:v>914</c:v>
                </c:pt>
                <c:pt idx="14">
                  <c:v>915</c:v>
                </c:pt>
                <c:pt idx="15">
                  <c:v>916</c:v>
                </c:pt>
                <c:pt idx="16">
                  <c:v>917</c:v>
                </c:pt>
                <c:pt idx="17">
                  <c:v>918</c:v>
                </c:pt>
                <c:pt idx="18">
                  <c:v>919</c:v>
                </c:pt>
                <c:pt idx="19">
                  <c:v>920</c:v>
                </c:pt>
                <c:pt idx="20">
                  <c:v>921</c:v>
                </c:pt>
                <c:pt idx="21">
                  <c:v>922</c:v>
                </c:pt>
                <c:pt idx="22">
                  <c:v>923</c:v>
                </c:pt>
                <c:pt idx="23">
                  <c:v>924</c:v>
                </c:pt>
                <c:pt idx="24">
                  <c:v>925</c:v>
                </c:pt>
                <c:pt idx="25">
                  <c:v>926</c:v>
                </c:pt>
                <c:pt idx="26">
                  <c:v>927</c:v>
                </c:pt>
                <c:pt idx="27">
                  <c:v>928</c:v>
                </c:pt>
                <c:pt idx="28">
                  <c:v>932</c:v>
                </c:pt>
              </c:strCache>
            </c:strRef>
          </c:cat>
          <c:val>
            <c:numRef>
              <c:f>'[анализ на 01.01.2025 по грбс.xlsx]диагр'!$D$4:$D$32</c:f>
              <c:numCache>
                <c:formatCode>_-* #\ ##0.0_р_._-;\-* #\ ##0.0_р_._-;_-* "-"??_р_._-;_-@_-</c:formatCode>
                <c:ptCount val="29"/>
                <c:pt idx="0">
                  <c:v>117.8</c:v>
                </c:pt>
                <c:pt idx="1">
                  <c:v>138.69999999999999</c:v>
                </c:pt>
                <c:pt idx="2">
                  <c:v>122.8</c:v>
                </c:pt>
                <c:pt idx="3">
                  <c:v>110.3</c:v>
                </c:pt>
                <c:pt idx="4">
                  <c:v>129.4</c:v>
                </c:pt>
                <c:pt idx="5">
                  <c:v>151.80000000000001</c:v>
                </c:pt>
                <c:pt idx="6">
                  <c:v>123.6</c:v>
                </c:pt>
                <c:pt idx="7">
                  <c:v>104.9</c:v>
                </c:pt>
                <c:pt idx="8">
                  <c:v>104.4</c:v>
                </c:pt>
                <c:pt idx="9">
                  <c:v>104.7</c:v>
                </c:pt>
                <c:pt idx="10">
                  <c:v>111</c:v>
                </c:pt>
                <c:pt idx="11">
                  <c:v>135.6</c:v>
                </c:pt>
                <c:pt idx="12">
                  <c:v>230</c:v>
                </c:pt>
                <c:pt idx="13">
                  <c:v>113.9</c:v>
                </c:pt>
                <c:pt idx="14">
                  <c:v>97.7</c:v>
                </c:pt>
                <c:pt idx="15">
                  <c:v>564.70000000000005</c:v>
                </c:pt>
                <c:pt idx="16">
                  <c:v>115.4</c:v>
                </c:pt>
                <c:pt idx="17">
                  <c:v>114.8</c:v>
                </c:pt>
                <c:pt idx="18">
                  <c:v>80.400000000000006</c:v>
                </c:pt>
                <c:pt idx="19">
                  <c:v>130.30000000000001</c:v>
                </c:pt>
                <c:pt idx="20">
                  <c:v>110.6</c:v>
                </c:pt>
                <c:pt idx="23">
                  <c:v>101.2</c:v>
                </c:pt>
                <c:pt idx="24">
                  <c:v>102.8</c:v>
                </c:pt>
                <c:pt idx="25">
                  <c:v>114.4</c:v>
                </c:pt>
                <c:pt idx="26">
                  <c:v>159.6</c:v>
                </c:pt>
                <c:pt idx="27">
                  <c:v>53.6</c:v>
                </c:pt>
                <c:pt idx="28">
                  <c:v>106.6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4FB-49FA-977B-69EBC9AE09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6032688"/>
        <c:axId val="446031856"/>
      </c:lineChart>
      <c:catAx>
        <c:axId val="446032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6031856"/>
        <c:crosses val="autoZero"/>
        <c:auto val="1"/>
        <c:lblAlgn val="ctr"/>
        <c:lblOffset val="100"/>
        <c:noMultiLvlLbl val="0"/>
      </c:catAx>
      <c:valAx>
        <c:axId val="446031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_-* #\ ##0.0_р_._-;\-* #\ ##0.0_р_._-;_-* &quot;-&quot;??_р_.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603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>
          <a:bevelT w="139700" h="139700" prst="divot"/>
        </a:sp3d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>
          <a:bevelT w="139700" h="139700" prst="divot"/>
        </a:sp3d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'[Доходы и диагр 2020-2024г.xls]диаграмма по поступленияи из ФБ'!$A$4</c:f>
              <c:strCache>
                <c:ptCount val="1"/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cat>
            <c:strRef>
              <c:f>'[Доходы и диагр 2020-2024г.xls]диаграмма по поступленияи из ФБ'!$D$3:$H$3</c:f>
              <c:strCache>
                <c:ptCount val="5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</c:strCache>
            </c:strRef>
          </c:cat>
          <c:val>
            <c:numRef>
              <c:f>'[Доходы и диагр 2020-2024г.xls]диаграмма по поступленияи из ФБ'!$D$4:$H$4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0-4BB8-4127-AE57-B06EB82E6046}"/>
            </c:ext>
          </c:extLst>
        </c:ser>
        <c:ser>
          <c:idx val="1"/>
          <c:order val="1"/>
          <c:tx>
            <c:strRef>
              <c:f>'[Доходы и диагр 2020-2024г.xls]диаграмма по поступленияи из ФБ'!$A$5</c:f>
              <c:strCache>
                <c:ptCount val="1"/>
                <c:pt idx="0">
                  <c:v>Дотации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hardEdge"/>
            </a:sp3d>
          </c:spPr>
          <c:invertIfNegative val="0"/>
          <c:dLbls>
            <c:dLbl>
              <c:idx val="0"/>
              <c:layout>
                <c:manualLayout>
                  <c:x val="1.099791914173969E-2"/>
                  <c:y val="-3.58221218443265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BB8-4127-AE57-B06EB82E6046}"/>
                </c:ext>
              </c:extLst>
            </c:dLbl>
            <c:dLbl>
              <c:idx val="1"/>
              <c:layout>
                <c:manualLayout>
                  <c:x val="1.4297294884261623E-2"/>
                  <c:y val="-3.58221218443265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BB8-4127-AE57-B06EB82E6046}"/>
                </c:ext>
              </c:extLst>
            </c:dLbl>
            <c:dLbl>
              <c:idx val="2"/>
              <c:layout>
                <c:manualLayout>
                  <c:x val="1.0997919141739629E-2"/>
                  <c:y val="-2.10718363790156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BB8-4127-AE57-B06EB82E6046}"/>
                </c:ext>
              </c:extLst>
            </c:dLbl>
            <c:dLbl>
              <c:idx val="3"/>
              <c:layout>
                <c:manualLayout>
                  <c:x val="1.099791914173971E-2"/>
                  <c:y val="-6.32155091370484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BB8-4127-AE57-B06EB82E6046}"/>
                </c:ext>
              </c:extLst>
            </c:dLbl>
            <c:dLbl>
              <c:idx val="4"/>
              <c:layout>
                <c:manualLayout>
                  <c:x val="1.099791914173971E-2"/>
                  <c:y val="-2.52862036548188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BB8-4127-AE57-B06EB82E6046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0" u="none" strike="noStrike" baseline="0">
                    <a:solidFill>
                      <a:srgbClr val="333333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'[Доходы и диагр 2020-2024г.xls]диаграмма по поступленияи из ФБ'!$D$3:$H$3</c:f>
              <c:strCache>
                <c:ptCount val="5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</c:strCache>
            </c:strRef>
          </c:cat>
          <c:val>
            <c:numRef>
              <c:f>'[Доходы и диагр 2020-2024г.xls]диаграмма по поступленияи из ФБ'!$D$5:$H$5</c:f>
              <c:numCache>
                <c:formatCode>#\ ##0.0</c:formatCode>
                <c:ptCount val="5"/>
                <c:pt idx="0">
                  <c:v>10964.1</c:v>
                </c:pt>
                <c:pt idx="1">
                  <c:v>10575.4</c:v>
                </c:pt>
                <c:pt idx="2">
                  <c:v>10843.5</c:v>
                </c:pt>
                <c:pt idx="3">
                  <c:v>12253.1</c:v>
                </c:pt>
                <c:pt idx="4">
                  <c:v>16289.8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B8-4127-AE57-B06EB82E6046}"/>
            </c:ext>
          </c:extLst>
        </c:ser>
        <c:ser>
          <c:idx val="2"/>
          <c:order val="2"/>
          <c:tx>
            <c:strRef>
              <c:f>'[Доходы и диагр 2020-2024г.xls]диаграмма по поступленияи из ФБ'!$A$6</c:f>
              <c:strCache>
                <c:ptCount val="1"/>
                <c:pt idx="0">
                  <c:v>Субсидии </c:v>
                </c:pt>
              </c:strCache>
            </c:strRef>
          </c:tx>
          <c:spPr>
            <a:solidFill>
              <a:srgbClr val="A5A5A5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8.7983353133917475E-3"/>
                  <c:y val="-1.26431018274093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4BB8-4127-AE57-B06EB82E6046}"/>
                </c:ext>
              </c:extLst>
            </c:dLbl>
            <c:dLbl>
              <c:idx val="1"/>
              <c:layout>
                <c:manualLayout>
                  <c:x val="1.0997919141739669E-2"/>
                  <c:y val="-1.05359181895078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BB8-4127-AE57-B06EB82E6046}"/>
                </c:ext>
              </c:extLst>
            </c:dLbl>
            <c:dLbl>
              <c:idx val="2"/>
              <c:layout>
                <c:manualLayout>
                  <c:x val="5.4989595708698552E-3"/>
                  <c:y val="-6.32155091370469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BB8-4127-AE57-B06EB82E6046}"/>
                </c:ext>
              </c:extLst>
            </c:dLbl>
            <c:dLbl>
              <c:idx val="3"/>
              <c:layout>
                <c:manualLayout>
                  <c:x val="7.6985433992177972E-3"/>
                  <c:y val="-4.2143672758031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BB8-4127-AE57-B06EB82E6046}"/>
                </c:ext>
              </c:extLst>
            </c:dLbl>
            <c:dLbl>
              <c:idx val="4"/>
              <c:layout>
                <c:manualLayout>
                  <c:x val="9.8981272275657384E-3"/>
                  <c:y val="-6.32155091370472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BB8-4127-AE57-B06EB82E6046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0" u="none" strike="noStrike" baseline="0">
                    <a:solidFill>
                      <a:srgbClr val="333333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'[Доходы и диагр 2020-2024г.xls]диаграмма по поступленияи из ФБ'!$D$3:$H$3</c:f>
              <c:strCache>
                <c:ptCount val="5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</c:strCache>
            </c:strRef>
          </c:cat>
          <c:val>
            <c:numRef>
              <c:f>'[Доходы и диагр 2020-2024г.xls]диаграмма по поступленияи из ФБ'!$D$6:$H$6</c:f>
              <c:numCache>
                <c:formatCode>#\ ##0.0</c:formatCode>
                <c:ptCount val="5"/>
                <c:pt idx="0">
                  <c:v>5345.3</c:v>
                </c:pt>
                <c:pt idx="1">
                  <c:v>4575.7</c:v>
                </c:pt>
                <c:pt idx="2">
                  <c:v>7540.8</c:v>
                </c:pt>
                <c:pt idx="3">
                  <c:v>7110.7</c:v>
                </c:pt>
                <c:pt idx="4">
                  <c:v>10073.9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B8-4127-AE57-B06EB82E6046}"/>
            </c:ext>
          </c:extLst>
        </c:ser>
        <c:ser>
          <c:idx val="3"/>
          <c:order val="3"/>
          <c:tx>
            <c:strRef>
              <c:f>'[Доходы и диагр 2020-2024г.xls]диаграмма по поступленияи из ФБ'!$A$7</c:f>
              <c:strCache>
                <c:ptCount val="1"/>
                <c:pt idx="0">
                  <c:v>Субвенции </c:v>
                </c:pt>
              </c:strCache>
            </c:strRef>
          </c:tx>
          <c:spPr>
            <a:solidFill>
              <a:srgbClr val="FFC000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7.4785850163829992E-2"/>
                  <c:y val="-2.31790200169172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4BB8-4127-AE57-B06EB82E6046}"/>
                </c:ext>
              </c:extLst>
            </c:dLbl>
            <c:dLbl>
              <c:idx val="1"/>
              <c:layout>
                <c:manualLayout>
                  <c:x val="7.9185017820525908E-2"/>
                  <c:y val="-8.4287345516062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4BB8-4127-AE57-B06EB82E6046}"/>
                </c:ext>
              </c:extLst>
            </c:dLbl>
            <c:dLbl>
              <c:idx val="2"/>
              <c:layout>
                <c:manualLayout>
                  <c:x val="8.02848097346998E-2"/>
                  <c:y val="-1.47502854653110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4BB8-4127-AE57-B06EB82E6046}"/>
                </c:ext>
              </c:extLst>
            </c:dLbl>
            <c:dLbl>
              <c:idx val="3"/>
              <c:layout>
                <c:manualLayout>
                  <c:x val="8.0284809734699883E-2"/>
                  <c:y val="-1.68574691032125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4BB8-4127-AE57-B06EB82E6046}"/>
                </c:ext>
              </c:extLst>
            </c:dLbl>
            <c:dLbl>
              <c:idx val="4"/>
              <c:layout>
                <c:manualLayout>
                  <c:x val="8.1384601648873692E-2"/>
                  <c:y val="-2.52862036548187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4BB8-4127-AE57-B06EB82E6046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0" u="none" strike="noStrike" baseline="0">
                    <a:solidFill>
                      <a:srgbClr val="333333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'[Доходы и диагр 2020-2024г.xls]диаграмма по поступленияи из ФБ'!$D$3:$H$3</c:f>
              <c:strCache>
                <c:ptCount val="5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</c:strCache>
            </c:strRef>
          </c:cat>
          <c:val>
            <c:numRef>
              <c:f>'[Доходы и диагр 2020-2024г.xls]диаграмма по поступленияи из ФБ'!$D$7:$H$7</c:f>
              <c:numCache>
                <c:formatCode>#\ ##0.0</c:formatCode>
                <c:ptCount val="5"/>
                <c:pt idx="0">
                  <c:v>1894.4</c:v>
                </c:pt>
                <c:pt idx="1">
                  <c:v>1486.3</c:v>
                </c:pt>
                <c:pt idx="2">
                  <c:v>1237.2</c:v>
                </c:pt>
                <c:pt idx="3">
                  <c:v>1145</c:v>
                </c:pt>
                <c:pt idx="4">
                  <c:v>1189.5999999999999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BB8-4127-AE57-B06EB82E6046}"/>
            </c:ext>
          </c:extLst>
        </c:ser>
        <c:ser>
          <c:idx val="4"/>
          <c:order val="4"/>
          <c:tx>
            <c:strRef>
              <c:f>'[Доходы и диагр 2020-2024г.xls]диаграмма по поступленияи из ФБ'!$A$8</c:f>
              <c:strCache>
                <c:ptCount val="1"/>
                <c:pt idx="0">
                  <c:v>Иные МБТ</c:v>
                </c:pt>
              </c:strCache>
            </c:strRef>
          </c:tx>
          <c:spPr>
            <a:solidFill>
              <a:srgbClr val="4472C4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9.8981272275657194E-3"/>
                  <c:y val="-0.107466365532979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BB8-4127-AE57-B06EB82E6046}"/>
                </c:ext>
              </c:extLst>
            </c:dLbl>
            <c:dLbl>
              <c:idx val="1"/>
              <c:layout>
                <c:manualLayout>
                  <c:x val="1.4297294884261623E-2"/>
                  <c:y val="-0.136966936463601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4BB8-4127-AE57-B06EB82E6046}"/>
                </c:ext>
              </c:extLst>
            </c:dLbl>
            <c:dLbl>
              <c:idx val="2"/>
              <c:layout>
                <c:manualLayout>
                  <c:x val="7.6985433992177166E-3"/>
                  <c:y val="-0.101144814619275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4BB8-4127-AE57-B06EB82E6046}"/>
                </c:ext>
              </c:extLst>
            </c:dLbl>
            <c:dLbl>
              <c:idx val="3"/>
              <c:layout>
                <c:manualLayout>
                  <c:x val="1.3197502970087652E-2"/>
                  <c:y val="-0.107466365532979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4BB8-4127-AE57-B06EB82E6046}"/>
                </c:ext>
              </c:extLst>
            </c:dLbl>
            <c:dLbl>
              <c:idx val="4"/>
              <c:layout>
                <c:manualLayout>
                  <c:x val="1.2097711055913681E-2"/>
                  <c:y val="-8.6394529153964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4BB8-4127-AE57-B06EB82E6046}"/>
                </c:ext>
              </c:extLst>
            </c:dLbl>
            <c:spPr>
              <a:noFill/>
              <a:ln w="25400">
                <a:noFill/>
              </a:ln>
            </c:spPr>
            <c:txPr>
              <a:bodyPr vertOverflow="overflow" horzOverflow="overflow" wrap="square" lIns="38100" tIns="19050" rIns="38100" bIns="19050" anchor="ctr">
                <a:spAutoFit/>
              </a:bodyPr>
              <a:lstStyle/>
              <a:p>
                <a:pPr>
                  <a:defRPr sz="1400" b="1" i="0" u="none" strike="noStrike" baseline="0">
                    <a:solidFill>
                      <a:srgbClr val="333333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'[Доходы и диагр 2020-2024г.xls]диаграмма по поступленияи из ФБ'!$D$3:$H$3</c:f>
              <c:strCache>
                <c:ptCount val="5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</c:strCache>
            </c:strRef>
          </c:cat>
          <c:val>
            <c:numRef>
              <c:f>'[Доходы и диагр 2020-2024г.xls]диаграмма по поступленияи из ФБ'!$D$8:$H$8</c:f>
              <c:numCache>
                <c:formatCode>#\ ##0.0</c:formatCode>
                <c:ptCount val="5"/>
                <c:pt idx="0">
                  <c:v>2413.9</c:v>
                </c:pt>
                <c:pt idx="1">
                  <c:v>3321.4</c:v>
                </c:pt>
                <c:pt idx="2">
                  <c:v>2869.3</c:v>
                </c:pt>
                <c:pt idx="3">
                  <c:v>2177.8000000000002</c:v>
                </c:pt>
                <c:pt idx="4">
                  <c:v>592.29999999999995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BB8-4127-AE57-B06EB82E60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95096832"/>
        <c:axId val="1"/>
        <c:axId val="0"/>
      </c:bar3DChart>
      <c:catAx>
        <c:axId val="195096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9509683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egendEntry>
        <c:idx val="0"/>
        <c:delete val="1"/>
      </c:legendEntry>
      <c:overlay val="0"/>
      <c:spPr>
        <a:noFill/>
        <a:ln w="25400">
          <a:noFill/>
        </a:ln>
      </c:spPr>
      <c:txPr>
        <a:bodyPr/>
        <a:lstStyle/>
        <a:p>
          <a:pPr>
            <a:defRPr sz="1600" b="0" i="0" u="none" strike="noStrike" baseline="0">
              <a:solidFill>
                <a:srgbClr val="333333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'[анализ по разделам (2021-2024).xlsx]диаграмма'!$C$2</c:f>
              <c:strCache>
                <c:ptCount val="1"/>
                <c:pt idx="0">
                  <c:v>2023 г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3"/>
              <c:layout>
                <c:manualLayout>
                  <c:x val="-2.7741982610713666E-2"/>
                  <c:y val="-7.99175024836566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713-4336-88A8-68E9221642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'[анализ по разделам (2021-2024).xlsx]диаграмма'!$A$3:$A$16</c:f>
              <c:strCache>
                <c:ptCount val="14"/>
                <c:pt idx="0">
                  <c:v>Общегос. вопросы</c:v>
                </c:pt>
                <c:pt idx="1">
                  <c:v>Нац. оборона</c:v>
                </c:pt>
                <c:pt idx="2">
                  <c:v>Нац. безопасность</c:v>
                </c:pt>
                <c:pt idx="3">
                  <c:v>Нац. экономика</c:v>
                </c:pt>
                <c:pt idx="4">
                  <c:v>ЖКХ</c:v>
                </c:pt>
                <c:pt idx="5">
                  <c:v>Охрана окруж.среды</c:v>
                </c:pt>
                <c:pt idx="6">
                  <c:v>Образование</c:v>
                </c:pt>
                <c:pt idx="7">
                  <c:v>Культура, кино</c:v>
                </c:pt>
                <c:pt idx="8">
                  <c:v>Здравоохранение</c:v>
                </c:pt>
                <c:pt idx="9">
                  <c:v>Соц. политика</c:v>
                </c:pt>
                <c:pt idx="10">
                  <c:v>Физкультура и спорт</c:v>
                </c:pt>
                <c:pt idx="11">
                  <c:v>СМИ</c:v>
                </c:pt>
                <c:pt idx="12">
                  <c:v>Обслуж гос. долга</c:v>
                </c:pt>
                <c:pt idx="13">
                  <c:v>МБТ</c:v>
                </c:pt>
              </c:strCache>
            </c:strRef>
          </c:cat>
          <c:val>
            <c:numRef>
              <c:f>'[анализ по разделам (2021-2024).xlsx]диаграмма'!$C$3:$C$16</c:f>
              <c:numCache>
                <c:formatCode>_-* #\ ##0.0_р_._-;\-* #\ ##0.0_р_._-;_-* "-"??_р_._-;_-@_-</c:formatCode>
                <c:ptCount val="14"/>
                <c:pt idx="0">
                  <c:v>1355.4</c:v>
                </c:pt>
                <c:pt idx="1">
                  <c:v>20.5</c:v>
                </c:pt>
                <c:pt idx="2">
                  <c:v>291.2</c:v>
                </c:pt>
                <c:pt idx="3">
                  <c:v>10165.4</c:v>
                </c:pt>
                <c:pt idx="4">
                  <c:v>1621.1</c:v>
                </c:pt>
                <c:pt idx="5">
                  <c:v>230.7</c:v>
                </c:pt>
                <c:pt idx="6">
                  <c:v>7974.3</c:v>
                </c:pt>
                <c:pt idx="7">
                  <c:v>570.9</c:v>
                </c:pt>
                <c:pt idx="8">
                  <c:v>1737.2</c:v>
                </c:pt>
                <c:pt idx="9">
                  <c:v>6549.8</c:v>
                </c:pt>
                <c:pt idx="10">
                  <c:v>234.2</c:v>
                </c:pt>
                <c:pt idx="11">
                  <c:v>37</c:v>
                </c:pt>
                <c:pt idx="12">
                  <c:v>19.5</c:v>
                </c:pt>
                <c:pt idx="13">
                  <c:v>2872.5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13-4336-88A8-68E92216429F}"/>
            </c:ext>
          </c:extLst>
        </c:ser>
        <c:ser>
          <c:idx val="1"/>
          <c:order val="1"/>
          <c:tx>
            <c:strRef>
              <c:f>'[анализ по разделам (2021-2024).xlsx]диаграмма'!$D$2</c:f>
              <c:strCache>
                <c:ptCount val="1"/>
                <c:pt idx="0">
                  <c:v>2024 г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3"/>
              <c:layout>
                <c:manualLayout>
                  <c:x val="-4.068777113377588E-17"/>
                  <c:y val="-1.19876253725484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713-4336-88A8-68E9221642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'[анализ по разделам (2021-2024).xlsx]диаграмма'!$A$3:$A$16</c:f>
              <c:strCache>
                <c:ptCount val="14"/>
                <c:pt idx="0">
                  <c:v>Общегос. вопросы</c:v>
                </c:pt>
                <c:pt idx="1">
                  <c:v>Нац. оборона</c:v>
                </c:pt>
                <c:pt idx="2">
                  <c:v>Нац. безопасность</c:v>
                </c:pt>
                <c:pt idx="3">
                  <c:v>Нац. экономика</c:v>
                </c:pt>
                <c:pt idx="4">
                  <c:v>ЖКХ</c:v>
                </c:pt>
                <c:pt idx="5">
                  <c:v>Охрана окруж.среды</c:v>
                </c:pt>
                <c:pt idx="6">
                  <c:v>Образование</c:v>
                </c:pt>
                <c:pt idx="7">
                  <c:v>Культура, кино</c:v>
                </c:pt>
                <c:pt idx="8">
                  <c:v>Здравоохранение</c:v>
                </c:pt>
                <c:pt idx="9">
                  <c:v>Соц. политика</c:v>
                </c:pt>
                <c:pt idx="10">
                  <c:v>Физкультура и спорт</c:v>
                </c:pt>
                <c:pt idx="11">
                  <c:v>СМИ</c:v>
                </c:pt>
                <c:pt idx="12">
                  <c:v>Обслуж гос. долга</c:v>
                </c:pt>
                <c:pt idx="13">
                  <c:v>МБТ</c:v>
                </c:pt>
              </c:strCache>
            </c:strRef>
          </c:cat>
          <c:val>
            <c:numRef>
              <c:f>'[анализ по разделам (2021-2024).xlsx]диаграмма'!$D$3:$D$16</c:f>
              <c:numCache>
                <c:formatCode>_-* #\ ##0.0_р_._-;\-* #\ ##0.0_р_._-;_-* "-"??_р_._-;_-@_-</c:formatCode>
                <c:ptCount val="14"/>
                <c:pt idx="0">
                  <c:v>1734.1</c:v>
                </c:pt>
                <c:pt idx="1">
                  <c:v>20.2</c:v>
                </c:pt>
                <c:pt idx="2">
                  <c:v>303.39999999999998</c:v>
                </c:pt>
                <c:pt idx="3">
                  <c:v>11228.1</c:v>
                </c:pt>
                <c:pt idx="4">
                  <c:v>1280.8</c:v>
                </c:pt>
                <c:pt idx="5">
                  <c:v>276.39999999999998</c:v>
                </c:pt>
                <c:pt idx="6">
                  <c:v>10783.4</c:v>
                </c:pt>
                <c:pt idx="7">
                  <c:v>886.5</c:v>
                </c:pt>
                <c:pt idx="8">
                  <c:v>2229.6</c:v>
                </c:pt>
                <c:pt idx="9">
                  <c:v>6641.1</c:v>
                </c:pt>
                <c:pt idx="10">
                  <c:v>572.29999999999995</c:v>
                </c:pt>
                <c:pt idx="11">
                  <c:v>42.5</c:v>
                </c:pt>
                <c:pt idx="12">
                  <c:v>27.8</c:v>
                </c:pt>
                <c:pt idx="13">
                  <c:v>4455.2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13-4336-88A8-68E9221642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56539680"/>
        <c:axId val="356538848"/>
        <c:axId val="209363520"/>
      </c:bar3DChart>
      <c:catAx>
        <c:axId val="35653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56538848"/>
        <c:crosses val="autoZero"/>
        <c:auto val="1"/>
        <c:lblAlgn val="ctr"/>
        <c:lblOffset val="100"/>
        <c:noMultiLvlLbl val="0"/>
      </c:catAx>
      <c:valAx>
        <c:axId val="356538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.0_р_._-;\-* #\ ##0.0_р_._-;_-* &quot;-&quot;??_р_.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56539680"/>
        <c:crosses val="autoZero"/>
        <c:crossBetween val="between"/>
      </c:valAx>
      <c:serAx>
        <c:axId val="209363520"/>
        <c:scaling>
          <c:orientation val="minMax"/>
        </c:scaling>
        <c:delete val="1"/>
        <c:axPos val="b"/>
        <c:majorTickMark val="none"/>
        <c:minorTickMark val="none"/>
        <c:tickLblPos val="nextTo"/>
        <c:crossAx val="356538848"/>
        <c:crosses val="autoZero"/>
      </c:ser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1345113059719618"/>
          <c:y val="0.8454902065662927"/>
          <c:w val="0.15756214116728476"/>
          <c:h val="5.06170402049537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'[ГП 2019-2024гг.xlsx]диаграмма 1'!$C$1</c:f>
              <c:strCache>
                <c:ptCount val="1"/>
                <c:pt idx="0">
                  <c:v>2020 год</c:v>
                </c:pt>
              </c:strCache>
            </c:strRef>
          </c:tx>
          <c:spPr>
            <a:solidFill>
              <a:srgbClr val="99CC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'[ГП 2019-2024гг.xlsx]диаграмма 1'!$C$2:$C$19</c:f>
              <c:numCache>
                <c:formatCode>_-* #\ ##0.0\ _₽_-;\-* #\ ##0.0\ _₽_-;_-* "-"??\ _₽_-;_-@_-</c:formatCode>
                <c:ptCount val="18"/>
                <c:pt idx="0">
                  <c:v>902.7</c:v>
                </c:pt>
                <c:pt idx="1">
                  <c:v>3944.9</c:v>
                </c:pt>
                <c:pt idx="2">
                  <c:v>217.3</c:v>
                </c:pt>
                <c:pt idx="3">
                  <c:v>1013.2</c:v>
                </c:pt>
                <c:pt idx="4">
                  <c:v>4437.6000000000004</c:v>
                </c:pt>
                <c:pt idx="5">
                  <c:v>693.5</c:v>
                </c:pt>
                <c:pt idx="6">
                  <c:v>6061.3</c:v>
                </c:pt>
                <c:pt idx="7">
                  <c:v>487.7</c:v>
                </c:pt>
                <c:pt idx="8">
                  <c:v>258.39999999999998</c:v>
                </c:pt>
                <c:pt idx="9">
                  <c:v>4810.8</c:v>
                </c:pt>
                <c:pt idx="10">
                  <c:v>3171.9</c:v>
                </c:pt>
                <c:pt idx="11">
                  <c:v>0</c:v>
                </c:pt>
                <c:pt idx="12">
                  <c:v>64.8</c:v>
                </c:pt>
                <c:pt idx="13">
                  <c:v>336.6</c:v>
                </c:pt>
                <c:pt idx="14">
                  <c:v>814.4</c:v>
                </c:pt>
                <c:pt idx="15">
                  <c:v>43.6</c:v>
                </c:pt>
                <c:pt idx="17" formatCode="General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6E-4D81-B293-F6AB8E2CEAAF}"/>
            </c:ext>
          </c:extLst>
        </c:ser>
        <c:ser>
          <c:idx val="1"/>
          <c:order val="1"/>
          <c:tx>
            <c:strRef>
              <c:f>'[ГП 2019-2024гг.xlsx]диаграмма 1'!$D$1</c:f>
              <c:strCache>
                <c:ptCount val="1"/>
                <c:pt idx="0">
                  <c:v>2021 год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'[ГП 2019-2024гг.xlsx]диаграмма 1'!$D$2:$D$19</c:f>
              <c:numCache>
                <c:formatCode>_-* #\ ##0.0\ _₽_-;\-* #\ ##0.0\ _₽_-;_-* "-"??\ _₽_-;_-@_-</c:formatCode>
                <c:ptCount val="18"/>
                <c:pt idx="0">
                  <c:v>943</c:v>
                </c:pt>
                <c:pt idx="1">
                  <c:v>5244.2</c:v>
                </c:pt>
                <c:pt idx="2">
                  <c:v>81.3</c:v>
                </c:pt>
                <c:pt idx="3">
                  <c:v>404.4</c:v>
                </c:pt>
                <c:pt idx="4">
                  <c:v>4537.8</c:v>
                </c:pt>
                <c:pt idx="5">
                  <c:v>716.7</c:v>
                </c:pt>
                <c:pt idx="6">
                  <c:v>6690.9</c:v>
                </c:pt>
                <c:pt idx="7">
                  <c:v>552.9</c:v>
                </c:pt>
                <c:pt idx="8">
                  <c:v>411.8</c:v>
                </c:pt>
                <c:pt idx="9">
                  <c:v>4235.7</c:v>
                </c:pt>
                <c:pt idx="10">
                  <c:v>2988</c:v>
                </c:pt>
                <c:pt idx="11">
                  <c:v>36.4</c:v>
                </c:pt>
                <c:pt idx="12">
                  <c:v>81.099999999999994</c:v>
                </c:pt>
                <c:pt idx="13">
                  <c:v>354.2</c:v>
                </c:pt>
                <c:pt idx="14">
                  <c:v>490</c:v>
                </c:pt>
                <c:pt idx="15">
                  <c:v>144.30000000000001</c:v>
                </c:pt>
                <c:pt idx="17" formatCode="General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6E-4D81-B293-F6AB8E2CEAAF}"/>
            </c:ext>
          </c:extLst>
        </c:ser>
        <c:ser>
          <c:idx val="2"/>
          <c:order val="2"/>
          <c:tx>
            <c:strRef>
              <c:f>'[ГП 2019-2024гг.xlsx]диаграмма 1'!$E$1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'[ГП 2019-2024гг.xlsx]диаграмма 1'!$E$2:$E$19</c:f>
              <c:numCache>
                <c:formatCode>_-* #\ ##0.0\ _₽_-;\-* #\ ##0.0\ _₽_-;_-* "-"??\ _₽_-;_-@_-</c:formatCode>
                <c:ptCount val="18"/>
                <c:pt idx="0">
                  <c:v>842.8</c:v>
                </c:pt>
                <c:pt idx="1">
                  <c:v>6774.1</c:v>
                </c:pt>
                <c:pt idx="2">
                  <c:v>36.299999999999997</c:v>
                </c:pt>
                <c:pt idx="3">
                  <c:v>940.4</c:v>
                </c:pt>
                <c:pt idx="4">
                  <c:v>5001.7</c:v>
                </c:pt>
                <c:pt idx="5">
                  <c:v>699.6</c:v>
                </c:pt>
                <c:pt idx="6">
                  <c:v>7691.3</c:v>
                </c:pt>
                <c:pt idx="7">
                  <c:v>495.2</c:v>
                </c:pt>
                <c:pt idx="8">
                  <c:v>558.6</c:v>
                </c:pt>
                <c:pt idx="9">
                  <c:v>3626.3</c:v>
                </c:pt>
                <c:pt idx="10">
                  <c:v>2998.3</c:v>
                </c:pt>
                <c:pt idx="11">
                  <c:v>0</c:v>
                </c:pt>
                <c:pt idx="12">
                  <c:v>62.6</c:v>
                </c:pt>
                <c:pt idx="13">
                  <c:v>322.60000000000002</c:v>
                </c:pt>
                <c:pt idx="14">
                  <c:v>1797.5</c:v>
                </c:pt>
                <c:pt idx="15">
                  <c:v>97</c:v>
                </c:pt>
                <c:pt idx="16">
                  <c:v>16.7</c:v>
                </c:pt>
                <c:pt idx="17" formatCode="General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6E-4D81-B293-F6AB8E2CEAAF}"/>
            </c:ext>
          </c:extLst>
        </c:ser>
        <c:ser>
          <c:idx val="3"/>
          <c:order val="3"/>
          <c:tx>
            <c:strRef>
              <c:f>'[ГП 2019-2024гг.xlsx]диаграмма 1'!$F$1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'[ГП 2019-2024гг.xlsx]диаграмма 1'!$F$2:$F$19</c:f>
              <c:numCache>
                <c:formatCode>General</c:formatCode>
                <c:ptCount val="18"/>
                <c:pt idx="0">
                  <c:v>1081.1600000000001</c:v>
                </c:pt>
                <c:pt idx="1">
                  <c:v>8142.9</c:v>
                </c:pt>
                <c:pt idx="2">
                  <c:v>23.65</c:v>
                </c:pt>
                <c:pt idx="3">
                  <c:v>674.93</c:v>
                </c:pt>
                <c:pt idx="4">
                  <c:v>4644.58</c:v>
                </c:pt>
                <c:pt idx="5">
                  <c:v>919.55</c:v>
                </c:pt>
                <c:pt idx="6">
                  <c:v>7852.14</c:v>
                </c:pt>
                <c:pt idx="7">
                  <c:v>620.97</c:v>
                </c:pt>
                <c:pt idx="8">
                  <c:v>267.89999999999998</c:v>
                </c:pt>
                <c:pt idx="9">
                  <c:v>3598.98</c:v>
                </c:pt>
                <c:pt idx="10">
                  <c:v>3092.81</c:v>
                </c:pt>
                <c:pt idx="11">
                  <c:v>235.81</c:v>
                </c:pt>
                <c:pt idx="12">
                  <c:v>215.56</c:v>
                </c:pt>
                <c:pt idx="13">
                  <c:v>412.01</c:v>
                </c:pt>
                <c:pt idx="14">
                  <c:v>748.64</c:v>
                </c:pt>
                <c:pt idx="15">
                  <c:v>95.73</c:v>
                </c:pt>
                <c:pt idx="16">
                  <c:v>19.25</c:v>
                </c:pt>
                <c:pt idx="17">
                  <c:v>252.27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6E-4D81-B293-F6AB8E2CEAAF}"/>
            </c:ext>
          </c:extLst>
        </c:ser>
        <c:ser>
          <c:idx val="4"/>
          <c:order val="4"/>
          <c:tx>
            <c:strRef>
              <c:f>'[ГП 2019-2024гг.xlsx]диаграмма 1'!$G$1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'[ГП 2019-2024гг.xlsx]диаграмма 1'!$G$2:$G$19</c:f>
              <c:numCache>
                <c:formatCode>_(* #,##0.00_);_(* \(#,##0.00\);_(* "-"??_);_(@_)</c:formatCode>
                <c:ptCount val="18"/>
                <c:pt idx="0">
                  <c:v>1314.72</c:v>
                </c:pt>
                <c:pt idx="1">
                  <c:v>9711.35</c:v>
                </c:pt>
                <c:pt idx="2">
                  <c:v>341.02</c:v>
                </c:pt>
                <c:pt idx="3">
                  <c:v>326.37</c:v>
                </c:pt>
                <c:pt idx="4">
                  <c:v>4663.22</c:v>
                </c:pt>
                <c:pt idx="5">
                  <c:v>869.65</c:v>
                </c:pt>
                <c:pt idx="6">
                  <c:v>10683.99</c:v>
                </c:pt>
                <c:pt idx="7">
                  <c:v>849.8</c:v>
                </c:pt>
                <c:pt idx="8">
                  <c:v>389.51</c:v>
                </c:pt>
                <c:pt idx="9">
                  <c:v>4202.08</c:v>
                </c:pt>
                <c:pt idx="10">
                  <c:v>4660.25</c:v>
                </c:pt>
                <c:pt idx="11">
                  <c:v>140.30000000000001</c:v>
                </c:pt>
                <c:pt idx="12">
                  <c:v>114.24</c:v>
                </c:pt>
                <c:pt idx="13">
                  <c:v>433.11</c:v>
                </c:pt>
                <c:pt idx="14">
                  <c:v>271.11</c:v>
                </c:pt>
                <c:pt idx="15">
                  <c:v>107.34</c:v>
                </c:pt>
                <c:pt idx="16">
                  <c:v>24.11</c:v>
                </c:pt>
                <c:pt idx="17">
                  <c:v>278.35000000000002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66E-4D81-B293-F6AB8E2CEA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7463552"/>
        <c:axId val="417469792"/>
      </c:barChart>
      <c:catAx>
        <c:axId val="41746355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17469792"/>
        <c:crosses val="autoZero"/>
        <c:auto val="1"/>
        <c:lblAlgn val="ctr"/>
        <c:lblOffset val="100"/>
        <c:noMultiLvlLbl val="0"/>
      </c:catAx>
      <c:valAx>
        <c:axId val="41746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17463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411-4E1C-98CC-86279A7B5522}"/>
              </c:ext>
            </c:extLst>
          </c:dPt>
          <c:dPt>
            <c:idx val="1"/>
            <c:bubble3D val="0"/>
            <c:spPr>
              <a:solidFill>
                <a:srgbClr val="00FF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411-4E1C-98CC-86279A7B5522}"/>
              </c:ext>
            </c:extLst>
          </c:dPt>
          <c:dPt>
            <c:idx val="2"/>
            <c:bubble3D val="0"/>
            <c:spPr>
              <a:solidFill>
                <a:srgbClr val="48E8A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411-4E1C-98CC-86279A7B5522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411-4E1C-98CC-86279A7B5522}"/>
              </c:ext>
            </c:extLst>
          </c:dPt>
          <c:dLbls>
            <c:dLbl>
              <c:idx val="0"/>
              <c:layout>
                <c:manualLayout>
                  <c:x val="-0.13309803682931198"/>
                  <c:y val="-1.6608680683891854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411-4E1C-98CC-86279A7B5522}"/>
                </c:ext>
              </c:extLst>
            </c:dLbl>
            <c:dLbl>
              <c:idx val="1"/>
              <c:layout>
                <c:manualLayout>
                  <c:x val="0.18676660006693779"/>
                  <c:y val="-0.10795642444529704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411-4E1C-98CC-86279A7B5522}"/>
                </c:ext>
              </c:extLst>
            </c:dLbl>
            <c:dLbl>
              <c:idx val="2"/>
              <c:layout>
                <c:manualLayout>
                  <c:x val="0.18676660006693779"/>
                  <c:y val="0.11003250953078351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411-4E1C-98CC-86279A7B5522}"/>
                </c:ext>
              </c:extLst>
            </c:dLbl>
            <c:dLbl>
              <c:idx val="3"/>
              <c:layout>
                <c:manualLayout>
                  <c:x val="3.6494623001585465E-2"/>
                  <c:y val="7.266297799202683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411-4E1C-98CC-86279A7B5522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'[ГП 2019-2024гг.xlsx]Диаграмма'!$B$28:$B$31</c:f>
              <c:strCache>
                <c:ptCount val="4"/>
                <c:pt idx="0">
                  <c:v>Развитие человеческого капитала</c:v>
                </c:pt>
                <c:pt idx="1">
                  <c:v>Развитие и модернизация транспортной и инженерной инфраструктуры</c:v>
                </c:pt>
                <c:pt idx="2">
                  <c:v>Совершенствование государственных механизмов управления экономикой, экологией и социальной сферой Республики Алтай</c:v>
                </c:pt>
                <c:pt idx="3">
                  <c:v>Результативное управление территориями с учетом принципов "зеленой" экономики</c:v>
                </c:pt>
              </c:strCache>
            </c:strRef>
          </c:cat>
          <c:val>
            <c:numRef>
              <c:f>'[ГП 2019-2024гг.xlsx]Диаграмма'!$C$28:$C$31</c:f>
              <c:numCache>
                <c:formatCode>_(* #,##0.00_);_(* \(#,##0.00\);_(* "-"??_);_(@_)</c:formatCode>
                <c:ptCount val="4"/>
                <c:pt idx="0">
                  <c:v>20920.05</c:v>
                </c:pt>
                <c:pt idx="1">
                  <c:v>9965.89</c:v>
                </c:pt>
                <c:pt idx="2">
                  <c:v>6241.36</c:v>
                </c:pt>
                <c:pt idx="3">
                  <c:v>2253.2199999999998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411-4E1C-98CC-86279A7B55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956108535196329E-2"/>
          <c:y val="0.1516447632674241"/>
          <c:w val="0.8200742854244637"/>
          <c:h val="0.69671030645274157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C1C-4EA2-99AC-373D44FB36E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C1C-4EA2-99AC-373D44FB36EA}"/>
              </c:ext>
            </c:extLst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C1C-4EA2-99AC-373D44FB36EA}"/>
              </c:ext>
            </c:extLst>
          </c:dPt>
          <c:dPt>
            <c:idx val="3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C1C-4EA2-99AC-373D44FB36EA}"/>
              </c:ext>
            </c:extLst>
          </c:dPt>
          <c:dPt>
            <c:idx val="4"/>
            <c:bubble3D val="0"/>
            <c:spPr>
              <a:solidFill>
                <a:srgbClr val="D93BB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C1C-4EA2-99AC-373D44FB36E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C1C-4EA2-99AC-373D44FB36E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4C1C-4EA2-99AC-373D44FB36EA}"/>
              </c:ext>
            </c:extLst>
          </c:dPt>
          <c:dPt>
            <c:idx val="7"/>
            <c:bubble3D val="0"/>
            <c:spPr>
              <a:solidFill>
                <a:srgbClr val="48E8A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4C1C-4EA2-99AC-373D44FB36EA}"/>
              </c:ext>
            </c:extLst>
          </c:dPt>
          <c:dPt>
            <c:idx val="8"/>
            <c:bubble3D val="0"/>
            <c:spPr>
              <a:solidFill>
                <a:srgbClr val="99CC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4C1C-4EA2-99AC-373D44FB36EA}"/>
              </c:ext>
            </c:extLst>
          </c:dPt>
          <c:dPt>
            <c:idx val="9"/>
            <c:bubble3D val="0"/>
            <c:spPr>
              <a:solidFill>
                <a:srgbClr val="00A29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4C1C-4EA2-99AC-373D44FB36EA}"/>
              </c:ext>
            </c:extLst>
          </c:dPt>
          <c:dLbls>
            <c:dLbl>
              <c:idx val="0"/>
              <c:layout>
                <c:manualLayout>
                  <c:x val="-2.7462881860854993E-2"/>
                  <c:y val="-0.1251423989562392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190,3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C1C-4EA2-99AC-373D44FB36EA}"/>
                </c:ext>
              </c:extLst>
            </c:dLbl>
            <c:dLbl>
              <c:idx val="1"/>
              <c:layout>
                <c:manualLayout>
                  <c:x val="0.11319229008695623"/>
                  <c:y val="-0.1007501529416146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2,7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023749865063271"/>
                      <c:h val="6.596489165320405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C1C-4EA2-99AC-373D44FB36EA}"/>
                </c:ext>
              </c:extLst>
            </c:dLbl>
            <c:dLbl>
              <c:idx val="2"/>
              <c:layout>
                <c:manualLayout>
                  <c:x val="0.11734140431456225"/>
                  <c:y val="-6.15106706734057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1 155,8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4C1C-4EA2-99AC-373D44FB36EA}"/>
                </c:ext>
              </c:extLst>
            </c:dLbl>
            <c:dLbl>
              <c:idx val="3"/>
              <c:layout>
                <c:manualLayout>
                  <c:x val="0.11734140431456225"/>
                  <c:y val="-4.454220979798349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445,7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4C1C-4EA2-99AC-373D44FB36EA}"/>
                </c:ext>
              </c:extLst>
            </c:dLbl>
            <c:dLbl>
              <c:idx val="4"/>
              <c:layout>
                <c:manualLayout>
                  <c:x val="0.10985152744341979"/>
                  <c:y val="-1.908951848485005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268,5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4C1C-4EA2-99AC-373D44FB36EA}"/>
                </c:ext>
              </c:extLst>
            </c:dLbl>
            <c:dLbl>
              <c:idx val="5"/>
              <c:layout>
                <c:manualLayout>
                  <c:x val="9.1739008113182932E-2"/>
                  <c:y val="-1.0605204540933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124,6</a:t>
                    </a:r>
                  </a:p>
                  <a:p>
                    <a:pPr>
                      <a:defRPr sz="1400" b="1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1102868148944513E-2"/>
                      <c:h val="4.475431555892622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4C1C-4EA2-99AC-373D44FB36EA}"/>
                </c:ext>
              </c:extLst>
            </c:dLbl>
            <c:dLbl>
              <c:idx val="6"/>
              <c:layout>
                <c:manualLayout>
                  <c:x val="0.10236165057227771"/>
                  <c:y val="4.45422097979833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421,5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4C1C-4EA2-99AC-373D44FB36EA}"/>
                </c:ext>
              </c:extLst>
            </c:dLbl>
            <c:dLbl>
              <c:idx val="7"/>
              <c:layout>
                <c:manualLayout>
                  <c:x val="0.12483128118570433"/>
                  <c:y val="0.1060528804713891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193,8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4C1C-4EA2-99AC-373D44FB36EA}"/>
                </c:ext>
              </c:extLst>
            </c:dLbl>
            <c:dLbl>
              <c:idx val="8"/>
              <c:layout>
                <c:manualLayout>
                  <c:x val="-7.240214308770862E-2"/>
                  <c:y val="8.908441959596691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6 773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4C1C-4EA2-99AC-373D44FB36EA}"/>
                </c:ext>
              </c:extLst>
            </c:dLbl>
            <c:dLbl>
              <c:idx val="9"/>
              <c:layout>
                <c:manualLayout>
                  <c:x val="-0.10971081782971276"/>
                  <c:y val="-8.90844195959669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78,1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4C1C-4EA2-99AC-373D44FB36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'[НП  (2019-2023) конс и рес бюджет.xlsx]ресбюдж'!$B$23:$B$32</c:f>
              <c:strCache>
                <c:ptCount val="10"/>
                <c:pt idx="0">
                  <c:v>НП "Культура"</c:v>
                </c:pt>
                <c:pt idx="1">
                  <c:v>НП "Цифровая экономика Российской Федерации"</c:v>
                </c:pt>
                <c:pt idx="2">
                  <c:v>НП "Образование"</c:v>
                </c:pt>
                <c:pt idx="3">
                  <c:v>НП "Жилье и городская среда"</c:v>
                </c:pt>
                <c:pt idx="4">
                  <c:v>НП "Экология"</c:v>
                </c:pt>
                <c:pt idx="5">
                  <c:v>НП "Малое и среднее предпринимательство и поддержка индивидуальной предпринимательской инициативы"</c:v>
                </c:pt>
                <c:pt idx="6">
                  <c:v>НП"Здравоохранение"</c:v>
                </c:pt>
                <c:pt idx="7">
                  <c:v>НП "Демография"</c:v>
                </c:pt>
                <c:pt idx="8">
                  <c:v>НП "Безопасные и качественные автомобильные дороги"</c:v>
                </c:pt>
                <c:pt idx="9">
                  <c:v>НП "Туризм и индустрия гостеприимства"</c:v>
                </c:pt>
              </c:strCache>
            </c:strRef>
          </c:cat>
          <c:val>
            <c:numRef>
              <c:f>'[НП  (2019-2023) конс и рес бюджет.xlsx]ресбюдж'!$I$23:$I$32</c:f>
              <c:numCache>
                <c:formatCode>@</c:formatCode>
                <c:ptCount val="10"/>
                <c:pt idx="0">
                  <c:v>211</c:v>
                </c:pt>
                <c:pt idx="1">
                  <c:v>1.8</c:v>
                </c:pt>
                <c:pt idx="2">
                  <c:v>776.7</c:v>
                </c:pt>
                <c:pt idx="3">
                  <c:v>634.1</c:v>
                </c:pt>
                <c:pt idx="4">
                  <c:v>194.4</c:v>
                </c:pt>
                <c:pt idx="5">
                  <c:v>393</c:v>
                </c:pt>
                <c:pt idx="6">
                  <c:v>423.7</c:v>
                </c:pt>
                <c:pt idx="7">
                  <c:v>418.9</c:v>
                </c:pt>
                <c:pt idx="8">
                  <c:v>5261.1</c:v>
                </c:pt>
                <c:pt idx="9">
                  <c:v>159.19999999999999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4C1C-4EA2-99AC-373D44FB36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'[анализ по разделам (2021-2024).xlsx]диаграмма'!$A$63</c:f>
              <c:strCache>
                <c:ptCount val="1"/>
                <c:pt idx="0">
                  <c:v>Нац. оборона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(2021-2024).xlsx]диаграмма'!$B$63</c:f>
              <c:numCache>
                <c:formatCode>_-* #\ ##0.00_р_._-;\-* #\ ##0.00_р_._-;_-* "-"??_р_._-;_-@_-</c:formatCode>
                <c:ptCount val="1"/>
                <c:pt idx="0">
                  <c:v>20177.7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8C-4B94-9BF8-C08D9F8EECFE}"/>
            </c:ext>
          </c:extLst>
        </c:ser>
        <c:ser>
          <c:idx val="1"/>
          <c:order val="1"/>
          <c:tx>
            <c:strRef>
              <c:f>'[анализ по разделам (2021-2024).xlsx]диаграмма'!$A$64</c:f>
              <c:strCache>
                <c:ptCount val="1"/>
                <c:pt idx="0">
                  <c:v>Обслуж гос. долга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(2021-2024).xlsx]диаграмма'!$B$64</c:f>
              <c:numCache>
                <c:formatCode>_-* #\ ##0.00_р_._-;\-* #\ ##0.00_р_._-;_-* "-"??_р_._-;_-@_-</c:formatCode>
                <c:ptCount val="1"/>
                <c:pt idx="0">
                  <c:v>27779.439999999999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8C-4B94-9BF8-C08D9F8EECFE}"/>
            </c:ext>
          </c:extLst>
        </c:ser>
        <c:ser>
          <c:idx val="2"/>
          <c:order val="2"/>
          <c:tx>
            <c:strRef>
              <c:f>'[анализ по разделам (2021-2024).xlsx]диаграмма'!$A$65</c:f>
              <c:strCache>
                <c:ptCount val="1"/>
                <c:pt idx="0">
                  <c:v>СМИ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(2021-2024).xlsx]диаграмма'!$B$65</c:f>
              <c:numCache>
                <c:formatCode>_-* #\ ##0.00_р_._-;\-* #\ ##0.00_р_._-;_-* "-"??_р_._-;_-@_-</c:formatCode>
                <c:ptCount val="1"/>
                <c:pt idx="0">
                  <c:v>42504.9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8C-4B94-9BF8-C08D9F8EECFE}"/>
            </c:ext>
          </c:extLst>
        </c:ser>
        <c:ser>
          <c:idx val="3"/>
          <c:order val="3"/>
          <c:tx>
            <c:strRef>
              <c:f>'[анализ по разделам (2021-2024).xlsx]диаграмма'!$A$66</c:f>
              <c:strCache>
                <c:ptCount val="1"/>
                <c:pt idx="0">
                  <c:v>Охрана окруж.среды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(2021-2024).xlsx]диаграмма'!$B$66</c:f>
              <c:numCache>
                <c:formatCode>_-* #\ ##0.00_р_._-;\-* #\ ##0.00_р_._-;_-* "-"??_р_._-;_-@_-</c:formatCode>
                <c:ptCount val="1"/>
                <c:pt idx="0">
                  <c:v>276448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88C-4B94-9BF8-C08D9F8EECFE}"/>
            </c:ext>
          </c:extLst>
        </c:ser>
        <c:ser>
          <c:idx val="4"/>
          <c:order val="4"/>
          <c:tx>
            <c:strRef>
              <c:f>'[анализ по разделам (2021-2024).xlsx]диаграмма'!$A$67</c:f>
              <c:strCache>
                <c:ptCount val="1"/>
                <c:pt idx="0">
                  <c:v>Нац. безопасность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(2021-2024).xlsx]диаграмма'!$B$67</c:f>
              <c:numCache>
                <c:formatCode>_-* #\ ##0.00_р_._-;\-* #\ ##0.00_р_._-;_-* "-"??_р_._-;_-@_-</c:formatCode>
                <c:ptCount val="1"/>
                <c:pt idx="0">
                  <c:v>303370.90999999997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88C-4B94-9BF8-C08D9F8EECFE}"/>
            </c:ext>
          </c:extLst>
        </c:ser>
        <c:ser>
          <c:idx val="5"/>
          <c:order val="5"/>
          <c:tx>
            <c:strRef>
              <c:f>'[анализ по разделам (2021-2024).xlsx]диаграмма'!$A$68</c:f>
              <c:strCache>
                <c:ptCount val="1"/>
                <c:pt idx="0">
                  <c:v>Физкультура и спорт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(2021-2024).xlsx]диаграмма'!$B$68</c:f>
              <c:numCache>
                <c:formatCode>_-* #\ ##0.00_р_._-;\-* #\ ##0.00_р_._-;_-* "-"??_р_._-;_-@_-</c:formatCode>
                <c:ptCount val="1"/>
                <c:pt idx="0">
                  <c:v>572286.43000000005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88C-4B94-9BF8-C08D9F8EECFE}"/>
            </c:ext>
          </c:extLst>
        </c:ser>
        <c:ser>
          <c:idx val="6"/>
          <c:order val="6"/>
          <c:tx>
            <c:strRef>
              <c:f>'[анализ по разделам (2021-2024).xlsx]диаграмма'!$A$69</c:f>
              <c:strCache>
                <c:ptCount val="1"/>
                <c:pt idx="0">
                  <c:v>Культура, кино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(2021-2024).xlsx]диаграмма'!$B$69</c:f>
              <c:numCache>
                <c:formatCode>_-* #\ ##0.00_р_._-;\-* #\ ##0.00_р_._-;_-* "-"??_р_._-;_-@_-</c:formatCode>
                <c:ptCount val="1"/>
                <c:pt idx="0">
                  <c:v>886502.99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88C-4B94-9BF8-C08D9F8EECFE}"/>
            </c:ext>
          </c:extLst>
        </c:ser>
        <c:ser>
          <c:idx val="7"/>
          <c:order val="7"/>
          <c:tx>
            <c:strRef>
              <c:f>'[анализ по разделам (2021-2024).xlsx]диаграмма'!$A$70</c:f>
              <c:strCache>
                <c:ptCount val="1"/>
                <c:pt idx="0">
                  <c:v>ЖКХ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(2021-2024).xlsx]диаграмма'!$B$70</c:f>
              <c:numCache>
                <c:formatCode>_-* #\ ##0.00_р_._-;\-* #\ ##0.00_р_._-;_-* "-"??_р_._-;_-@_-</c:formatCode>
                <c:ptCount val="1"/>
                <c:pt idx="0">
                  <c:v>1280782.25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88C-4B94-9BF8-C08D9F8EECFE}"/>
            </c:ext>
          </c:extLst>
        </c:ser>
        <c:ser>
          <c:idx val="8"/>
          <c:order val="8"/>
          <c:tx>
            <c:strRef>
              <c:f>'[анализ по разделам (2021-2024).xlsx]диаграмма'!$A$71</c:f>
              <c:strCache>
                <c:ptCount val="1"/>
                <c:pt idx="0">
                  <c:v>Общегос. вопросы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(2021-2024).xlsx]диаграмма'!$B$71</c:f>
              <c:numCache>
                <c:formatCode>_-* #\ ##0.00_р_._-;\-* #\ ##0.00_р_._-;_-* "-"??_р_._-;_-@_-</c:formatCode>
                <c:ptCount val="1"/>
                <c:pt idx="0">
                  <c:v>1734119.25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88C-4B94-9BF8-C08D9F8EECFE}"/>
            </c:ext>
          </c:extLst>
        </c:ser>
        <c:ser>
          <c:idx val="9"/>
          <c:order val="9"/>
          <c:tx>
            <c:strRef>
              <c:f>'[анализ по разделам (2021-2024).xlsx]диаграмма'!$A$72</c:f>
              <c:strCache>
                <c:ptCount val="1"/>
                <c:pt idx="0">
                  <c:v>Здравоохранение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(2021-2024).xlsx]диаграмма'!$B$72</c:f>
              <c:numCache>
                <c:formatCode>_-* #\ ##0.00_р_._-;\-* #\ ##0.00_р_._-;_-* "-"??_р_._-;_-@_-</c:formatCode>
                <c:ptCount val="1"/>
                <c:pt idx="0">
                  <c:v>2229657.7799999998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88C-4B94-9BF8-C08D9F8EECFE}"/>
            </c:ext>
          </c:extLst>
        </c:ser>
        <c:ser>
          <c:idx val="10"/>
          <c:order val="10"/>
          <c:tx>
            <c:strRef>
              <c:f>'[анализ по разделам (2021-2024).xlsx]диаграмма'!$A$73</c:f>
              <c:strCache>
                <c:ptCount val="1"/>
                <c:pt idx="0">
                  <c:v>МБТ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(2021-2024).xlsx]диаграмма'!$B$73</c:f>
              <c:numCache>
                <c:formatCode>_-* #\ ##0.00_р_._-;\-* #\ ##0.00_р_._-;_-* "-"??_р_._-;_-@_-</c:formatCode>
                <c:ptCount val="1"/>
                <c:pt idx="0">
                  <c:v>4455198.21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88C-4B94-9BF8-C08D9F8EECFE}"/>
            </c:ext>
          </c:extLst>
        </c:ser>
        <c:ser>
          <c:idx val="11"/>
          <c:order val="11"/>
          <c:tx>
            <c:strRef>
              <c:f>'[анализ по разделам (2021-2024).xlsx]диаграмма'!$A$74</c:f>
              <c:strCache>
                <c:ptCount val="1"/>
                <c:pt idx="0">
                  <c:v>Соц. политика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(2021-2024).xlsx]диаграмма'!$B$74</c:f>
              <c:numCache>
                <c:formatCode>_-* #\ ##0.00_р_._-;\-* #\ ##0.00_р_._-;_-* "-"??_р_._-;_-@_-</c:formatCode>
                <c:ptCount val="1"/>
                <c:pt idx="0">
                  <c:v>6641074.1500000004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488C-4B94-9BF8-C08D9F8EECFE}"/>
            </c:ext>
          </c:extLst>
        </c:ser>
        <c:ser>
          <c:idx val="12"/>
          <c:order val="12"/>
          <c:tx>
            <c:strRef>
              <c:f>'[анализ по разделам (2021-2024).xlsx]диаграмма'!$A$75</c:f>
              <c:strCache>
                <c:ptCount val="1"/>
                <c:pt idx="0">
                  <c:v>Образование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(2021-2024).xlsx]диаграмма'!$B$75</c:f>
              <c:numCache>
                <c:formatCode>_-* #\ ##0.00_р_._-;\-* #\ ##0.00_р_._-;_-* "-"??_р_._-;_-@_-</c:formatCode>
                <c:ptCount val="1"/>
                <c:pt idx="0">
                  <c:v>10783408.68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88C-4B94-9BF8-C08D9F8EECFE}"/>
            </c:ext>
          </c:extLst>
        </c:ser>
        <c:ser>
          <c:idx val="13"/>
          <c:order val="13"/>
          <c:tx>
            <c:strRef>
              <c:f>'[анализ по разделам (2021-2024).xlsx]диаграмма'!$A$76</c:f>
              <c:strCache>
                <c:ptCount val="1"/>
                <c:pt idx="0">
                  <c:v>Нац. экономика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convex"/>
            </a:sp3d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88C-4B94-9BF8-C08D9F8EEC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'[анализ по разделам (2021-2024).xlsx]диаграмма'!$B$76</c:f>
              <c:numCache>
                <c:formatCode>_-* #\ ##0.00_р_._-;\-* #\ ##0.00_р_._-;_-* "-"??_р_._-;_-@_-</c:formatCode>
                <c:ptCount val="1"/>
                <c:pt idx="0">
                  <c:v>11228101.439999999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488C-4B94-9BF8-C08D9F8EEC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5"/>
        <c:overlap val="-9"/>
        <c:axId val="362545808"/>
        <c:axId val="362543728"/>
      </c:barChart>
      <c:catAx>
        <c:axId val="3625458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62543728"/>
        <c:crosses val="autoZero"/>
        <c:auto val="1"/>
        <c:lblAlgn val="ctr"/>
        <c:lblOffset val="100"/>
        <c:noMultiLvlLbl val="0"/>
      </c:catAx>
      <c:valAx>
        <c:axId val="3625437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.00_р_._-;\-* #\ ##0.00_р_._-;_-* &quot;-&quot;??_р_.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62545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6.60738919421328E-3"/>
          <c:y val="6.19753255450749E-2"/>
          <c:w val="0.1369998793847983"/>
          <c:h val="0.834549857276621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553-415D-AAC5-A89A7D3286E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553-415D-AAC5-A89A7D3286E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553-415D-AAC5-A89A7D3286E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553-415D-AAC5-A89A7D3286E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553-415D-AAC5-A89A7D3286E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553-415D-AAC5-A89A7D3286E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0553-415D-AAC5-A89A7D3286E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0553-415D-AAC5-A89A7D3286E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0553-415D-AAC5-A89A7D3286E3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0553-415D-AAC5-A89A7D3286E3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0553-415D-AAC5-A89A7D3286E3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0553-415D-AAC5-A89A7D3286E3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0553-415D-AAC5-A89A7D3286E3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0553-415D-AAC5-A89A7D3286E3}"/>
              </c:ext>
            </c:extLst>
          </c:dPt>
          <c:dLbls>
            <c:dLbl>
              <c:idx val="8"/>
              <c:layout>
                <c:manualLayout>
                  <c:x val="6.3191577022488288E-2"/>
                  <c:y val="5.4082648797350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553-415D-AAC5-A89A7D3286E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'[анализ по разделам (2021-2024).xlsx]диаграмма'!$A$63:$A$76</c:f>
              <c:strCache>
                <c:ptCount val="14"/>
                <c:pt idx="0">
                  <c:v>Нац. оборона</c:v>
                </c:pt>
                <c:pt idx="1">
                  <c:v>Обслуж гос. долга</c:v>
                </c:pt>
                <c:pt idx="2">
                  <c:v>СМИ</c:v>
                </c:pt>
                <c:pt idx="3">
                  <c:v>Охрана окруж.среды</c:v>
                </c:pt>
                <c:pt idx="4">
                  <c:v>Нац. безопасность</c:v>
                </c:pt>
                <c:pt idx="5">
                  <c:v>Физкультура и спорт</c:v>
                </c:pt>
                <c:pt idx="6">
                  <c:v>Культура, кино</c:v>
                </c:pt>
                <c:pt idx="7">
                  <c:v>ЖКХ</c:v>
                </c:pt>
                <c:pt idx="8">
                  <c:v>Общегос. вопросы</c:v>
                </c:pt>
                <c:pt idx="9">
                  <c:v>Здравоохранение</c:v>
                </c:pt>
                <c:pt idx="10">
                  <c:v>МБТ</c:v>
                </c:pt>
                <c:pt idx="11">
                  <c:v>Соц. политика</c:v>
                </c:pt>
                <c:pt idx="12">
                  <c:v>Образование</c:v>
                </c:pt>
                <c:pt idx="13">
                  <c:v>Нац. экономика</c:v>
                </c:pt>
              </c:strCache>
            </c:strRef>
          </c:cat>
          <c:val>
            <c:numRef>
              <c:f>'[анализ по разделам (2021-2024).xlsx]диаграмма'!$C$63:$C$76</c:f>
              <c:numCache>
                <c:formatCode>_-* #\ ##0.00_р_._-;\-* #\ ##0.00_р_._-;_-* "-"??_р_._-;_-@_-</c:formatCode>
                <c:ptCount val="14"/>
                <c:pt idx="0">
                  <c:v>0.05</c:v>
                </c:pt>
                <c:pt idx="1">
                  <c:v>7.0000000000000007E-2</c:v>
                </c:pt>
                <c:pt idx="2">
                  <c:v>0.1</c:v>
                </c:pt>
                <c:pt idx="3">
                  <c:v>0.68</c:v>
                </c:pt>
                <c:pt idx="4">
                  <c:v>0.75</c:v>
                </c:pt>
                <c:pt idx="5">
                  <c:v>1.41</c:v>
                </c:pt>
                <c:pt idx="6">
                  <c:v>2.19</c:v>
                </c:pt>
                <c:pt idx="7">
                  <c:v>3.16</c:v>
                </c:pt>
                <c:pt idx="8">
                  <c:v>4.28</c:v>
                </c:pt>
                <c:pt idx="9">
                  <c:v>5.51</c:v>
                </c:pt>
                <c:pt idx="10">
                  <c:v>11.01</c:v>
                </c:pt>
                <c:pt idx="11">
                  <c:v>16.41</c:v>
                </c:pt>
                <c:pt idx="12">
                  <c:v>26.64</c:v>
                </c:pt>
                <c:pt idx="13">
                  <c:v>27.74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0553-415D-AAC5-A89A7D3286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расх!$A$10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расх!$D$9:$H$9</c:f>
              <c:numCache>
                <c:formatCode>@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расх!$D$10:$H$10</c:f>
              <c:numCache>
                <c:formatCode>_(* #,##0.0_);_(* \(#,##0.0\);_(* "-"??_);_(@_)</c:formatCode>
                <c:ptCount val="5"/>
                <c:pt idx="0">
                  <c:v>28987.599999999999</c:v>
                </c:pt>
                <c:pt idx="1">
                  <c:v>30114.1</c:v>
                </c:pt>
                <c:pt idx="2">
                  <c:v>33629.199999999997</c:v>
                </c:pt>
                <c:pt idx="3">
                  <c:v>34198.699999999997</c:v>
                </c:pt>
                <c:pt idx="4" formatCode="_(* #,##0.00_);_(* \(#,##0.00\);_(* &quot;-&quot;??_);_(@_)">
                  <c:v>41419.33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19-4C6B-88B9-8DD65CD36D57}"/>
            </c:ext>
          </c:extLst>
        </c:ser>
        <c:ser>
          <c:idx val="1"/>
          <c:order val="1"/>
          <c:tx>
            <c:strRef>
              <c:f>расх!$A$11</c:f>
              <c:strCache>
                <c:ptCount val="1"/>
                <c:pt idx="0">
                  <c:v>Исполнено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расх!$D$9:$H$9</c:f>
              <c:numCache>
                <c:formatCode>@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расх!$D$11:$H$11</c:f>
              <c:numCache>
                <c:formatCode>_(* #,##0.0_);_(* \(#,##0.0\);_(* "-"??_);_(@_)</c:formatCode>
                <c:ptCount val="5"/>
                <c:pt idx="0">
                  <c:v>27795.599999999999</c:v>
                </c:pt>
                <c:pt idx="1">
                  <c:v>28483.8</c:v>
                </c:pt>
                <c:pt idx="2">
                  <c:v>32643.599999999999</c:v>
                </c:pt>
                <c:pt idx="3">
                  <c:v>33679.800000000003</c:v>
                </c:pt>
                <c:pt idx="4" formatCode="_(* #,##0.00_);_(* \(#,##0.00\);_(* &quot;-&quot;??_);_(@_)">
                  <c:v>40481.410000000003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19-4C6B-88B9-8DD65CD36D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5759872"/>
        <c:axId val="505760704"/>
      </c:barChart>
      <c:catAx>
        <c:axId val="505759872"/>
        <c:scaling>
          <c:orientation val="minMax"/>
        </c:scaling>
        <c:delete val="0"/>
        <c:axPos val="b"/>
        <c:numFmt formatCode="@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05760704"/>
        <c:crosses val="autoZero"/>
        <c:auto val="1"/>
        <c:lblAlgn val="ctr"/>
        <c:lblOffset val="100"/>
        <c:noMultiLvlLbl val="0"/>
      </c:catAx>
      <c:valAx>
        <c:axId val="50576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_);_(* \(#,##0.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05759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417240116317787E-2"/>
          <c:y val="7.0589595427128199E-2"/>
          <c:w val="0.9757729083886435"/>
          <c:h val="0.84470289006031796"/>
        </c:manualLayout>
      </c:layout>
      <c:lineChart>
        <c:grouping val="stacke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2113545805678262E-2"/>
                  <c:y val="-0.162356069482394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EC5-41A7-AE8E-D8B0D2660336}"/>
                </c:ext>
              </c:extLst>
            </c:dLbl>
            <c:dLbl>
              <c:idx val="1"/>
              <c:layout>
                <c:manualLayout>
                  <c:x val="-2.2024628737596839E-2"/>
                  <c:y val="-0.169415029025107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EC5-41A7-AE8E-D8B0D2660336}"/>
                </c:ext>
              </c:extLst>
            </c:dLbl>
            <c:dLbl>
              <c:idx val="2"/>
              <c:layout>
                <c:manualLayout>
                  <c:x val="-8.0756039137199781E-17"/>
                  <c:y val="0.105884393140692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EC5-41A7-AE8E-D8B0D2660336}"/>
                </c:ext>
              </c:extLst>
            </c:dLbl>
            <c:dLbl>
              <c:idx val="3"/>
              <c:layout>
                <c:manualLayout>
                  <c:x val="-1.651847155319763E-2"/>
                  <c:y val="0.105884393140692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EC5-41A7-AE8E-D8B0D2660336}"/>
                </c:ext>
              </c:extLst>
            </c:dLbl>
            <c:dLbl>
              <c:idx val="4"/>
              <c:layout>
                <c:manualLayout>
                  <c:x val="-2.2024628737597002E-2"/>
                  <c:y val="-9.88254335979794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EC5-41A7-AE8E-D8B0D26603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расх!$D$9:$H$9</c:f>
              <c:numCache>
                <c:formatCode>@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расх!$D$12:$H$12</c:f>
              <c:numCache>
                <c:formatCode>0.0%</c:formatCode>
                <c:ptCount val="5"/>
                <c:pt idx="0">
                  <c:v>0.9588789689384426</c:v>
                </c:pt>
                <c:pt idx="1">
                  <c:v>0.94586256936119628</c:v>
                </c:pt>
                <c:pt idx="2">
                  <c:v>0.97069213659557774</c:v>
                </c:pt>
                <c:pt idx="3">
                  <c:v>0.98482690862518185</c:v>
                </c:pt>
                <c:pt idx="4">
                  <c:v>0.97735550043904629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C5-41A7-AE8E-D8B0D26603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5243520"/>
        <c:axId val="505237696"/>
      </c:lineChart>
      <c:catAx>
        <c:axId val="505243520"/>
        <c:scaling>
          <c:orientation val="minMax"/>
        </c:scaling>
        <c:delete val="1"/>
        <c:axPos val="b"/>
        <c:numFmt formatCode="@" sourceLinked="1"/>
        <c:majorTickMark val="none"/>
        <c:minorTickMark val="none"/>
        <c:tickLblPos val="nextTo"/>
        <c:crossAx val="505237696"/>
        <c:crosses val="autoZero"/>
        <c:auto val="1"/>
        <c:lblAlgn val="ctr"/>
        <c:lblOffset val="100"/>
        <c:noMultiLvlLbl val="0"/>
      </c:catAx>
      <c:valAx>
        <c:axId val="50523769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505243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771834668721616E-2"/>
          <c:y val="8.3203870585502646E-2"/>
          <c:w val="0.83332786663900382"/>
          <c:h val="0.688270885441037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'[Госдолг с 2020-2024.xlsx]Госдолг'!$A$6</c:f>
              <c:strCache>
                <c:ptCount val="1"/>
                <c:pt idx="0">
                  <c:v>Государственный долг Республики Алтай, млн. руб.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2.4195422111827361E-2"/>
                  <c:y val="-2.97826848941909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F25-4C08-87A5-9B84118CD3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'[Госдолг с 2020-2024.xlsx]Госдолг'!$B$5:$F$5</c:f>
              <c:strCache>
                <c:ptCount val="5"/>
                <c:pt idx="0">
                  <c:v>2020 г. </c:v>
                </c:pt>
                <c:pt idx="1">
                  <c:v>2021 г.</c:v>
                </c:pt>
                <c:pt idx="2">
                  <c:v>2022 г. </c:v>
                </c:pt>
                <c:pt idx="3">
                  <c:v>2023 г. </c:v>
                </c:pt>
                <c:pt idx="4">
                  <c:v>2024 г. </c:v>
                </c:pt>
              </c:strCache>
            </c:strRef>
          </c:cat>
          <c:val>
            <c:numRef>
              <c:f>'[Госдолг с 2020-2024.xlsx]Госдолг'!$B$6:$F$6</c:f>
              <c:numCache>
                <c:formatCode>#\ ##0.0</c:formatCode>
                <c:ptCount val="5"/>
                <c:pt idx="0">
                  <c:v>1721.1</c:v>
                </c:pt>
                <c:pt idx="1">
                  <c:v>1721.1</c:v>
                </c:pt>
                <c:pt idx="2">
                  <c:v>2523.6999999999998</c:v>
                </c:pt>
                <c:pt idx="3">
                  <c:v>3402.3</c:v>
                </c:pt>
                <c:pt idx="4">
                  <c:v>2836.8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25-4C08-87A5-9B84118CD394}"/>
            </c:ext>
          </c:extLst>
        </c:ser>
        <c:ser>
          <c:idx val="1"/>
          <c:order val="1"/>
          <c:tx>
            <c:strRef>
              <c:f>'[Госдолг с 2020-2024.xlsx]Госдолг'!$A$7</c:f>
              <c:strCache>
                <c:ptCount val="1"/>
                <c:pt idx="0">
                  <c:v>Кредиты от кредитных организаций, млн. руб.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'[Госдолг с 2020-2024.xlsx]Госдолг'!$B$5:$F$5</c:f>
              <c:strCache>
                <c:ptCount val="5"/>
                <c:pt idx="0">
                  <c:v>2020 г. </c:v>
                </c:pt>
                <c:pt idx="1">
                  <c:v>2021 г.</c:v>
                </c:pt>
                <c:pt idx="2">
                  <c:v>2022 г. </c:v>
                </c:pt>
                <c:pt idx="3">
                  <c:v>2023 г. </c:v>
                </c:pt>
                <c:pt idx="4">
                  <c:v>2024 г. </c:v>
                </c:pt>
              </c:strCache>
            </c:strRef>
          </c:cat>
          <c:val>
            <c:numRef>
              <c:f>'[Госдолг с 2020-2024.xlsx]Госдолг'!$B$7:$F$7</c:f>
              <c:numCache>
                <c:formatCode>#\ ##0.0</c:formatCode>
                <c:ptCount val="5"/>
                <c:pt idx="0">
                  <c:v>397.6</c:v>
                </c:pt>
                <c:pt idx="1">
                  <c:v>446.6</c:v>
                </c:pt>
                <c:pt idx="2">
                  <c:v>0</c:v>
                </c:pt>
                <c:pt idx="3">
                  <c:v>100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25-4C08-87A5-9B84118CD394}"/>
            </c:ext>
          </c:extLst>
        </c:ser>
        <c:ser>
          <c:idx val="2"/>
          <c:order val="2"/>
          <c:tx>
            <c:strRef>
              <c:f>'[Госдолг с 2020-2024.xlsx]Госдолг'!$A$8</c:f>
              <c:strCache>
                <c:ptCount val="1"/>
                <c:pt idx="0">
                  <c:v>Бюджетные кредиты, млн. руб.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2.1995838283479421E-2"/>
                  <c:y val="-1.38985862839557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CF25-4C08-87A5-9B84118CD3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'[Госдолг с 2020-2024.xlsx]Госдолг'!$B$5:$F$5</c:f>
              <c:strCache>
                <c:ptCount val="5"/>
                <c:pt idx="0">
                  <c:v>2020 г. </c:v>
                </c:pt>
                <c:pt idx="1">
                  <c:v>2021 г.</c:v>
                </c:pt>
                <c:pt idx="2">
                  <c:v>2022 г. </c:v>
                </c:pt>
                <c:pt idx="3">
                  <c:v>2023 г. </c:v>
                </c:pt>
                <c:pt idx="4">
                  <c:v>2024 г. </c:v>
                </c:pt>
              </c:strCache>
            </c:strRef>
          </c:cat>
          <c:val>
            <c:numRef>
              <c:f>'[Госдолг с 2020-2024.xlsx]Госдолг'!$B$8:$F$8</c:f>
              <c:numCache>
                <c:formatCode>#\ ##0.0</c:formatCode>
                <c:ptCount val="5"/>
                <c:pt idx="0">
                  <c:v>1323.5</c:v>
                </c:pt>
                <c:pt idx="1">
                  <c:v>1274.5</c:v>
                </c:pt>
                <c:pt idx="2">
                  <c:v>2523.6999999999998</c:v>
                </c:pt>
                <c:pt idx="3">
                  <c:v>3302.3</c:v>
                </c:pt>
                <c:pt idx="4">
                  <c:v>2836.8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25-4C08-87A5-9B84118CD3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93484656"/>
        <c:axId val="1693485904"/>
      </c:barChart>
      <c:lineChart>
        <c:grouping val="standard"/>
        <c:varyColors val="0"/>
        <c:ser>
          <c:idx val="3"/>
          <c:order val="3"/>
          <c:tx>
            <c:strRef>
              <c:f>'[Госдолг с 2020-2024.xlsx]Госдолг'!$A$9</c:f>
              <c:strCache>
                <c:ptCount val="1"/>
                <c:pt idx="0">
                  <c:v>Обслуживание долга, млн. руб.</c:v>
                </c:pt>
              </c:strCache>
            </c:strRef>
          </c:tx>
          <c:spPr>
            <a:ln w="317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1.6496878712609565E-2"/>
                  <c:y val="2.58116602416321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F25-4C08-87A5-9B84118CD394}"/>
                </c:ext>
              </c:extLst>
            </c:dLbl>
            <c:dLbl>
              <c:idx val="1"/>
              <c:layout>
                <c:manualLayout>
                  <c:x val="2.5295214026001333E-2"/>
                  <c:y val="2.58116602416321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F25-4C08-87A5-9B84118CD394}"/>
                </c:ext>
              </c:extLst>
            </c:dLbl>
            <c:dLbl>
              <c:idx val="2"/>
              <c:layout>
                <c:manualLayout>
                  <c:x val="1.4297294884261623E-2"/>
                  <c:y val="2.3826147915352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F25-4C08-87A5-9B84118CD394}"/>
                </c:ext>
              </c:extLst>
            </c:dLbl>
            <c:dLbl>
              <c:idx val="3"/>
              <c:layout>
                <c:manualLayout>
                  <c:x val="2.5635803128241111E-2"/>
                  <c:y val="3.76507855906211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F25-4C08-87A5-9B84118CD394}"/>
                </c:ext>
              </c:extLst>
            </c:dLbl>
            <c:dLbl>
              <c:idx val="4"/>
              <c:layout>
                <c:manualLayout>
                  <c:x val="1.099791914173971E-2"/>
                  <c:y val="2.77971725679114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CF25-4C08-87A5-9B84118CD3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'[Госдолг с 2020-2024.xlsx]Госдолг'!$B$5:$E$5</c:f>
              <c:strCache>
                <c:ptCount val="4"/>
                <c:pt idx="0">
                  <c:v>2020 г. </c:v>
                </c:pt>
                <c:pt idx="1">
                  <c:v>2021 г.</c:v>
                </c:pt>
                <c:pt idx="2">
                  <c:v>2022 г. </c:v>
                </c:pt>
                <c:pt idx="3">
                  <c:v>2023 г. </c:v>
                </c:pt>
              </c:strCache>
            </c:strRef>
          </c:cat>
          <c:val>
            <c:numRef>
              <c:f>'[Госдолг с 2020-2024.xlsx]Госдолг'!$B$9:$F$9</c:f>
              <c:numCache>
                <c:formatCode>#\ ##0.0</c:formatCode>
                <c:ptCount val="5"/>
                <c:pt idx="0">
                  <c:v>2.2000000000000002</c:v>
                </c:pt>
                <c:pt idx="1">
                  <c:v>3</c:v>
                </c:pt>
                <c:pt idx="2">
                  <c:v>5.9</c:v>
                </c:pt>
                <c:pt idx="3">
                  <c:v>19.5</c:v>
                </c:pt>
                <c:pt idx="4">
                  <c:v>27.8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CF25-4C08-87A5-9B84118CD3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93484656"/>
        <c:axId val="1693485904"/>
      </c:lineChart>
      <c:lineChart>
        <c:grouping val="standard"/>
        <c:varyColors val="0"/>
        <c:ser>
          <c:idx val="4"/>
          <c:order val="4"/>
          <c:tx>
            <c:strRef>
              <c:f>'[Госдолг с 2020-2024.xlsx]Госдолг'!$A$10</c:f>
              <c:strCache>
                <c:ptCount val="1"/>
                <c:pt idx="0">
                  <c:v>Доля государственного долга в собственных доходах, %</c:v>
                </c:pt>
              </c:strCache>
            </c:strRef>
          </c:tx>
          <c:spPr>
            <a:ln w="4762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2993757425219131E-3"/>
                  <c:y val="-2.7797172567911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F25-4C08-87A5-9B84118CD394}"/>
                </c:ext>
              </c:extLst>
            </c:dLbl>
            <c:dLbl>
              <c:idx val="1"/>
              <c:layout>
                <c:manualLayout>
                  <c:x val="-6.3417119291657803E-2"/>
                  <c:y val="-6.24276343292892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F25-4C08-87A5-9B84118CD394}"/>
                </c:ext>
              </c:extLst>
            </c:dLbl>
            <c:dLbl>
              <c:idx val="2"/>
              <c:layout>
                <c:manualLayout>
                  <c:x val="-6.7040760453284082E-2"/>
                  <c:y val="-6.215599435551680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5282308657465491E-2"/>
                      <c:h val="5.420944558521561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CF25-4C08-87A5-9B84118CD394}"/>
                </c:ext>
              </c:extLst>
            </c:dLbl>
            <c:dLbl>
              <c:idx val="3"/>
              <c:layout>
                <c:manualLayout>
                  <c:x val="-2.9513305706906922E-2"/>
                  <c:y val="-9.8685590840003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F25-4C08-87A5-9B84118CD394}"/>
                </c:ext>
              </c:extLst>
            </c:dLbl>
            <c:dLbl>
              <c:idx val="4"/>
              <c:layout>
                <c:manualLayout>
                  <c:x val="-2.6395005940175305E-2"/>
                  <c:y val="4.16957588518673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CF25-4C08-87A5-9B84118CD3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'[Госдолг с 2020-2024.xlsx]Госдолг'!$B$5:$F$5</c:f>
              <c:strCache>
                <c:ptCount val="5"/>
                <c:pt idx="0">
                  <c:v>2020 г. </c:v>
                </c:pt>
                <c:pt idx="1">
                  <c:v>2021 г.</c:v>
                </c:pt>
                <c:pt idx="2">
                  <c:v>2022 г. </c:v>
                </c:pt>
                <c:pt idx="3">
                  <c:v>2023 г. </c:v>
                </c:pt>
                <c:pt idx="4">
                  <c:v>2024 г. </c:v>
                </c:pt>
              </c:strCache>
            </c:strRef>
          </c:cat>
          <c:val>
            <c:numRef>
              <c:f>'[Госдолг с 2020-2024.xlsx]Госдолг'!$B$10:$F$10</c:f>
              <c:numCache>
                <c:formatCode>0.0%</c:formatCode>
                <c:ptCount val="5"/>
                <c:pt idx="0" formatCode="0.00%">
                  <c:v>0.29199999999999998</c:v>
                </c:pt>
                <c:pt idx="1">
                  <c:v>0.21299999999999999</c:v>
                </c:pt>
                <c:pt idx="2">
                  <c:v>0.28699999999999998</c:v>
                </c:pt>
                <c:pt idx="3">
                  <c:v>0.34499999999999997</c:v>
                </c:pt>
                <c:pt idx="4" formatCode="0.00%">
                  <c:v>0.21299999999999999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8-CF25-4C08-87A5-9B84118CD3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93484240"/>
        <c:axId val="1693483824"/>
      </c:lineChart>
      <c:catAx>
        <c:axId val="1693484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93485904"/>
        <c:crosses val="autoZero"/>
        <c:auto val="1"/>
        <c:lblAlgn val="ctr"/>
        <c:lblOffset val="100"/>
        <c:noMultiLvlLbl val="0"/>
      </c:catAx>
      <c:valAx>
        <c:axId val="1693485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93484656"/>
        <c:crosses val="autoZero"/>
        <c:crossBetween val="between"/>
      </c:valAx>
      <c:valAx>
        <c:axId val="1693483824"/>
        <c:scaling>
          <c:orientation val="minMax"/>
        </c:scaling>
        <c:delete val="0"/>
        <c:axPos val="r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93484240"/>
        <c:crosses val="max"/>
        <c:crossBetween val="between"/>
      </c:valAx>
      <c:catAx>
        <c:axId val="16934842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93483824"/>
        <c:crossesAt val="0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4002509410288589E-2"/>
          <c:y val="0.85774428484385357"/>
          <c:w val="0.97032204098703467"/>
          <c:h val="0.12582853353351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0.65023</cdr:x>
      <cdr:y>0.07089</cdr:y>
    </cdr:from>
    <cdr:to>
      <cdr:x>0.71396</cdr:x>
      <cdr:y>0.13165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7423355" y="412954"/>
          <a:ext cx="727587" cy="35396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- 56,3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0.9198</cdr:x>
      <cdr:y>0.25612</cdr:y>
    </cdr:from>
    <cdr:to>
      <cdr:x>0.99128</cdr:x>
      <cdr:y>0.31688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10500850" y="1492044"/>
          <a:ext cx="816079" cy="35396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+956,8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0.32772</cdr:x>
      <cdr:y>0.44115</cdr:y>
    </cdr:from>
    <cdr:to>
      <cdr:x>0.70106</cdr:x>
      <cdr:y>0.57498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667077" y="2641394"/>
          <a:ext cx="1899138" cy="80135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9 663,1 </a:t>
          </a:r>
          <a:r>
            <a:rPr lang="ru-RU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млн. рублей</a:t>
          </a:r>
        </a:p>
        <a:p xmlns:a="http://schemas.openxmlformats.org/drawingml/2006/main">
          <a:pPr algn="ctr"/>
          <a:endParaRPr lang="ru-RU" sz="2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C9AD7-58C7-4360-A70B-A247827EF3A4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31A092-77FB-4EDE-8D70-1B43F387E0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0995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6E18A-6CDD-4A37-B19F-05F11699308E}" type="datetimeFigureOut">
              <a:rPr lang="ru-RU" smtClean="0"/>
              <a:t>28.04.2025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3ADC5E-B046-4614-B63B-D85AE02B95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56277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7194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2348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5. В бюджет для граждан рекомендуется включать: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основные характеристики бюджета (в абсолютных и относительных величинах), в том числе сведения о доходах и расходах, межбюджетных трансфертах, планируемых к получению из федерального бюджета (бюджета субъекта Российской Федерации, местного бюджета), а также дефицит/профицит бюджета;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уровень долговой нагрузки на бюджет публично-правового образования, в том числе с отражением структуры долга публично-правового образования по видам долговых обязательств;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0594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5. В бюджет для граждан рекомендуется включать: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основные характеристики бюджета (в абсолютных и относительных величинах), в том числе сведения о доходах и расходах, межбюджетных трансфертах, планируемых к получению из федерального бюджета (бюджета субъекта Российской Федерации, местного бюджета), а также дефицит/профицит бюджета;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уровень долговой нагрузки на бюджет публично-правового образования, в том числе с отражением структуры долга публично-правового образования по видам долговых обязательств;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82079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7231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6868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56254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19496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6098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12. Сведения о расходах бюджета могут быть дополнительно представлены по разделам и подразделам классификации расходов бюджета и в разрезе видов расходов.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99610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32545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9254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448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3403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15927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41363"/>
            <a:ext cx="6572250" cy="36972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п. 5-6 приказа 145н информацию об</a:t>
            </a:r>
          </a:p>
          <a:p>
            <a:r>
              <a:rPr lang="ru-RU" dirty="0" smtClean="0"/>
              <a:t>межбюджетных трансфертов, поступающих в бюджет публично-правового образования в динамике (фактические значения в отчетном году, плановые значения в текущем году, прогноз на очередной год и плановый период).</a:t>
            </a:r>
            <a:endParaRPr lang="ru-RU" dirty="0"/>
          </a:p>
        </p:txBody>
      </p:sp>
      <p:sp>
        <p:nvSpPr>
          <p:cNvPr id="6" name="Верхний колонтитул 5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1352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82683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19. В бюджеты для граждан рекомендуется включать контактную информацию для граждан, в том числе сведения о местонахождении, контактных телефонах, адресах электронной почты, графике работы финансового органа публично-правового образования, графике личного приема граждан руководством финансового органа, а также описание дополнительных способов участия граждан в публичных слушаниях по проекту бюджета и отчету о его исполнении в данном публично-правовом образовании, в том числе описание механизмов взаимодействия с депутатами законодательного (представительного) органа публично-правового образования.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3710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3AD999-3141-4E1A-86EE-D506228137E7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28.04.2025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7941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A25425-87C8-448A-974A-3A2C043EEBA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28.04.2025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9203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F925D5-B31C-4F63-8A86-17DD36458D31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28.04.2025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4504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C43F5C-9D96-409E-8DAD-0A09FDE9EE86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28.04.2025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9738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F65BAC-4007-472E-B89E-6BF80D3A1969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28.04.2025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287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2FF51E-EC1D-4409-9C10-244B015E83F2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28.04.2025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937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2483CB-C6B3-4370-AD54-AA3617A46389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28.04.2025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9727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C096F3-86DA-49F5-B804-619D75B801C2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28.04.2025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2878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419978-9E98-4318-B08E-848EC2B12483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28.04.2025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0966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631D99-D7B9-4085-81E6-FC338D58366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28.04.2025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6217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645F9F-DB28-428C-8064-A4881F420C8E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28.04.2025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66887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892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2D6CA6-C32C-428A-8639-3F490318C2DC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28.04.2025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6226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nfin-altai.ru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23"/>
          <p:cNvSpPr/>
          <p:nvPr/>
        </p:nvSpPr>
        <p:spPr>
          <a:xfrm>
            <a:off x="0" y="0"/>
            <a:ext cx="654033" cy="6858000"/>
          </a:xfrm>
          <a:prstGeom prst="rect">
            <a:avLst/>
          </a:prstGeom>
          <a:solidFill>
            <a:srgbClr val="99CCFF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РЕСПУБЛИКИ АЛТАЙ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01177" y="1469893"/>
            <a:ext cx="1139082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для граждан к общественным обсуждениям проекта Закона Республики Алтай «Об исполнении республиканского </a:t>
            </a:r>
            <a:r>
              <a:rPr lang="ru-RU" sz="4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Республики </a:t>
            </a:r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Алтай за 2024 год»</a:t>
            </a:r>
            <a:r>
              <a:rPr lang="ru-RU" sz="4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b="1" dirty="0">
              <a:solidFill>
                <a:srgbClr val="00A29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3694" y="6141276"/>
            <a:ext cx="11537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.Горно-Алтайск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год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208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612508" y="43774"/>
            <a:ext cx="10158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b="1" spc="14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ГЛОССАРИЙ</a:t>
            </a:r>
            <a:endParaRPr lang="ru-RU" b="1" spc="14" dirty="0">
              <a:solidFill>
                <a:srgbClr val="00BCB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59457" y="413106"/>
            <a:ext cx="5863701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участников бюджетного процесса  по планированию, утверждению и исполнению бюджета, по контролю за его исполнением, осуществлению бюджетного учета,  ведению бюджетной отчетности и внешней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проверке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Wingdings" pitchFamily="2" charset="2"/>
              <a:buChar char="ü"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</a:p>
          <a:p>
            <a:pPr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buFont typeface="Arial" pitchFamily="34" charset="0"/>
              <a:buChar char="•"/>
            </a:pP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Консолидированный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свод бюджетов бюджетной системы Российской Федерации на соответствующей территории (за исключением бюджетов государственных внебюджетных фондов) без учета межбюджетных трансфертов между этими бюджетами</a:t>
            </a:r>
          </a:p>
          <a:p>
            <a:pPr marL="252000" indent="-252000" algn="just">
              <a:spcBef>
                <a:spcPts val="0"/>
              </a:spcBef>
              <a:buFont typeface="Wingdings" pitchFamily="2" charset="2"/>
              <a:buChar char="ü"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поступающие в бюджет денежные средства, за исключением  источников финансирования дефицита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выплачиваемые из бюджета денежные средства, за исключением источников финансирования дефицита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 бюджета 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превышение доходов бюджета над его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расходами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 бюджета 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превышение расходов бюджета над его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доходами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финансирования дефицита бюджета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средства, привлекаемые в бюджет для покрытия дефицита (кредиты банков, кредиты от других уровней бюджетов, ценные бумаги, иные источники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96682" y="324339"/>
            <a:ext cx="570058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трансферты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средства, предоставляемые одним бюджетом бюджетной системы Российской Федерации другому бюджету бюджетной системы Российской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Wingdings" pitchFamily="2" charset="2"/>
              <a:buChar char="ü"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предоставляемые на безвозмездной и безвозвратной основе без установления направлений их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Wingdings" pitchFamily="2" charset="2"/>
              <a:buChar char="ü"/>
            </a:pPr>
            <a:endParaRPr lang="ru-RU" sz="9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средства, предоставляемые на софинансирование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расходов. Могут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предоставляться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бюджету,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 же физическим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лицам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</a:t>
            </a:r>
            <a:r>
              <a:rPr lang="ru-RU" sz="1400" b="1" dirty="0">
                <a:solidFill>
                  <a:srgbClr val="CE1A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средства, предоставляемые на реализацию переданных полномочий (когда полномочие передается с одного уровня бюджета на другой, то финансирование всегда осуществляется за счет бюджета, который передал полномочие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мероприятий, реализация которых обеспечивает достижение приоритетов и целей государственной политики в сфере социально-экономического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</a:t>
            </a: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buFont typeface="Arial" pitchFamily="34" charset="0"/>
              <a:buChar char="•"/>
            </a:pPr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проект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проект, обеспечивающий достижение целей, выполнение задач, определенных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Указами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7 мая 2018 года № 204 «О национальных целях и стратегических задачах развития РФ на период до 2024 года», от  21 июля 2020 года № 474 «О национальных целях развития Российской Федерации на период до 2030 года».</a:t>
            </a:r>
          </a:p>
          <a:p>
            <a:pPr marL="252000" lvl="0" indent="-252000" algn="just">
              <a:buFont typeface="Arial" pitchFamily="34" charset="0"/>
              <a:buChar char="•"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buFont typeface="Arial" pitchFamily="34" charset="0"/>
              <a:buChar char="•"/>
            </a:pPr>
            <a:r>
              <a:rPr lang="ru-RU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проект, обеспечивающий достижение целей, показателей и результатов федерального проекта в рамках реализации национального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99CCFF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ОСНОВНЫЕ ТЕРМИНЫ</a:t>
            </a:r>
            <a:endParaRPr lang="ru-RU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08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1323976" y="4122662"/>
            <a:ext cx="5017358" cy="2277526"/>
          </a:xfrm>
          <a:prstGeom prst="rect">
            <a:avLst/>
          </a:prstGeom>
          <a:noFill/>
          <a:ln w="28575">
            <a:solidFill>
              <a:srgbClr val="00BC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461040" y="4122662"/>
            <a:ext cx="4943475" cy="2277526"/>
          </a:xfrm>
          <a:prstGeom prst="rect">
            <a:avLst/>
          </a:prstGeom>
          <a:noFill/>
          <a:ln w="28575">
            <a:solidFill>
              <a:srgbClr val="00BC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461040" y="1742024"/>
            <a:ext cx="4943475" cy="2277526"/>
          </a:xfrm>
          <a:prstGeom prst="rect">
            <a:avLst/>
          </a:prstGeom>
          <a:noFill/>
          <a:ln w="28575">
            <a:solidFill>
              <a:srgbClr val="00BC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23975" y="1742024"/>
            <a:ext cx="4943475" cy="2277526"/>
          </a:xfrm>
          <a:prstGeom prst="rect">
            <a:avLst/>
          </a:prstGeom>
          <a:noFill/>
          <a:ln w="28575">
            <a:solidFill>
              <a:srgbClr val="00BC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4" name="Group 2"/>
          <p:cNvGrpSpPr/>
          <p:nvPr/>
        </p:nvGrpSpPr>
        <p:grpSpPr>
          <a:xfrm>
            <a:off x="1066800" y="374333"/>
            <a:ext cx="10745276" cy="1233030"/>
            <a:chOff x="-3382380" y="-47625"/>
            <a:chExt cx="18359140" cy="2287795"/>
          </a:xfrm>
        </p:grpSpPr>
        <p:sp>
          <p:nvSpPr>
            <p:cNvPr id="5" name="TextBox 3"/>
            <p:cNvSpPr txBox="1"/>
            <p:nvPr/>
          </p:nvSpPr>
          <p:spPr>
            <a:xfrm>
              <a:off x="-3382380" y="817272"/>
              <a:ext cx="18359140" cy="142289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ru-RU" sz="1600" b="1" spc="14" dirty="0">
                  <a:latin typeface="Aileron Heavy"/>
                </a:rPr>
                <a:t>Закон Республики Алтай от 27 ноября 2007 года № 66-РЗ </a:t>
              </a:r>
            </a:p>
            <a:p>
              <a:pPr algn="ctr"/>
              <a:r>
                <a:rPr lang="ru-RU" sz="1600" b="1" spc="14" dirty="0">
                  <a:latin typeface="Aileron Heavy"/>
                </a:rPr>
                <a:t>«О бюджетном процессе в Республике Алтай» регулирует бюджетные правоотношения </a:t>
              </a:r>
              <a:r>
                <a:rPr lang="ru-RU" sz="1600" b="1" spc="14" dirty="0" smtClean="0">
                  <a:latin typeface="Aileron Heavy"/>
                </a:rPr>
                <a:t>в </a:t>
              </a:r>
              <a:r>
                <a:rPr lang="ru-RU" sz="1600" b="1" spc="14" dirty="0">
                  <a:latin typeface="Aileron Heavy"/>
                </a:rPr>
                <a:t>пределах полномочий, установленных Бюджетным кодексом Российской </a:t>
              </a:r>
              <a:r>
                <a:rPr lang="ru-RU" sz="1600" b="1" spc="14" dirty="0" smtClean="0">
                  <a:latin typeface="Aileron Heavy"/>
                </a:rPr>
                <a:t>Федерации</a:t>
              </a:r>
              <a:endParaRPr lang="en-US" sz="2000" b="1" spc="14" dirty="0">
                <a:latin typeface="Aileron Heavy"/>
              </a:endParaRPr>
            </a:p>
          </p:txBody>
        </p:sp>
        <p:sp>
          <p:nvSpPr>
            <p:cNvPr id="6" name="TextBox 4"/>
            <p:cNvSpPr txBox="1"/>
            <p:nvPr/>
          </p:nvSpPr>
          <p:spPr>
            <a:xfrm>
              <a:off x="-3382377" y="-47625"/>
              <a:ext cx="18258423" cy="68526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2400" b="1" spc="14" dirty="0">
                  <a:solidFill>
                    <a:schemeClr val="accent5"/>
                  </a:solidFill>
                  <a:latin typeface="Aileron Heavy"/>
                </a:rPr>
                <a:t>ЭТАПЫ БЮДЖЕТНОГО ПРОЦЕССА В РЕСПУБЛИКЕ АЛТАЙ </a:t>
              </a:r>
            </a:p>
          </p:txBody>
        </p:sp>
      </p:grpSp>
      <p:sp>
        <p:nvSpPr>
          <p:cNvPr id="7" name="TextBox 18"/>
          <p:cNvSpPr txBox="1"/>
          <p:nvPr/>
        </p:nvSpPr>
        <p:spPr>
          <a:xfrm>
            <a:off x="1409700" y="1831237"/>
            <a:ext cx="4781550" cy="17543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06"/>
              </a:lnSpc>
              <a:spcBef>
                <a:spcPct val="0"/>
              </a:spcBef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1. СОСТАВЛЕНИЕ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ПРОЕКТА БЮДЖЕТА</a:t>
            </a:r>
          </a:p>
          <a:p>
            <a:pPr algn="ctr">
              <a:spcBef>
                <a:spcPct val="0"/>
              </a:spcBef>
            </a:pPr>
            <a:endParaRPr lang="en-US" sz="1100" b="1" spc="14" dirty="0">
              <a:solidFill>
                <a:schemeClr val="accent1">
                  <a:lumMod val="50000"/>
                </a:schemeClr>
              </a:solidFill>
              <a:latin typeface="Aileron Heavy"/>
            </a:endParaRPr>
          </a:p>
          <a:p>
            <a:pPr algn="ctr">
              <a:spcBef>
                <a:spcPct val="0"/>
              </a:spcBef>
            </a:pP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Осуществляется в Порядке, </a:t>
            </a:r>
          </a:p>
          <a:p>
            <a:pPr algn="ctr">
              <a:spcBef>
                <a:spcPct val="0"/>
              </a:spcBef>
            </a:pP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установленном в соответствии с Бюджетным кодексом РФ Правительством РА </a:t>
            </a:r>
          </a:p>
          <a:p>
            <a:pPr algn="ctr">
              <a:spcBef>
                <a:spcPct val="0"/>
              </a:spcBef>
            </a:pP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(постановление от 31.07.2012 г. № 201 «Об организации работы по составлению проекта республиканского бюджета Республики Алтай и проекта бюджета Территориального фонда обязательного  медицинского страхования Республики Алтай на очередной финансовый  год и плановый период»).</a:t>
            </a:r>
            <a:endParaRPr lang="en-US" sz="1100" b="1" spc="14" dirty="0">
              <a:solidFill>
                <a:schemeClr val="accent1">
                  <a:lumMod val="50000"/>
                </a:schemeClr>
              </a:solidFill>
              <a:latin typeface="Aileron Heavy"/>
            </a:endParaRPr>
          </a:p>
        </p:txBody>
      </p:sp>
      <p:sp>
        <p:nvSpPr>
          <p:cNvPr id="8" name="TextBox 24"/>
          <p:cNvSpPr txBox="1"/>
          <p:nvPr/>
        </p:nvSpPr>
        <p:spPr>
          <a:xfrm>
            <a:off x="6686299" y="1859340"/>
            <a:ext cx="4591302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2. РАССМОТРЕНИЕ И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УТВЕРЖДЕНИЕ </a:t>
            </a:r>
          </a:p>
          <a:p>
            <a:pPr algn="ctr">
              <a:spcBef>
                <a:spcPct val="0"/>
              </a:spcBef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ПРОЕКТА БЮДЖЕТА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latin typeface="Aileron Regular"/>
              <a:cs typeface="Courier New" panose="02070309020205020404" pitchFamily="49" charset="0"/>
            </a:endParaRPr>
          </a:p>
          <a:p>
            <a:pPr algn="ctr"/>
            <a:endParaRPr lang="ru-RU" sz="1100" b="1" spc="14" dirty="0" smtClean="0">
              <a:solidFill>
                <a:schemeClr val="accent1">
                  <a:lumMod val="50000"/>
                </a:schemeClr>
              </a:solidFill>
              <a:latin typeface="Aileron Heavy"/>
            </a:endParaRPr>
          </a:p>
          <a:p>
            <a:pPr algn="ctr"/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Проект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бюджета </a:t>
            </a:r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вносится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Правительством РА на рассмотрение </a:t>
            </a:r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в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Государственное Собрание – Эл Курултай РА не позднее 25 октября</a:t>
            </a:r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. 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Государственное Собрание – Эл Курултай РА проводит публичные слушания </a:t>
            </a:r>
          </a:p>
          <a:p>
            <a:pPr algn="ctr"/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и рассматривает проект закона о бюджете в</a:t>
            </a:r>
          </a:p>
          <a:p>
            <a:pPr algn="ctr"/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 первом чтении - в течение 25 календарных дней со дня внесения, </a:t>
            </a:r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во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втором чтении - в течение 35 календарных дней со дня принятия проекта закона </a:t>
            </a:r>
          </a:p>
          <a:p>
            <a:pPr algn="ctr"/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в первом чтении, но не позднее 22 декабря текущего года.</a:t>
            </a:r>
          </a:p>
        </p:txBody>
      </p:sp>
      <p:sp>
        <p:nvSpPr>
          <p:cNvPr id="9" name="TextBox 21"/>
          <p:cNvSpPr txBox="1"/>
          <p:nvPr/>
        </p:nvSpPr>
        <p:spPr>
          <a:xfrm>
            <a:off x="6686298" y="4245762"/>
            <a:ext cx="4591302" cy="1930552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4. СОСТАВЛЕНИЕ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, </a:t>
            </a: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РАССМОТРЕНИЕ 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Aileron Regular"/>
              <a:cs typeface="Courier New" panose="02070309020205020404" pitchFamily="49" charset="0"/>
            </a:endParaRPr>
          </a:p>
          <a:p>
            <a:pPr algn="ctr">
              <a:spcBef>
                <a:spcPct val="0"/>
              </a:spcBef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И УТВЕРЖДЕНИЕ БЮДЖЕТНОЙ ОТЧЕТНОСТИ </a:t>
            </a:r>
          </a:p>
          <a:p>
            <a:pPr algn="ctr">
              <a:spcBef>
                <a:spcPct val="0"/>
              </a:spcBef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И ВНЕШНЯЯ ПРОВЕРКА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latin typeface="Aileron Regular"/>
              <a:cs typeface="Courier New" panose="02070309020205020404" pitchFamily="49" charset="0"/>
            </a:endParaRPr>
          </a:p>
          <a:p>
            <a:pPr algn="ctr">
              <a:spcAft>
                <a:spcPts val="0"/>
              </a:spcAft>
            </a:pPr>
            <a:endParaRPr lang="ru-RU" sz="1100" b="1" spc="14" dirty="0" smtClean="0">
              <a:solidFill>
                <a:schemeClr val="accent1">
                  <a:lumMod val="50000"/>
                </a:schemeClr>
              </a:solidFill>
              <a:latin typeface="Aileron Heavy"/>
            </a:endParaRPr>
          </a:p>
          <a:p>
            <a:pPr algn="ctr">
              <a:spcAft>
                <a:spcPts val="0"/>
              </a:spcAft>
            </a:pPr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Годовой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отчет </a:t>
            </a:r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об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исполнении республиканского бюджета представляется Главой РА, Председателем Правительства РА в Государственное Собрание – Эл Курултай РА </a:t>
            </a:r>
          </a:p>
          <a:p>
            <a:pPr algn="ctr">
              <a:spcAft>
                <a:spcPts val="0"/>
              </a:spcAft>
            </a:pP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не позднее 1 июня текущего года.</a:t>
            </a:r>
          </a:p>
          <a:p>
            <a:pPr algn="ctr">
              <a:spcAft>
                <a:spcPts val="0"/>
              </a:spcAft>
            </a:pP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Государственное Собрание – Эл Курултай РА рассматривает </a:t>
            </a:r>
          </a:p>
          <a:p>
            <a:pPr algn="ctr">
              <a:spcAft>
                <a:spcPts val="0"/>
              </a:spcAft>
            </a:pP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годовой отчет не позднее 1 месяца со дня его внесения в Государственное Собрание – Эл Курултай РА.</a:t>
            </a:r>
          </a:p>
        </p:txBody>
      </p:sp>
      <p:sp>
        <p:nvSpPr>
          <p:cNvPr id="11" name="TextBox 27"/>
          <p:cNvSpPr txBox="1"/>
          <p:nvPr/>
        </p:nvSpPr>
        <p:spPr>
          <a:xfrm>
            <a:off x="1562100" y="4245762"/>
            <a:ext cx="4524375" cy="18158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06"/>
              </a:lnSpc>
              <a:spcBef>
                <a:spcPct val="0"/>
              </a:spcBef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3. ИСПОЛНЕНИЕ БЮДЖЕТА И КОНТРОЛЬ</a:t>
            </a:r>
          </a:p>
          <a:p>
            <a:pPr algn="ctr">
              <a:lnSpc>
                <a:spcPts val="1806"/>
              </a:lnSpc>
              <a:spcBef>
                <a:spcPct val="0"/>
              </a:spcBef>
            </a:pPr>
            <a:endParaRPr lang="en-US" sz="1100" b="1" dirty="0">
              <a:solidFill>
                <a:schemeClr val="accent1">
                  <a:lumMod val="50000"/>
                </a:schemeClr>
              </a:solidFill>
              <a:latin typeface="Aileron Heavy" panose="020B0604020202020204"/>
              <a:cs typeface="Courier New" panose="02070309020205020404" pitchFamily="49" charset="0"/>
            </a:endParaRPr>
          </a:p>
          <a:p>
            <a:pPr lvl="0" algn="ctr"/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Организация исполнения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республиканского бюджета </a:t>
            </a:r>
          </a:p>
          <a:p>
            <a:pPr lvl="0" algn="ctr"/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осуществляется Минфином РА.  </a:t>
            </a:r>
            <a:r>
              <a:rPr lang="en-US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/>
            </a:r>
            <a:br>
              <a:rPr lang="en-US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</a:b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Исполнение республиканского бюджета осуществляется на основе сводной бюджетной росписи и кассового плана, которые утверждаются в соответствии с принятым бюджетом. </a:t>
            </a:r>
          </a:p>
          <a:p>
            <a:pPr lvl="0" algn="ctr"/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Органами государственного финансового контроля являются: Счетная палата РФ, Федеральное казначейство, Минфин РА,</a:t>
            </a:r>
          </a:p>
          <a:p>
            <a:pPr lvl="0" algn="ctr"/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Контрольно-счетная палата РА.</a:t>
            </a:r>
          </a:p>
        </p:txBody>
      </p:sp>
      <p:sp>
        <p:nvSpPr>
          <p:cNvPr id="16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99CCFF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+mj-lt"/>
              </a:rPr>
              <a:t>БЮДЖЕТНЫЙ ПРОЦЕСС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14712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5771869" y="382705"/>
            <a:ext cx="6326347" cy="3590295"/>
            <a:chOff x="-1568975" y="464730"/>
            <a:chExt cx="8438880" cy="1845445"/>
          </a:xfrm>
        </p:grpSpPr>
        <p:sp>
          <p:nvSpPr>
            <p:cNvPr id="5" name="TextBox 19"/>
            <p:cNvSpPr>
              <a:spLocks noChangeArrowheads="1"/>
            </p:cNvSpPr>
            <p:nvPr/>
          </p:nvSpPr>
          <p:spPr bwMode="auto">
            <a:xfrm>
              <a:off x="2074587" y="1663433"/>
              <a:ext cx="4795318" cy="186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ru-RU" altLang="zh-CN" sz="1050" b="1" dirty="0" smtClean="0">
                <a:latin typeface="Century Schoolbook" panose="02040604050505020304" pitchFamily="18" charset="0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" name="TextBox 22"/>
            <p:cNvSpPr>
              <a:spLocks noChangeArrowheads="1"/>
            </p:cNvSpPr>
            <p:nvPr/>
          </p:nvSpPr>
          <p:spPr bwMode="auto">
            <a:xfrm>
              <a:off x="-1568975" y="707141"/>
              <a:ext cx="7251748" cy="300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Ч</a:t>
              </a:r>
              <a:r>
                <a:rPr lang="ru-RU" sz="1600" b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исленность населения   на 2024 год</a:t>
              </a:r>
            </a:p>
            <a:p>
              <a:pPr algn="ctr" eaLnBrk="1" hangingPunct="1"/>
              <a:r>
                <a:rPr lang="ru-RU" sz="1600" b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210 765 </a:t>
              </a:r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человек </a:t>
              </a:r>
              <a:endParaRPr lang="ru-RU" altLang="zh-CN" sz="1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22"/>
            <p:cNvSpPr>
              <a:spLocks noChangeArrowheads="1"/>
            </p:cNvSpPr>
            <p:nvPr/>
          </p:nvSpPr>
          <p:spPr bwMode="auto">
            <a:xfrm>
              <a:off x="620421" y="464730"/>
              <a:ext cx="5584353" cy="205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ru-RU" sz="2000" b="1" dirty="0" smtClean="0">
                  <a:solidFill>
                    <a:schemeClr val="accent1">
                      <a:lumMod val="75000"/>
                    </a:schemeClr>
                  </a:solidFill>
                  <a:latin typeface="Century Schoolbook" panose="02040604050505020304" pitchFamily="18" charset="0"/>
                  <a:ea typeface="微软雅黑" panose="020B0503020204020204" pitchFamily="34" charset="-122"/>
                </a:rPr>
                <a:t>РЕСПУБЛИКА АЛТАЙ</a:t>
              </a:r>
              <a:endParaRPr lang="ru-RU" altLang="zh-CN" sz="2000" dirty="0">
                <a:solidFill>
                  <a:schemeClr val="accent1">
                    <a:lumMod val="75000"/>
                  </a:schemeClr>
                </a:solidFill>
                <a:latin typeface="Century Schoolbook" panose="02040604050505020304" pitchFamily="18" charset="0"/>
                <a:cs typeface="Open Sans" panose="020B0606030504020204" pitchFamily="34" charset="0"/>
              </a:endParaRPr>
            </a:p>
          </p:txBody>
        </p:sp>
        <p:sp>
          <p:nvSpPr>
            <p:cNvPr id="9" name="TextBox 22"/>
            <p:cNvSpPr>
              <a:spLocks noChangeArrowheads="1"/>
            </p:cNvSpPr>
            <p:nvPr/>
          </p:nvSpPr>
          <p:spPr bwMode="auto">
            <a:xfrm>
              <a:off x="-1291296" y="1084125"/>
              <a:ext cx="7799298" cy="1226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ru-RU" sz="1600" b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ГЕОГРАФИЧЕСКОЕ ПОЛОЖЕНИЕ</a:t>
              </a:r>
            </a:p>
            <a:p>
              <a:pPr eaLnBrk="1" hangingPunct="1"/>
              <a:endParaRPr lang="ru-RU" sz="1050" b="1" dirty="0">
                <a:latin typeface="Century Schoolbook" panose="02040604050505020304" pitchFamily="18" charset="0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ru-RU" sz="1400" b="1" dirty="0" smtClean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Республика </a:t>
              </a:r>
              <a:r>
                <a:rPr lang="ru-RU" sz="14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Алтай </a:t>
              </a:r>
            </a:p>
            <a:p>
              <a:pPr eaLnBrk="1" hangingPunct="1"/>
              <a:r>
                <a:rPr lang="ru-RU" sz="14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расположена на юге Западной Сибири. </a:t>
              </a:r>
            </a:p>
            <a:p>
              <a:pPr eaLnBrk="1" hangingPunct="1"/>
              <a:endParaRPr lang="ru-RU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pPr eaLnBrk="1" hangingPunct="1"/>
              <a:r>
                <a:rPr lang="ru-RU" sz="14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На северо-западе граничит с Алтайским краем, </a:t>
              </a:r>
            </a:p>
            <a:p>
              <a:pPr eaLnBrk="1" hangingPunct="1"/>
              <a:r>
                <a:rPr lang="ru-RU" sz="14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на северо-востоке - с Кемеровской областью, </a:t>
              </a:r>
            </a:p>
            <a:p>
              <a:pPr eaLnBrk="1" hangingPunct="1"/>
              <a:r>
                <a:rPr lang="ru-RU" sz="14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на востоке - с Республикой Хакасия и Республикой Тыва, </a:t>
              </a:r>
            </a:p>
            <a:p>
              <a:pPr eaLnBrk="1" hangingPunct="1"/>
              <a:r>
                <a:rPr lang="ru-RU" sz="14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на юге — с Монголией и Китайской Народной Республикой, </a:t>
              </a:r>
            </a:p>
            <a:p>
              <a:pPr eaLnBrk="1" hangingPunct="1"/>
              <a:r>
                <a:rPr lang="ru-RU" sz="14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на юго-западе — с Казахстаном</a:t>
              </a:r>
              <a:endParaRPr lang="ru-RU" altLang="zh-CN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pPr eaLnBrk="1" hangingPunct="1"/>
              <a:endParaRPr lang="ru-RU" altLang="zh-CN" sz="1050" dirty="0">
                <a:latin typeface="Century Schoolbook" panose="02040604050505020304" pitchFamily="18" charset="0"/>
                <a:cs typeface="Open Sans" panose="020B0606030504020204" pitchFamily="34" charset="0"/>
              </a:endParaRPr>
            </a:p>
          </p:txBody>
        </p:sp>
      </p:grpSp>
      <p:sp>
        <p:nvSpPr>
          <p:cNvPr id="22" name="TextBox 20"/>
          <p:cNvSpPr>
            <a:spLocks noChangeArrowheads="1"/>
          </p:cNvSpPr>
          <p:nvPr/>
        </p:nvSpPr>
        <p:spPr bwMode="auto">
          <a:xfrm>
            <a:off x="1366126" y="4469330"/>
            <a:ext cx="10732090" cy="1461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 sz="105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微软雅黑" panose="020B0503020204020204" pitchFamily="34" charset="-122"/>
            </a:endParaRPr>
          </a:p>
          <a:p>
            <a:pPr eaLnBrk="1" hangingPunct="1"/>
            <a:endParaRPr lang="ru-RU" sz="1050" b="1" dirty="0" smtClean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eaLnBrk="1" hangingPunct="1"/>
            <a:r>
              <a:rPr lang="ru-RU" sz="105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</a:t>
            </a:r>
            <a:r>
              <a:rPr lang="ru-RU" sz="1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Столица </a:t>
            </a:r>
            <a:r>
              <a:rPr lang="ru-RU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Республики Алтай - город Горно-Алтайск (3641 км от г. Москва</a:t>
            </a:r>
            <a:r>
              <a:rPr lang="ru-RU" sz="1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)</a:t>
            </a:r>
          </a:p>
          <a:p>
            <a:pPr eaLnBrk="1" hangingPunct="1"/>
            <a:endParaRPr lang="ru-RU" sz="14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eaLnBrk="1" hangingPunct="1"/>
            <a:r>
              <a:rPr lang="ru-RU" sz="1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Муниципальных районов - 10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   </a:t>
            </a:r>
            <a:r>
              <a:rPr lang="ru-RU" sz="13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Кош-Агачский район </a:t>
            </a:r>
            <a:r>
              <a:rPr lang="ru-RU" sz="13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Улаганский район </a:t>
            </a:r>
            <a:r>
              <a:rPr lang="ru-RU" sz="13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Усть-Коксинский район </a:t>
            </a:r>
            <a:r>
              <a:rPr lang="ru-RU" sz="13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Усть-Канский район </a:t>
            </a:r>
          </a:p>
          <a:p>
            <a:pPr eaLnBrk="1" hangingPunct="1"/>
            <a:r>
              <a:rPr lang="ru-RU" sz="13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                                               </a:t>
            </a:r>
            <a:r>
              <a:rPr lang="ru-RU" sz="13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Онгудайский район </a:t>
            </a:r>
            <a:r>
              <a:rPr lang="ru-RU" sz="13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Шебалинский район </a:t>
            </a:r>
            <a:r>
              <a:rPr lang="ru-RU" sz="13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Чемальский район </a:t>
            </a:r>
            <a:r>
              <a:rPr lang="ru-RU" sz="13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Майминский район </a:t>
            </a:r>
          </a:p>
          <a:p>
            <a:pPr eaLnBrk="1" hangingPunct="1"/>
            <a:r>
              <a:rPr lang="ru-RU" sz="13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                                               </a:t>
            </a:r>
            <a:r>
              <a:rPr lang="ru-RU" sz="13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Чойский район </a:t>
            </a:r>
            <a:r>
              <a:rPr lang="ru-RU" sz="1300" b="1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</a:t>
            </a:r>
            <a:r>
              <a:rPr lang="ru-RU" sz="13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Турочакский район</a:t>
            </a:r>
            <a:endParaRPr lang="ru-RU" sz="13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4" name="TextBox 20"/>
          <p:cNvSpPr>
            <a:spLocks noChangeArrowheads="1"/>
          </p:cNvSpPr>
          <p:nvPr/>
        </p:nvSpPr>
        <p:spPr bwMode="auto">
          <a:xfrm>
            <a:off x="1506802" y="5703298"/>
            <a:ext cx="26352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ru-RU" sz="14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eaLnBrk="1" hangingPunct="1"/>
            <a:r>
              <a:rPr lang="ru-RU" sz="1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Сельских поселений - 91</a:t>
            </a:r>
            <a:endParaRPr lang="ru-RU" sz="14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5" name="TextBox 22"/>
          <p:cNvSpPr>
            <a:spLocks noChangeArrowheads="1"/>
          </p:cNvSpPr>
          <p:nvPr/>
        </p:nvSpPr>
        <p:spPr bwMode="auto">
          <a:xfrm>
            <a:off x="1366126" y="4478997"/>
            <a:ext cx="729233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ru-RU" sz="1600" b="1" dirty="0" smtClean="0">
                <a:solidFill>
                  <a:srgbClr val="00A29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АДИМИНИСТРАТИВНО - ТЕРРИТОРИАЛЬНОЕ </a:t>
            </a:r>
            <a:r>
              <a:rPr lang="ru-RU" sz="1600" b="1" dirty="0">
                <a:solidFill>
                  <a:srgbClr val="00A29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УСТРОЙСТВО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7"/>
          <a:stretch/>
        </p:blipFill>
        <p:spPr>
          <a:xfrm>
            <a:off x="1195304" y="88280"/>
            <a:ext cx="4576565" cy="4079840"/>
          </a:xfrm>
          <a:prstGeom prst="roundRect">
            <a:avLst>
              <a:gd name="adj" fmla="val 8594"/>
            </a:avLst>
          </a:prstGeom>
          <a:solidFill>
            <a:srgbClr val="99CCFF">
              <a:alpha val="72000"/>
            </a:srgbClr>
          </a:solidFill>
          <a:ln>
            <a:solidFill>
              <a:srgbClr val="99CCFF"/>
            </a:solidFill>
          </a:ln>
          <a:effectLst>
            <a:reflection blurRad="12700" stA="38000" endPos="28000" dist="5000" dir="5400000" sy="-100000" algn="bl" rotWithShape="0"/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84D50-E84C-4733-98F6-D29049E0458A}" type="slidenum">
              <a:rPr lang="ru-RU" smtClean="0"/>
              <a:t>4</a:t>
            </a:fld>
            <a:endParaRPr lang="ru-RU"/>
          </a:p>
        </p:txBody>
      </p:sp>
      <p:sp>
        <p:nvSpPr>
          <p:cNvPr id="13" name="AutoShape 23"/>
          <p:cNvSpPr/>
          <p:nvPr/>
        </p:nvSpPr>
        <p:spPr>
          <a:xfrm>
            <a:off x="0" y="0"/>
            <a:ext cx="654033" cy="6858000"/>
          </a:xfrm>
          <a:prstGeom prst="rect">
            <a:avLst/>
          </a:prstGeom>
          <a:solidFill>
            <a:srgbClr val="99CCFF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+mj-lt"/>
              </a:rPr>
              <a:t>Общие сведения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90422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4360" y="11113"/>
            <a:ext cx="113347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400" b="1" spc="14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характеристики республиканского бюджета Республики Алтай</a:t>
            </a:r>
          </a:p>
          <a:p>
            <a:pPr algn="ctr">
              <a:spcBef>
                <a:spcPct val="0"/>
              </a:spcBef>
            </a:pPr>
            <a:r>
              <a:rPr lang="ru-RU" sz="2400" b="1" spc="14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2023 </a:t>
            </a:r>
            <a:r>
              <a:rPr lang="ru-RU" sz="2400" b="1" spc="14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1" spc="14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г. г., </a:t>
            </a:r>
            <a:r>
              <a:rPr lang="ru-RU" sz="2400" b="1" spc="14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 </a:t>
            </a:r>
          </a:p>
        </p:txBody>
      </p:sp>
      <p:sp>
        <p:nvSpPr>
          <p:cNvPr id="5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99CCFF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553757"/>
              </p:ext>
            </p:extLst>
          </p:nvPr>
        </p:nvGraphicFramePr>
        <p:xfrm>
          <a:off x="644360" y="1037968"/>
          <a:ext cx="11547639" cy="5820031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4014302">
                  <a:extLst>
                    <a:ext uri="{9D8B030D-6E8A-4147-A177-3AD203B41FA5}">
                      <a16:colId xmlns:a16="http://schemas.microsoft.com/office/drawing/2014/main" val="664175815"/>
                    </a:ext>
                  </a:extLst>
                </a:gridCol>
                <a:gridCol w="2033217">
                  <a:extLst>
                    <a:ext uri="{9D8B030D-6E8A-4147-A177-3AD203B41FA5}">
                      <a16:colId xmlns:a16="http://schemas.microsoft.com/office/drawing/2014/main" val="3934913873"/>
                    </a:ext>
                  </a:extLst>
                </a:gridCol>
                <a:gridCol w="1433680">
                  <a:extLst>
                    <a:ext uri="{9D8B030D-6E8A-4147-A177-3AD203B41FA5}">
                      <a16:colId xmlns:a16="http://schemas.microsoft.com/office/drawing/2014/main" val="857067432"/>
                    </a:ext>
                  </a:extLst>
                </a:gridCol>
                <a:gridCol w="1427164">
                  <a:extLst>
                    <a:ext uri="{9D8B030D-6E8A-4147-A177-3AD203B41FA5}">
                      <a16:colId xmlns:a16="http://schemas.microsoft.com/office/drawing/2014/main" val="3149414669"/>
                    </a:ext>
                  </a:extLst>
                </a:gridCol>
                <a:gridCol w="1309863">
                  <a:extLst>
                    <a:ext uri="{9D8B030D-6E8A-4147-A177-3AD203B41FA5}">
                      <a16:colId xmlns:a16="http://schemas.microsoft.com/office/drawing/2014/main" val="14146591"/>
                    </a:ext>
                  </a:extLst>
                </a:gridCol>
                <a:gridCol w="1329413">
                  <a:extLst>
                    <a:ext uri="{9D8B030D-6E8A-4147-A177-3AD203B41FA5}">
                      <a16:colId xmlns:a16="http://schemas.microsoft.com/office/drawing/2014/main" val="1200815555"/>
                    </a:ext>
                  </a:extLst>
                </a:gridCol>
              </a:tblGrid>
              <a:tr h="58812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cap="none" spc="0" dirty="0">
                          <a:ln>
                            <a:noFill/>
                          </a:ln>
                          <a:effectLst/>
                        </a:rPr>
                        <a:t>Наименование показателя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2023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2024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cap="none" spc="0" dirty="0">
                          <a:ln>
                            <a:noFill/>
                          </a:ln>
                          <a:effectLst/>
                        </a:rPr>
                        <a:t>Темп роста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97616357"/>
                  </a:ext>
                </a:extLst>
              </a:tr>
              <a:tr h="11150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cap="none" spc="0" dirty="0">
                          <a:ln>
                            <a:noFill/>
                          </a:ln>
                          <a:effectLst/>
                        </a:rPr>
                        <a:t>Исполнено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cap="none" spc="0" dirty="0">
                          <a:ln>
                            <a:noFill/>
                          </a:ln>
                          <a:effectLst/>
                        </a:rPr>
                        <a:t>План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cap="none" spc="0" dirty="0">
                          <a:ln>
                            <a:noFill/>
                          </a:ln>
                          <a:effectLst/>
                        </a:rPr>
                        <a:t>Исполнено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cap="none" spc="0" dirty="0">
                          <a:ln>
                            <a:noFill/>
                          </a:ln>
                          <a:effectLst/>
                        </a:rPr>
                        <a:t>% исполнения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056552"/>
                  </a:ext>
                </a:extLst>
              </a:tr>
              <a:tr h="5881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cap="none" spc="0" dirty="0">
                          <a:ln>
                            <a:noFill/>
                          </a:ln>
                          <a:effectLst/>
                        </a:rPr>
                        <a:t>ДОХОДЫ: 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32 715,70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 smtClean="0">
                          <a:effectLst/>
                        </a:rPr>
                        <a:t>40 </a:t>
                      </a:r>
                      <a:r>
                        <a:rPr lang="ru-RU" sz="1600" u="none" strike="noStrike" dirty="0">
                          <a:effectLst/>
                        </a:rPr>
                        <a:t>752,49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 smtClean="0">
                          <a:effectLst/>
                        </a:rPr>
                        <a:t>41 </a:t>
                      </a:r>
                      <a:r>
                        <a:rPr lang="ru-RU" sz="1600" u="none" strike="noStrike" dirty="0">
                          <a:effectLst/>
                        </a:rPr>
                        <a:t>644,67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 smtClean="0">
                          <a:effectLst/>
                        </a:rPr>
                        <a:t>102,19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 smtClean="0">
                          <a:effectLst/>
                        </a:rPr>
                        <a:t>127,29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59292568"/>
                  </a:ext>
                </a:extLst>
              </a:tr>
              <a:tr h="117624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cap="none" spc="0" dirty="0">
                          <a:ln>
                            <a:noFill/>
                          </a:ln>
                          <a:effectLst/>
                        </a:rPr>
                        <a:t>Налоговые и неналоговые доходы 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9 868,94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 smtClean="0">
                          <a:effectLst/>
                        </a:rPr>
                        <a:t>12 397,79 </a:t>
                      </a:r>
                      <a:endParaRPr lang="ru-RU" sz="1600" b="1" i="0" u="none" strike="noStrike" dirty="0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 smtClean="0">
                          <a:effectLst/>
                        </a:rPr>
                        <a:t>13 </a:t>
                      </a:r>
                      <a:r>
                        <a:rPr lang="ru-RU" sz="1600" u="none" strike="noStrike" dirty="0">
                          <a:effectLst/>
                        </a:rPr>
                        <a:t>313,68 </a:t>
                      </a:r>
                      <a:endParaRPr lang="ru-RU" sz="1600" b="1" i="0" u="none" strike="noStrike" dirty="0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 smtClean="0">
                          <a:effectLst/>
                        </a:rPr>
                        <a:t>107,39 </a:t>
                      </a:r>
                      <a:endParaRPr lang="ru-RU" sz="1600" b="1" i="0" u="none" strike="noStrike" dirty="0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 smtClean="0">
                          <a:effectLst/>
                        </a:rPr>
                        <a:t>134,91 </a:t>
                      </a:r>
                      <a:endParaRPr lang="ru-RU" sz="1600" b="1" i="0" u="none" strike="noStrike" dirty="0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43327241"/>
                  </a:ext>
                </a:extLst>
              </a:tr>
              <a:tr h="5881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cap="none" spc="0" dirty="0">
                          <a:ln>
                            <a:noFill/>
                          </a:ln>
                          <a:effectLst/>
                        </a:rPr>
                        <a:t>Безвозмездные поступления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22 846,77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 smtClean="0">
                          <a:effectLst/>
                        </a:rPr>
                        <a:t>28 </a:t>
                      </a:r>
                      <a:r>
                        <a:rPr lang="ru-RU" sz="1600" u="none" strike="noStrike" dirty="0">
                          <a:effectLst/>
                        </a:rPr>
                        <a:t>354,70 </a:t>
                      </a:r>
                      <a:endParaRPr lang="ru-RU" sz="1600" b="1" i="0" u="none" strike="noStrike" dirty="0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 smtClean="0">
                          <a:effectLst/>
                        </a:rPr>
                        <a:t>28 </a:t>
                      </a:r>
                      <a:r>
                        <a:rPr lang="ru-RU" sz="1600" u="none" strike="noStrike" dirty="0">
                          <a:effectLst/>
                        </a:rPr>
                        <a:t>330,99 </a:t>
                      </a:r>
                      <a:endParaRPr lang="ru-RU" sz="1600" b="1" i="0" u="none" strike="noStrike" dirty="0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 smtClean="0">
                          <a:effectLst/>
                        </a:rPr>
                        <a:t>99,92 </a:t>
                      </a:r>
                      <a:endParaRPr lang="ru-RU" sz="1600" b="1" i="0" u="none" strike="noStrike" dirty="0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 smtClean="0">
                          <a:effectLst/>
                        </a:rPr>
                        <a:t>124,00 </a:t>
                      </a:r>
                      <a:endParaRPr lang="ru-RU" sz="1600" b="1" i="0" u="none" strike="noStrike" dirty="0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79487882"/>
                  </a:ext>
                </a:extLst>
              </a:tr>
              <a:tr h="5881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cap="none" spc="0" dirty="0">
                          <a:ln>
                            <a:noFill/>
                          </a:ln>
                          <a:effectLst/>
                        </a:rPr>
                        <a:t>РАСХОДЫ 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33 679,76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 smtClean="0">
                          <a:effectLst/>
                        </a:rPr>
                        <a:t>41 </a:t>
                      </a:r>
                      <a:r>
                        <a:rPr lang="ru-RU" sz="1600" u="none" strike="noStrike" dirty="0">
                          <a:effectLst/>
                        </a:rPr>
                        <a:t>419,33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 smtClean="0">
                          <a:effectLst/>
                        </a:rPr>
                        <a:t>40 </a:t>
                      </a:r>
                      <a:r>
                        <a:rPr lang="ru-RU" sz="1600" u="none" strike="noStrike" dirty="0">
                          <a:effectLst/>
                        </a:rPr>
                        <a:t>481,41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 smtClean="0">
                          <a:effectLst/>
                        </a:rPr>
                        <a:t>97,74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 smtClean="0">
                          <a:effectLst/>
                        </a:rPr>
                        <a:t>120,19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27106485"/>
                  </a:ext>
                </a:extLst>
              </a:tr>
              <a:tr h="117624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cap="none" spc="0" dirty="0">
                          <a:ln>
                            <a:noFill/>
                          </a:ln>
                          <a:effectLst/>
                        </a:rPr>
                        <a:t>ДЕФИЦИТ «-» / ПРОФИЦИТ (+)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- 964,05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 smtClean="0">
                          <a:effectLst/>
                        </a:rPr>
                        <a:t>- 585,42</a:t>
                      </a:r>
                      <a:endParaRPr lang="ru-RU" sz="1600" b="1" i="0" u="none" strike="noStrike" dirty="0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 smtClean="0">
                          <a:effectLst/>
                        </a:rPr>
                        <a:t>1 </a:t>
                      </a:r>
                      <a:r>
                        <a:rPr lang="ru-RU" sz="1600" u="none" strike="noStrike" dirty="0">
                          <a:effectLst/>
                        </a:rPr>
                        <a:t>163,26 </a:t>
                      </a:r>
                      <a:endParaRPr lang="ru-RU" sz="1600" b="1" i="0" u="none" strike="noStrike" dirty="0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cap="none" spc="0" dirty="0">
                          <a:ln>
                            <a:noFill/>
                          </a:ln>
                          <a:effectLst/>
                        </a:rPr>
                        <a:t> </a:t>
                      </a:r>
                      <a:endParaRPr lang="ru-RU" sz="1800" b="0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145961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09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4360" y="11113"/>
            <a:ext cx="113347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400" b="1" spc="14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характеристики республиканского бюджета Республики Алтай</a:t>
            </a:r>
          </a:p>
          <a:p>
            <a:pPr algn="ctr">
              <a:spcBef>
                <a:spcPct val="0"/>
              </a:spcBef>
            </a:pPr>
            <a:r>
              <a:rPr lang="ru-RU" sz="2400" b="1" spc="14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2020 </a:t>
            </a:r>
            <a:r>
              <a:rPr lang="ru-RU" sz="2400" b="1" spc="14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1" spc="14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г. г., </a:t>
            </a:r>
            <a:r>
              <a:rPr lang="ru-RU" sz="2400" b="1" spc="14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 </a:t>
            </a:r>
          </a:p>
        </p:txBody>
      </p:sp>
      <p:sp>
        <p:nvSpPr>
          <p:cNvPr id="5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99CCFF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253036"/>
              </p:ext>
            </p:extLst>
          </p:nvPr>
        </p:nvGraphicFramePr>
        <p:xfrm>
          <a:off x="659457" y="1099985"/>
          <a:ext cx="11532542" cy="5758014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211448">
                  <a:extLst>
                    <a:ext uri="{9D8B030D-6E8A-4147-A177-3AD203B41FA5}">
                      <a16:colId xmlns:a16="http://schemas.microsoft.com/office/drawing/2014/main" val="664175815"/>
                    </a:ext>
                  </a:extLst>
                </a:gridCol>
                <a:gridCol w="1288099">
                  <a:extLst>
                    <a:ext uri="{9D8B030D-6E8A-4147-A177-3AD203B41FA5}">
                      <a16:colId xmlns:a16="http://schemas.microsoft.com/office/drawing/2014/main" val="2935210429"/>
                    </a:ext>
                  </a:extLst>
                </a:gridCol>
                <a:gridCol w="1259262">
                  <a:extLst>
                    <a:ext uri="{9D8B030D-6E8A-4147-A177-3AD203B41FA5}">
                      <a16:colId xmlns:a16="http://schemas.microsoft.com/office/drawing/2014/main" val="1391332478"/>
                    </a:ext>
                  </a:extLst>
                </a:gridCol>
                <a:gridCol w="1297712">
                  <a:extLst>
                    <a:ext uri="{9D8B030D-6E8A-4147-A177-3AD203B41FA5}">
                      <a16:colId xmlns:a16="http://schemas.microsoft.com/office/drawing/2014/main" val="2760559856"/>
                    </a:ext>
                  </a:extLst>
                </a:gridCol>
                <a:gridCol w="1220811">
                  <a:extLst>
                    <a:ext uri="{9D8B030D-6E8A-4147-A177-3AD203B41FA5}">
                      <a16:colId xmlns:a16="http://schemas.microsoft.com/office/drawing/2014/main" val="1469801060"/>
                    </a:ext>
                  </a:extLst>
                </a:gridCol>
                <a:gridCol w="1038169">
                  <a:extLst>
                    <a:ext uri="{9D8B030D-6E8A-4147-A177-3AD203B41FA5}">
                      <a16:colId xmlns:a16="http://schemas.microsoft.com/office/drawing/2014/main" val="857067432"/>
                    </a:ext>
                  </a:extLst>
                </a:gridCol>
                <a:gridCol w="1220811">
                  <a:extLst>
                    <a:ext uri="{9D8B030D-6E8A-4147-A177-3AD203B41FA5}">
                      <a16:colId xmlns:a16="http://schemas.microsoft.com/office/drawing/2014/main" val="3149414669"/>
                    </a:ext>
                  </a:extLst>
                </a:gridCol>
                <a:gridCol w="1127456">
                  <a:extLst>
                    <a:ext uri="{9D8B030D-6E8A-4147-A177-3AD203B41FA5}">
                      <a16:colId xmlns:a16="http://schemas.microsoft.com/office/drawing/2014/main" val="14146591"/>
                    </a:ext>
                  </a:extLst>
                </a:gridCol>
                <a:gridCol w="868774">
                  <a:extLst>
                    <a:ext uri="{9D8B030D-6E8A-4147-A177-3AD203B41FA5}">
                      <a16:colId xmlns:a16="http://schemas.microsoft.com/office/drawing/2014/main" val="1200815555"/>
                    </a:ext>
                  </a:extLst>
                </a:gridCol>
              </a:tblGrid>
              <a:tr h="5326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cap="none" spc="0" dirty="0">
                          <a:ln>
                            <a:noFill/>
                          </a:ln>
                          <a:effectLst/>
                        </a:rPr>
                        <a:t>Наименование показателя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2020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2021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2022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2023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2024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cap="none" spc="0" dirty="0">
                          <a:ln>
                            <a:noFill/>
                          </a:ln>
                          <a:effectLst/>
                        </a:rPr>
                        <a:t>Темп роста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97616357"/>
                  </a:ext>
                </a:extLst>
              </a:tr>
              <a:tr h="13852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kern="1200" cap="none" spc="0" normalizeH="0" baseline="0" noProof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Исполнено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Исполнено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cap="none" spc="0" dirty="0">
                          <a:ln>
                            <a:noFill/>
                          </a:ln>
                          <a:effectLst/>
                        </a:rPr>
                        <a:t>Исполнено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Исполнено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cap="none" spc="0" dirty="0">
                          <a:ln>
                            <a:noFill/>
                          </a:ln>
                          <a:effectLst/>
                        </a:rPr>
                        <a:t>План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cap="none" spc="0" dirty="0">
                          <a:ln>
                            <a:noFill/>
                          </a:ln>
                          <a:effectLst/>
                        </a:rPr>
                        <a:t>Исполнено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cap="none" spc="0" dirty="0">
                          <a:ln>
                            <a:noFill/>
                          </a:ln>
                          <a:effectLst/>
                        </a:rPr>
                        <a:t>% исполнения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056552"/>
                  </a:ext>
                </a:extLst>
              </a:tr>
              <a:tr h="53261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cap="none" spc="0" dirty="0">
                          <a:ln>
                            <a:noFill/>
                          </a:ln>
                          <a:effectLst/>
                        </a:rPr>
                        <a:t>ДОХОДЫ: 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27 186,8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28 766,2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31 726,9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32 715,7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 smtClean="0">
                          <a:effectLst/>
                        </a:rPr>
                        <a:t>40 </a:t>
                      </a:r>
                      <a:r>
                        <a:rPr lang="ru-RU" sz="1600" u="none" strike="noStrike" dirty="0">
                          <a:effectLst/>
                        </a:rPr>
                        <a:t>752,49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 smtClean="0">
                          <a:effectLst/>
                        </a:rPr>
                        <a:t>41 </a:t>
                      </a:r>
                      <a:r>
                        <a:rPr lang="ru-RU" sz="1600" u="none" strike="noStrike" dirty="0">
                          <a:effectLst/>
                        </a:rPr>
                        <a:t>644,67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>
                          <a:effectLst/>
                        </a:rPr>
                        <a:t>           102,19 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>
                          <a:effectLst/>
                        </a:rPr>
                        <a:t>        127,29 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59292568"/>
                  </a:ext>
                </a:extLst>
              </a:tr>
              <a:tr h="9224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cap="none" spc="0" dirty="0">
                          <a:ln>
                            <a:noFill/>
                          </a:ln>
                          <a:effectLst/>
                        </a:rPr>
                        <a:t>Налоговые и неналоговые доходы 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5 897,2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8 089,9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8 798,7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9 868,9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 smtClean="0">
                          <a:effectLst/>
                        </a:rPr>
                        <a:t>12 </a:t>
                      </a:r>
                      <a:r>
                        <a:rPr lang="ru-RU" sz="1600" u="none" strike="noStrike" dirty="0">
                          <a:effectLst/>
                        </a:rPr>
                        <a:t>397,79 </a:t>
                      </a:r>
                      <a:endParaRPr lang="ru-RU" sz="1600" b="1" i="0" u="none" strike="noStrike" dirty="0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smtClean="0">
                          <a:effectLst/>
                        </a:rPr>
                        <a:t>13 </a:t>
                      </a:r>
                      <a:r>
                        <a:rPr lang="ru-RU" sz="1600" u="none" strike="noStrike" dirty="0">
                          <a:effectLst/>
                        </a:rPr>
                        <a:t>313,68 </a:t>
                      </a:r>
                      <a:endParaRPr lang="ru-RU" sz="1600" b="1" i="0" u="none" strike="noStrike" dirty="0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>
                          <a:effectLst/>
                        </a:rPr>
                        <a:t>           107,39 </a:t>
                      </a:r>
                      <a:endParaRPr lang="ru-RU" sz="1600" b="1" i="0" u="none" strike="noStrike" dirty="0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>
                          <a:effectLst/>
                        </a:rPr>
                        <a:t>        134,91 </a:t>
                      </a:r>
                      <a:endParaRPr lang="ru-RU" sz="1600" b="1" i="0" u="none" strike="noStrike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43327241"/>
                  </a:ext>
                </a:extLst>
              </a:tr>
              <a:tr h="62274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cap="none" spc="0" dirty="0">
                          <a:ln>
                            <a:noFill/>
                          </a:ln>
                          <a:effectLst/>
                        </a:rPr>
                        <a:t>Безвозмездные поступления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21 289,6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20 676,3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22 928,2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22 846,8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 smtClean="0">
                          <a:effectLst/>
                        </a:rPr>
                        <a:t>28 </a:t>
                      </a:r>
                      <a:r>
                        <a:rPr lang="ru-RU" sz="1600" u="none" strike="noStrike" dirty="0">
                          <a:effectLst/>
                        </a:rPr>
                        <a:t>354,70 </a:t>
                      </a:r>
                      <a:endParaRPr lang="ru-RU" sz="1600" b="1" i="0" u="none" strike="noStrike" dirty="0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 smtClean="0">
                          <a:effectLst/>
                        </a:rPr>
                        <a:t>28 </a:t>
                      </a:r>
                      <a:r>
                        <a:rPr lang="ru-RU" sz="1600" u="none" strike="noStrike" dirty="0">
                          <a:effectLst/>
                        </a:rPr>
                        <a:t>330,99 </a:t>
                      </a:r>
                      <a:endParaRPr lang="ru-RU" sz="1600" b="1" i="0" u="none" strike="noStrike" dirty="0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>
                          <a:effectLst/>
                        </a:rPr>
                        <a:t>             99,92 </a:t>
                      </a:r>
                      <a:endParaRPr lang="ru-RU" sz="1600" b="1" i="0" u="none" strike="noStrike" dirty="0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>
                          <a:effectLst/>
                        </a:rPr>
                        <a:t>        124,00 </a:t>
                      </a:r>
                      <a:endParaRPr lang="ru-RU" sz="1600" b="1" i="0" u="none" strike="noStrike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79487882"/>
                  </a:ext>
                </a:extLst>
              </a:tr>
              <a:tr h="6971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cap="none" spc="0" dirty="0">
                          <a:ln>
                            <a:noFill/>
                          </a:ln>
                          <a:effectLst/>
                        </a:rPr>
                        <a:t>РАСХОДЫ 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27 795,6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28 483,8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32 643,6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33 679,8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 smtClean="0">
                          <a:effectLst/>
                        </a:rPr>
                        <a:t>41 </a:t>
                      </a:r>
                      <a:r>
                        <a:rPr lang="ru-RU" sz="1600" u="none" strike="noStrike" dirty="0">
                          <a:effectLst/>
                        </a:rPr>
                        <a:t>419,33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>
                          <a:effectLst/>
                        </a:rPr>
                        <a:t>     40 481,41 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>
                          <a:effectLst/>
                        </a:rPr>
                        <a:t>             97,74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>
                          <a:effectLst/>
                        </a:rPr>
                        <a:t>        120,19 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27106485"/>
                  </a:ext>
                </a:extLst>
              </a:tr>
              <a:tr h="10652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cap="none" spc="0" dirty="0">
                          <a:ln>
                            <a:noFill/>
                          </a:ln>
                          <a:effectLst/>
                        </a:rPr>
                        <a:t>ДЕФИЦИТ «-» / ПРОФИЦИТ (+)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- 608,8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282,4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- 916,7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cap="none" spc="0" dirty="0" smtClean="0">
                          <a:ln>
                            <a:noFill/>
                          </a:ln>
                          <a:effectLst/>
                        </a:rPr>
                        <a:t>- 964,1</a:t>
                      </a:r>
                      <a:endParaRPr lang="ru-RU" sz="16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 smtClean="0">
                          <a:effectLst/>
                        </a:rPr>
                        <a:t>- 585,42</a:t>
                      </a:r>
                      <a:endParaRPr lang="ru-RU" sz="1600" b="1" i="0" u="none" strike="noStrike" dirty="0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 smtClean="0">
                          <a:effectLst/>
                        </a:rPr>
                        <a:t>1 </a:t>
                      </a:r>
                      <a:r>
                        <a:rPr lang="ru-RU" sz="1600" u="none" strike="noStrike" dirty="0">
                          <a:effectLst/>
                        </a:rPr>
                        <a:t>163,26 </a:t>
                      </a:r>
                      <a:endParaRPr lang="ru-RU" sz="1600" b="1" i="0" u="none" strike="noStrike" dirty="0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145961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422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049" y="0"/>
            <a:ext cx="11540216" cy="61560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республиканского бюджета Республики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Алтай</a:t>
            </a:r>
            <a:b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2020-2024г.г.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</a:p>
        </p:txBody>
      </p:sp>
      <p:sp>
        <p:nvSpPr>
          <p:cNvPr id="4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99CCFF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3144091"/>
              </p:ext>
            </p:extLst>
          </p:nvPr>
        </p:nvGraphicFramePr>
        <p:xfrm>
          <a:off x="721896" y="866274"/>
          <a:ext cx="11470104" cy="5919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0336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1064" y="92707"/>
            <a:ext cx="114925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налоговых и неналоговых доходов в республиканский бюджет</a:t>
            </a:r>
          </a:p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 Алтай за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2023-2024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годы, млн. рублей </a:t>
            </a:r>
          </a:p>
        </p:txBody>
      </p:sp>
      <p:sp>
        <p:nvSpPr>
          <p:cNvPr id="12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99CCFF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3935431"/>
              </p:ext>
            </p:extLst>
          </p:nvPr>
        </p:nvGraphicFramePr>
        <p:xfrm>
          <a:off x="757084" y="1032387"/>
          <a:ext cx="11416493" cy="5825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" name="Прямая со стрелкой 4"/>
          <p:cNvCxnSpPr/>
          <p:nvPr/>
        </p:nvCxnSpPr>
        <p:spPr>
          <a:xfrm>
            <a:off x="7688825" y="1445341"/>
            <a:ext cx="245807" cy="432620"/>
          </a:xfrm>
          <a:prstGeom prst="straightConnector1">
            <a:avLst/>
          </a:prstGeom>
          <a:ln w="57150">
            <a:solidFill>
              <a:srgbClr val="00A29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V="1">
            <a:off x="10938386" y="2389238"/>
            <a:ext cx="319550" cy="585018"/>
          </a:xfrm>
          <a:prstGeom prst="straightConnector1">
            <a:avLst/>
          </a:prstGeom>
          <a:ln w="57150">
            <a:solidFill>
              <a:srgbClr val="00A29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V="1">
            <a:off x="11621728" y="3429000"/>
            <a:ext cx="245807" cy="540773"/>
          </a:xfrm>
          <a:prstGeom prst="straightConnector1">
            <a:avLst/>
          </a:prstGeom>
          <a:ln w="57150">
            <a:solidFill>
              <a:srgbClr val="00A29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7093974" y="5456902"/>
            <a:ext cx="339214" cy="457200"/>
          </a:xfrm>
          <a:prstGeom prst="straightConnector1">
            <a:avLst/>
          </a:prstGeom>
          <a:ln w="57150">
            <a:solidFill>
              <a:srgbClr val="00A29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5132438" y="4375355"/>
            <a:ext cx="324465" cy="550607"/>
          </a:xfrm>
          <a:prstGeom prst="straightConnector1">
            <a:avLst/>
          </a:prstGeom>
          <a:ln w="57150">
            <a:solidFill>
              <a:srgbClr val="00A29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11405418" y="4078456"/>
            <a:ext cx="865786" cy="3539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+298,2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665320" y="4473677"/>
            <a:ext cx="863299" cy="3539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+154,3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7688825" y="5508521"/>
            <a:ext cx="806246" cy="3539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+831,5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32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99CCFF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ВЕДОМСТВАМ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9458" y="0"/>
            <a:ext cx="114510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исполнения по расходам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бюджета Республики Алтай по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ведомствам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2023-2024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г., млн. рублей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179844"/>
              </p:ext>
            </p:extLst>
          </p:nvPr>
        </p:nvGraphicFramePr>
        <p:xfrm>
          <a:off x="736463" y="4507647"/>
          <a:ext cx="3271436" cy="24631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7005">
                  <a:extLst>
                    <a:ext uri="{9D8B030D-6E8A-4147-A177-3AD203B41FA5}">
                      <a16:colId xmlns:a16="http://schemas.microsoft.com/office/drawing/2014/main" val="2616581236"/>
                    </a:ext>
                  </a:extLst>
                </a:gridCol>
                <a:gridCol w="2924431">
                  <a:extLst>
                    <a:ext uri="{9D8B030D-6E8A-4147-A177-3AD203B41FA5}">
                      <a16:colId xmlns:a16="http://schemas.microsoft.com/office/drawing/2014/main" val="2742850677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здравоохранения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435641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культуры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6688159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образования и науки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9448214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ветеринарии 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5720889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сельского хозяйства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4999314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финансов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804824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регионального развития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452565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цифрового развития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7936425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909</a:t>
                      </a:r>
                    </a:p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ГОЧС и ПБ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</a:t>
                      </a:r>
                    </a:p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труда, </a:t>
                      </a:r>
                      <a:r>
                        <a:rPr lang="ru-RU" sz="12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соцразвития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 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0094025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555170"/>
              </p:ext>
            </p:extLst>
          </p:nvPr>
        </p:nvGraphicFramePr>
        <p:xfrm>
          <a:off x="4275129" y="4507647"/>
          <a:ext cx="3456633" cy="22440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6649">
                  <a:extLst>
                    <a:ext uri="{9D8B030D-6E8A-4147-A177-3AD203B41FA5}">
                      <a16:colId xmlns:a16="http://schemas.microsoft.com/office/drawing/2014/main" val="207698001"/>
                    </a:ext>
                  </a:extLst>
                </a:gridCol>
                <a:gridCol w="3089984">
                  <a:extLst>
                    <a:ext uri="{9D8B030D-6E8A-4147-A177-3AD203B41FA5}">
                      <a16:colId xmlns:a16="http://schemas.microsoft.com/office/drawing/2014/main" val="1378896625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делам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ЗАГСа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архивов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37494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физ. культуре и спорту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617463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Контрольно-счетная палата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922749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тарифам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093460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Избирательная комиссия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271511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Государственное Собрание – Эл Курултай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465348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Главы РА и Правительства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032357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919</a:t>
                      </a:r>
                    </a:p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920</a:t>
                      </a:r>
                    </a:p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природных ресурсов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</a:t>
                      </a:r>
                    </a:p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туризма РА</a:t>
                      </a:r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национальной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политике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4401295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0036192"/>
              </p:ext>
            </p:extLst>
          </p:nvPr>
        </p:nvGraphicFramePr>
        <p:xfrm>
          <a:off x="7998992" y="4556652"/>
          <a:ext cx="3983891" cy="2087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2576">
                  <a:extLst>
                    <a:ext uri="{9D8B030D-6E8A-4147-A177-3AD203B41FA5}">
                      <a16:colId xmlns:a16="http://schemas.microsoft.com/office/drawing/2014/main" val="2684659595"/>
                    </a:ext>
                  </a:extLst>
                </a:gridCol>
                <a:gridCol w="3561315">
                  <a:extLst>
                    <a:ext uri="{9D8B030D-6E8A-4147-A177-3AD203B41FA5}">
                      <a16:colId xmlns:a16="http://schemas.microsoft.com/office/drawing/2014/main" val="3021216212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922</a:t>
                      </a:r>
                    </a:p>
                    <a:p>
                      <a:pPr algn="ctr" fontAlgn="t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молодежной</a:t>
                      </a:r>
                      <a:r>
                        <a:rPr lang="ru-RU" sz="12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политике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</a:t>
                      </a:r>
                    </a:p>
                    <a:p>
                      <a:pPr algn="l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транспорта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045923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Уполномоченного по правам человека в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49470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охране объектов животного мира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026758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обеспечению деятельности  мировых судей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441463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Уполномоченного по защите прав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-ей в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853178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экономического развития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791399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Инспекция по гос. охране культурного наследия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4113989"/>
                  </a:ext>
                </a:extLst>
              </a:tr>
            </a:tbl>
          </a:graphicData>
        </a:graphic>
      </p:graphicFrame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367345" y="61486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9230860"/>
              </p:ext>
            </p:extLst>
          </p:nvPr>
        </p:nvGraphicFramePr>
        <p:xfrm>
          <a:off x="736463" y="830996"/>
          <a:ext cx="11455537" cy="3603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4995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9455" y="-2085"/>
            <a:ext cx="115325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расходов республиканского бюджета Республики Алтай по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ведомствам за 2023-2024 г. г., млн. рублей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99CCFF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РАСХОДЫ ПО ВЕДОМСТВАМ</a:t>
            </a:r>
            <a:endParaRPr lang="ru-RU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978880"/>
              </p:ext>
            </p:extLst>
          </p:nvPr>
        </p:nvGraphicFramePr>
        <p:xfrm>
          <a:off x="659457" y="476649"/>
          <a:ext cx="11532543" cy="6271948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986449">
                  <a:extLst>
                    <a:ext uri="{9D8B030D-6E8A-4147-A177-3AD203B41FA5}">
                      <a16:colId xmlns:a16="http://schemas.microsoft.com/office/drawing/2014/main" val="2619386904"/>
                    </a:ext>
                  </a:extLst>
                </a:gridCol>
                <a:gridCol w="4305564">
                  <a:extLst>
                    <a:ext uri="{9D8B030D-6E8A-4147-A177-3AD203B41FA5}">
                      <a16:colId xmlns:a16="http://schemas.microsoft.com/office/drawing/2014/main" val="300446620"/>
                    </a:ext>
                  </a:extLst>
                </a:gridCol>
                <a:gridCol w="1363731">
                  <a:extLst>
                    <a:ext uri="{9D8B030D-6E8A-4147-A177-3AD203B41FA5}">
                      <a16:colId xmlns:a16="http://schemas.microsoft.com/office/drawing/2014/main" val="575955592"/>
                    </a:ext>
                  </a:extLst>
                </a:gridCol>
                <a:gridCol w="1219606">
                  <a:extLst>
                    <a:ext uri="{9D8B030D-6E8A-4147-A177-3AD203B41FA5}">
                      <a16:colId xmlns:a16="http://schemas.microsoft.com/office/drawing/2014/main" val="1596301787"/>
                    </a:ext>
                  </a:extLst>
                </a:gridCol>
                <a:gridCol w="1256212">
                  <a:extLst>
                    <a:ext uri="{9D8B030D-6E8A-4147-A177-3AD203B41FA5}">
                      <a16:colId xmlns:a16="http://schemas.microsoft.com/office/drawing/2014/main" val="3502595311"/>
                    </a:ext>
                  </a:extLst>
                </a:gridCol>
                <a:gridCol w="1073858">
                  <a:extLst>
                    <a:ext uri="{9D8B030D-6E8A-4147-A177-3AD203B41FA5}">
                      <a16:colId xmlns:a16="http://schemas.microsoft.com/office/drawing/2014/main" val="3366493851"/>
                    </a:ext>
                  </a:extLst>
                </a:gridCol>
                <a:gridCol w="1327123">
                  <a:extLst>
                    <a:ext uri="{9D8B030D-6E8A-4147-A177-3AD203B41FA5}">
                      <a16:colId xmlns:a16="http://schemas.microsoft.com/office/drawing/2014/main" val="3632843683"/>
                    </a:ext>
                  </a:extLst>
                </a:gridCol>
              </a:tblGrid>
              <a:tr h="199571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ГРБС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ctr">
                    <a:solidFill>
                      <a:srgbClr val="CC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12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ctr">
                    <a:solidFill>
                      <a:srgbClr val="CC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ctr"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 к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г, 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835417"/>
                  </a:ext>
                </a:extLst>
              </a:tr>
              <a:tr h="157316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Исполнено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 исполнения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ctr"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133701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здравоохранения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3 704,4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4 384,44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4 363,83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99,5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117,8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958632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культуры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511,6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710,30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709,60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99,9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138,7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7207470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образования и науки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7 395,0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9 090,18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9 080,08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99,9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122,8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598233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ветеринарии 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210,0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231,96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231,72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99,9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110,3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129807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сельского хозяйства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893,7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1 208,95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1 156,37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95,7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129,4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2629284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финансов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3 081,5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4 760,44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4 677,77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98,3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151,8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421207"/>
                  </a:ext>
                </a:extLst>
              </a:tr>
              <a:tr h="2084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регионального развития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9 591,2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12 424,07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11 851,82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95,4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123,6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651164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цифрового развития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193,5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204,91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203,02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99,1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104,9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4159345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ГОЧС и ПБ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371,6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446,39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387,78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86,9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104,4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7049065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труда, соцразвития и занятости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3 974,2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4 195,23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4 159,60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99,2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104,7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4293294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делам ЗАГСа и архивов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74,2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82,38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82,28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99,9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111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6979725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контролю (надзору)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49,2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67,22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66,70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99,2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135,6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4211289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физ. культуре и спорту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174,7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402,20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401,92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99,9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230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311846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Контрольно-счетная палата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25,0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28,61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28,49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99,6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113,9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72915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тарифам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500,2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498,59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488,88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98,1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97,7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6557279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Избирательная комиссия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23,9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136,08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135,00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99,2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564,7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584761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Государственное Собрание – Эл Курултай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162,6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189,54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187,64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99,0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115,4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6158914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Главы РА и Правительства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400,9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473,90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460,25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97,1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114,8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7972827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природных ресурсов Республики Алтай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853,3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726,89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685,71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94,3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80,4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889129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туризма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200,2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260,86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260,81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100,0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130,3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813297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национальной политике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52,7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58,31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58,31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100,0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110,6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188476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молодежной политике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55,83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55,83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100,0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4638795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транспорта и дорожного хозяйства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0,65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0,65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100,0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436373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Уполномоченного по правам человека в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7,6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7,72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7,71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99,9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101,2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5777368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охране объектов животного мира 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26,2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27,35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26,94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98,5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102,8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046744"/>
                  </a:ext>
                </a:extLst>
              </a:tr>
              <a:tr h="2604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обеспечению деятельности  мировых судей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100,6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115,18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115,05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99,9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114,4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222175"/>
                  </a:ext>
                </a:extLst>
              </a:tr>
              <a:tr h="21369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Аппарат Уполномоченного по защите прав предп-ей в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4,5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7,21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7,20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99,9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159,6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7005701"/>
                  </a:ext>
                </a:extLst>
              </a:tr>
              <a:tr h="24422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экономического развития Республики Алтай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1 092,8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619,19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585,73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94,6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53,6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660550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Инспекция по гос. охране культурного наследия РА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4,4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4,72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4,72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100,0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106,6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6051416"/>
                  </a:ext>
                </a:extLst>
              </a:tr>
              <a:tr h="19066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расходов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93" marR="5393" marT="5393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33 679,8   </a:t>
                      </a:r>
                    </a:p>
                  </a:txBody>
                  <a:tcPr marL="9525" marR="9525" marT="9525" marB="0" anchor="b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41 419,33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40 481,41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97,7   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120,2</a:t>
                      </a:r>
                    </a:p>
                  </a:txBody>
                  <a:tcPr marL="9525" marR="9525" marT="9525" marB="0" anchor="ctr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46226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107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4361" y="0"/>
            <a:ext cx="115476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безвозмездных поступлений от других бюджетов бюджетной системы РФ в республиканский бюджет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Алтай  в 2020-2024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г.,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99CCFF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ОТНОШЕНИЯ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4055186"/>
              </p:ext>
            </p:extLst>
          </p:nvPr>
        </p:nvGraphicFramePr>
        <p:xfrm>
          <a:off x="644360" y="830998"/>
          <a:ext cx="11547639" cy="6027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5754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59923" y="128259"/>
            <a:ext cx="108368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1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Расходы по функциональной классификации в 2023-2024 г. г., млн. рублей </a:t>
            </a:r>
          </a:p>
          <a:p>
            <a:pPr algn="ctr"/>
            <a:endParaRPr lang="ru-RU" sz="2400" b="1" spc="10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</p:txBody>
      </p:sp>
      <p:sp>
        <p:nvSpPr>
          <p:cNvPr id="9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99CCFF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ОТРАСЛЯМ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2592989"/>
              </p:ext>
            </p:extLst>
          </p:nvPr>
        </p:nvGraphicFramePr>
        <p:xfrm>
          <a:off x="747252" y="501445"/>
          <a:ext cx="11444748" cy="6356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8507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99CCFF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ПРОГРАММЫ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23"/>
          <p:cNvSpPr txBox="1"/>
          <p:nvPr/>
        </p:nvSpPr>
        <p:spPr>
          <a:xfrm>
            <a:off x="753762" y="57818"/>
            <a:ext cx="11294076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400" b="1" spc="14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программы Республики Алтай 2020-2024 годы, млн. рублей</a:t>
            </a:r>
            <a:endParaRPr lang="en-US" sz="2400" spc="7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5286632"/>
              </p:ext>
            </p:extLst>
          </p:nvPr>
        </p:nvGraphicFramePr>
        <p:xfrm>
          <a:off x="877330" y="4456672"/>
          <a:ext cx="4195487" cy="22708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3455">
                  <a:extLst>
                    <a:ext uri="{9D8B030D-6E8A-4147-A177-3AD203B41FA5}">
                      <a16:colId xmlns:a16="http://schemas.microsoft.com/office/drawing/2014/main" val="2918501306"/>
                    </a:ext>
                  </a:extLst>
                </a:gridCol>
                <a:gridCol w="3672032">
                  <a:extLst>
                    <a:ext uri="{9D8B030D-6E8A-4147-A177-3AD203B41FA5}">
                      <a16:colId xmlns:a16="http://schemas.microsoft.com/office/drawing/2014/main" val="4173449299"/>
                    </a:ext>
                  </a:extLst>
                </a:gridCol>
              </a:tblGrid>
              <a:tr h="3378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сельского хозяйства и регулирование рынков сельскохозяйственной продукции, сырья и продовольствия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2557300"/>
                  </a:ext>
                </a:extLst>
              </a:tr>
              <a:tr h="3378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жилищно-коммунального и транспортного комплекса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6490305"/>
                  </a:ext>
                </a:extLst>
              </a:tr>
              <a:tr h="1939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Комплексное развитие сельских территорий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7258017"/>
                  </a:ext>
                </a:extLst>
              </a:tr>
              <a:tr h="3378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экономического потенциала и предпринимательства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3615873"/>
                  </a:ext>
                </a:extLst>
              </a:tr>
              <a:tr h="3378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социальной защищенности и занятости населения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620144"/>
                  </a:ext>
                </a:extLst>
              </a:tr>
              <a:tr h="3378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экологической безопасности и улучшение состояния окружающей среды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7755804"/>
                  </a:ext>
                </a:extLst>
              </a:tr>
              <a:tr h="1939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образования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3828153"/>
                  </a:ext>
                </a:extLst>
              </a:tr>
              <a:tr h="1939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культуры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8115324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8620469"/>
              </p:ext>
            </p:extLst>
          </p:nvPr>
        </p:nvGraphicFramePr>
        <p:xfrm>
          <a:off x="7371024" y="4463708"/>
          <a:ext cx="4508784" cy="23158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6049">
                  <a:extLst>
                    <a:ext uri="{9D8B030D-6E8A-4147-A177-3AD203B41FA5}">
                      <a16:colId xmlns:a16="http://schemas.microsoft.com/office/drawing/2014/main" val="3572799745"/>
                    </a:ext>
                  </a:extLst>
                </a:gridCol>
                <a:gridCol w="4012735">
                  <a:extLst>
                    <a:ext uri="{9D8B030D-6E8A-4147-A177-3AD203B41FA5}">
                      <a16:colId xmlns:a16="http://schemas.microsoft.com/office/drawing/2014/main" val="2759904167"/>
                    </a:ext>
                  </a:extLst>
                </a:gridCol>
              </a:tblGrid>
              <a:tr h="2571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физической культуры и спорта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5036950"/>
                  </a:ext>
                </a:extLst>
              </a:tr>
              <a:tr h="1884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здравоохранения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4938220"/>
                  </a:ext>
                </a:extLst>
              </a:tr>
              <a:tr h="2452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государственными финансами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9848217"/>
                  </a:ext>
                </a:extLst>
              </a:tr>
              <a:tr h="2602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качества водоснабжения в Республике Алтай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6564430"/>
                  </a:ext>
                </a:extLst>
              </a:tr>
              <a:tr h="1884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современной городской среды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7820870"/>
                  </a:ext>
                </a:extLst>
              </a:tr>
              <a:tr h="418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Комплексные меры профилактики правонарушений и защита населения и территории Республики Алтай от чрезвычайных ситуаций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189093"/>
                  </a:ext>
                </a:extLst>
              </a:tr>
              <a:tr h="2602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внутреннего и въездного туризма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1564902"/>
                  </a:ext>
                </a:extLst>
              </a:tr>
              <a:tr h="1884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 государственной национальной политики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2829774"/>
                  </a:ext>
                </a:extLst>
              </a:tr>
              <a:tr h="2568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Сохранение и развитие алтайского </a:t>
                      </a:r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языка</a:t>
                      </a:r>
                    </a:p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Цифровая трансформация Республики Алтай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9514738"/>
                  </a:ext>
                </a:extLst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0177268"/>
              </p:ext>
            </p:extLst>
          </p:nvPr>
        </p:nvGraphicFramePr>
        <p:xfrm>
          <a:off x="753762" y="427150"/>
          <a:ext cx="11294076" cy="390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975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395766"/>
              </p:ext>
            </p:extLst>
          </p:nvPr>
        </p:nvGraphicFramePr>
        <p:xfrm>
          <a:off x="802017" y="588925"/>
          <a:ext cx="5474043" cy="61172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01797">
                  <a:extLst>
                    <a:ext uri="{9D8B030D-6E8A-4147-A177-3AD203B41FA5}">
                      <a16:colId xmlns:a16="http://schemas.microsoft.com/office/drawing/2014/main" val="2744621762"/>
                    </a:ext>
                  </a:extLst>
                </a:gridCol>
                <a:gridCol w="1439936">
                  <a:extLst>
                    <a:ext uri="{9D8B030D-6E8A-4147-A177-3AD203B41FA5}">
                      <a16:colId xmlns:a16="http://schemas.microsoft.com/office/drawing/2014/main" val="1621033485"/>
                    </a:ext>
                  </a:extLst>
                </a:gridCol>
                <a:gridCol w="1132310">
                  <a:extLst>
                    <a:ext uri="{9D8B030D-6E8A-4147-A177-3AD203B41FA5}">
                      <a16:colId xmlns:a16="http://schemas.microsoft.com/office/drawing/2014/main" val="3216559201"/>
                    </a:ext>
                  </a:extLst>
                </a:gridCol>
              </a:tblGrid>
              <a:tr h="9097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группы ГП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расходов по ГП, млн. рублей</a:t>
                      </a: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Доля ГП в расходах бюджета, % </a:t>
                      </a: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796584"/>
                  </a:ext>
                </a:extLst>
              </a:tr>
              <a:tr h="11949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Результативное управление территориями с учетом принципов "зеленой" экономики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2 253,2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658243"/>
                  </a:ext>
                </a:extLst>
              </a:tr>
              <a:tr h="11949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и модернизация транспортной и инженерной инфраструктуры</a:t>
                      </a:r>
                    </a:p>
                  </a:txBody>
                  <a:tcPr marL="9525" marR="9525" marT="9525" marB="0" anchor="ctr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9 965,9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7441517"/>
                  </a:ext>
                </a:extLst>
              </a:tr>
              <a:tr h="8931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человеческого капитала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20 920,1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144498"/>
                  </a:ext>
                </a:extLst>
              </a:tr>
              <a:tr h="172746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Совершенствование государственных механизмов управления экономикой, экологией и социальной сферой Республики Алтай</a:t>
                      </a:r>
                    </a:p>
                  </a:txBody>
                  <a:tcPr marL="9525" marR="9525" marT="9525" marB="0" anchor="ctr">
                    <a:solidFill>
                      <a:srgbClr val="48E8A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6 241,4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48E8A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48E8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1547327"/>
                  </a:ext>
                </a:extLst>
              </a:tr>
            </a:tbl>
          </a:graphicData>
        </a:graphic>
      </p:graphicFrame>
      <p:sp>
        <p:nvSpPr>
          <p:cNvPr id="10" name="TextBox 23"/>
          <p:cNvSpPr txBox="1"/>
          <p:nvPr/>
        </p:nvSpPr>
        <p:spPr>
          <a:xfrm>
            <a:off x="644361" y="57818"/>
            <a:ext cx="11432025" cy="36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350" b="1" spc="14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государственных программ Республики Алтай в 2024 году, млн. рублей</a:t>
            </a:r>
            <a:endParaRPr lang="en-US" sz="2350" spc="7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99CCFF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ГОСУДАРСТВЕННЫЕ ПРОГРАММЫ </a:t>
            </a:r>
            <a:endParaRPr lang="ru-RU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4420738"/>
              </p:ext>
            </p:extLst>
          </p:nvPr>
        </p:nvGraphicFramePr>
        <p:xfrm>
          <a:off x="6276060" y="588925"/>
          <a:ext cx="5915940" cy="6117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3881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4361" y="0"/>
            <a:ext cx="115476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7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 Республики Алтай на реализацию национальных проектов в </a:t>
            </a:r>
            <a:r>
              <a:rPr lang="ru-RU" sz="2400" b="1" spc="7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2400" b="1" spc="7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spc="7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г. г., </a:t>
            </a:r>
            <a:r>
              <a:rPr lang="ru-RU" sz="2400" b="1" spc="7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8703040"/>
              </p:ext>
            </p:extLst>
          </p:nvPr>
        </p:nvGraphicFramePr>
        <p:xfrm>
          <a:off x="644361" y="745461"/>
          <a:ext cx="6301946" cy="61125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6628">
                  <a:extLst>
                    <a:ext uri="{9D8B030D-6E8A-4147-A177-3AD203B41FA5}">
                      <a16:colId xmlns:a16="http://schemas.microsoft.com/office/drawing/2014/main" val="877925095"/>
                    </a:ext>
                  </a:extLst>
                </a:gridCol>
                <a:gridCol w="2799960">
                  <a:extLst>
                    <a:ext uri="{9D8B030D-6E8A-4147-A177-3AD203B41FA5}">
                      <a16:colId xmlns:a16="http://schemas.microsoft.com/office/drawing/2014/main" val="4133912257"/>
                    </a:ext>
                  </a:extLst>
                </a:gridCol>
                <a:gridCol w="602901">
                  <a:extLst>
                    <a:ext uri="{9D8B030D-6E8A-4147-A177-3AD203B41FA5}">
                      <a16:colId xmlns:a16="http://schemas.microsoft.com/office/drawing/2014/main" val="3118058508"/>
                    </a:ext>
                  </a:extLst>
                </a:gridCol>
                <a:gridCol w="761366">
                  <a:extLst>
                    <a:ext uri="{9D8B030D-6E8A-4147-A177-3AD203B41FA5}">
                      <a16:colId xmlns:a16="http://schemas.microsoft.com/office/drawing/2014/main" val="2988759557"/>
                    </a:ext>
                  </a:extLst>
                </a:gridCol>
                <a:gridCol w="729049">
                  <a:extLst>
                    <a:ext uri="{9D8B030D-6E8A-4147-A177-3AD203B41FA5}">
                      <a16:colId xmlns:a16="http://schemas.microsoft.com/office/drawing/2014/main" val="3818299585"/>
                    </a:ext>
                  </a:extLst>
                </a:gridCol>
                <a:gridCol w="902042">
                  <a:extLst>
                    <a:ext uri="{9D8B030D-6E8A-4147-A177-3AD203B41FA5}">
                      <a16:colId xmlns:a16="http://schemas.microsoft.com/office/drawing/2014/main" val="2874286352"/>
                    </a:ext>
                  </a:extLst>
                </a:gridCol>
              </a:tblGrid>
              <a:tr h="9438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нац. проекта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 к </a:t>
                      </a:r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году</a:t>
                      </a:r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%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0257534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Культура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86,6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211,0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190,3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90,18 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847262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Цифровая экономика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</a:t>
                      </a: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</a:t>
                      </a: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</a:t>
                      </a: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149,34 </a:t>
                      </a: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5076662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Образование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1355,2</a:t>
                      </a:r>
                    </a:p>
                  </a:txBody>
                  <a:tcPr marL="9525" marR="9525" marT="9525" marB="0" anchor="ctr"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776,7</a:t>
                      </a:r>
                    </a:p>
                  </a:txBody>
                  <a:tcPr marL="9525" marR="9525" marT="9525" marB="0" anchor="ctr"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1155,8</a:t>
                      </a:r>
                    </a:p>
                  </a:txBody>
                  <a:tcPr marL="9525" marR="9525" marT="9525" marB="0" anchor="ctr"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148,81 </a:t>
                      </a:r>
                    </a:p>
                  </a:txBody>
                  <a:tcPr marL="9525" marR="9525" marT="9525" marB="0" anchor="ctr">
                    <a:solidFill>
                      <a:srgbClr val="FFB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51423"/>
                  </a:ext>
                </a:extLst>
              </a:tr>
              <a:tr h="4388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Жилье и городская среда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231,2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634,1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445,7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70,28 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951929"/>
                  </a:ext>
                </a:extLst>
              </a:tr>
              <a:tr h="3161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D93BB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Экология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D93B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53,5</a:t>
                      </a:r>
                    </a:p>
                  </a:txBody>
                  <a:tcPr marL="9525" marR="9525" marT="9525" marB="0" anchor="ctr">
                    <a:solidFill>
                      <a:srgbClr val="D93B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194,4</a:t>
                      </a:r>
                    </a:p>
                  </a:txBody>
                  <a:tcPr marL="9525" marR="9525" marT="9525" marB="0" anchor="ctr">
                    <a:solidFill>
                      <a:srgbClr val="D93B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268,5</a:t>
                      </a:r>
                    </a:p>
                  </a:txBody>
                  <a:tcPr marL="9525" marR="9525" marT="9525" marB="0" anchor="ctr">
                    <a:solidFill>
                      <a:srgbClr val="D93B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138,15 </a:t>
                      </a:r>
                    </a:p>
                  </a:txBody>
                  <a:tcPr marL="9525" marR="9525" marT="9525" marB="0" anchor="ctr">
                    <a:solidFill>
                      <a:srgbClr val="D93B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64292"/>
                  </a:ext>
                </a:extLst>
              </a:tr>
              <a:tr h="5084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Малое и среднее </a:t>
                      </a:r>
                      <a:r>
                        <a:rPr lang="ru-RU" sz="14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предпринима-тельство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поддержка ИПИ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352,2</a:t>
                      </a: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393,0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124,6</a:t>
                      </a: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31,71 </a:t>
                      </a: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9608142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422,1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423,7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421,5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99,48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235361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Демография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1 156,1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418,9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193,8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46,28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602413"/>
                  </a:ext>
                </a:extLst>
              </a:tr>
              <a:tr h="6539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Безопасные и качественные автодороги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4 341,2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5 261,1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6773,0</a:t>
                      </a:r>
                    </a:p>
                  </a:txBody>
                  <a:tcPr marL="9525" marR="9525" marT="9525" marB="0"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128,74 </a:t>
                      </a:r>
                    </a:p>
                  </a:txBody>
                  <a:tcPr marL="9525" marR="9525" marT="9525" marB="0" anchor="ctr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617618"/>
                  </a:ext>
                </a:extLst>
              </a:tr>
              <a:tr h="4388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Туризм и индустрия гостеприимства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1 283,8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159,2</a:t>
                      </a:r>
                    </a:p>
                  </a:txBody>
                  <a:tcPr marL="9525" marR="9525" marT="9525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78,1</a:t>
                      </a:r>
                    </a:p>
                  </a:txBody>
                  <a:tcPr marL="9525" marR="9525" marT="9525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49,03 </a:t>
                      </a:r>
                    </a:p>
                  </a:txBody>
                  <a:tcPr marL="9525" marR="9525" marT="9525" marB="0" anchor="ctr">
                    <a:solidFill>
                      <a:srgbClr val="00B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4886744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Беспилотные авиационные системы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9,0</a:t>
                      </a: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871208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9 284,2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8 473,9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9663,1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8137479"/>
                  </a:ext>
                </a:extLst>
              </a:tr>
            </a:tbl>
          </a:graphicData>
        </a:graphic>
      </p:graphicFrame>
      <p:sp>
        <p:nvSpPr>
          <p:cNvPr id="5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99CCFF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ПРОЕКТЫ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4041478"/>
              </p:ext>
            </p:extLst>
          </p:nvPr>
        </p:nvGraphicFramePr>
        <p:xfrm>
          <a:off x="6731398" y="1112323"/>
          <a:ext cx="5276382" cy="5506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6108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99CCFF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ОТРАСЛЯМ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9458" y="0"/>
            <a:ext cx="115325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1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Структура расходов по разделам классификации расходов бюджетов </a:t>
            </a:r>
            <a:br>
              <a:rPr lang="ru-RU" sz="2400" b="1" spc="1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spc="1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2024 году, тыс. рублей</a:t>
            </a:r>
            <a:endParaRPr lang="ru-RU" sz="2400" b="1" spc="1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1841358"/>
              </p:ext>
            </p:extLst>
          </p:nvPr>
        </p:nvGraphicFramePr>
        <p:xfrm>
          <a:off x="659457" y="737419"/>
          <a:ext cx="11532543" cy="6120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1963834"/>
              </p:ext>
            </p:extLst>
          </p:nvPr>
        </p:nvGraphicFramePr>
        <p:xfrm>
          <a:off x="5437239" y="2290917"/>
          <a:ext cx="6754761" cy="45670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83966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99CCFF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ОТРАСЛЯМ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9458" y="0"/>
            <a:ext cx="115325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1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Структура расходов республиканского бюджета  </a:t>
            </a:r>
            <a:br>
              <a:rPr lang="ru-RU" sz="2400" b="1" spc="1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spc="1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2020 - 2024 годы, млн. рублей</a:t>
            </a:r>
            <a:endParaRPr lang="ru-RU" sz="2400" b="1" spc="1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3969075"/>
              </p:ext>
            </p:extLst>
          </p:nvPr>
        </p:nvGraphicFramePr>
        <p:xfrm>
          <a:off x="659457" y="830997"/>
          <a:ext cx="11532543" cy="5933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7365028"/>
              </p:ext>
            </p:extLst>
          </p:nvPr>
        </p:nvGraphicFramePr>
        <p:xfrm>
          <a:off x="895430" y="708266"/>
          <a:ext cx="11532544" cy="1799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3954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44361" y="0"/>
            <a:ext cx="114283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  из республиканского бюджета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РА, тыс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99CCFF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+mj-lt"/>
              </a:rPr>
              <a:t>МЕЖБЮДЖЕТНЫЕ ОТНОШЕНИЯ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347356"/>
              </p:ext>
            </p:extLst>
          </p:nvPr>
        </p:nvGraphicFramePr>
        <p:xfrm>
          <a:off x="644362" y="461665"/>
          <a:ext cx="11547638" cy="63963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28104">
                  <a:extLst>
                    <a:ext uri="{9D8B030D-6E8A-4147-A177-3AD203B41FA5}">
                      <a16:colId xmlns:a16="http://schemas.microsoft.com/office/drawing/2014/main" val="3951305439"/>
                    </a:ext>
                  </a:extLst>
                </a:gridCol>
                <a:gridCol w="1710811">
                  <a:extLst>
                    <a:ext uri="{9D8B030D-6E8A-4147-A177-3AD203B41FA5}">
                      <a16:colId xmlns:a16="http://schemas.microsoft.com/office/drawing/2014/main" val="996112235"/>
                    </a:ext>
                  </a:extLst>
                </a:gridCol>
                <a:gridCol w="1435510">
                  <a:extLst>
                    <a:ext uri="{9D8B030D-6E8A-4147-A177-3AD203B41FA5}">
                      <a16:colId xmlns:a16="http://schemas.microsoft.com/office/drawing/2014/main" val="2355116788"/>
                    </a:ext>
                  </a:extLst>
                </a:gridCol>
                <a:gridCol w="1482252">
                  <a:extLst>
                    <a:ext uri="{9D8B030D-6E8A-4147-A177-3AD203B41FA5}">
                      <a16:colId xmlns:a16="http://schemas.microsoft.com/office/drawing/2014/main" val="646648130"/>
                    </a:ext>
                  </a:extLst>
                </a:gridCol>
                <a:gridCol w="1496923">
                  <a:extLst>
                    <a:ext uri="{9D8B030D-6E8A-4147-A177-3AD203B41FA5}">
                      <a16:colId xmlns:a16="http://schemas.microsoft.com/office/drawing/2014/main" val="4260120167"/>
                    </a:ext>
                  </a:extLst>
                </a:gridCol>
                <a:gridCol w="1434179">
                  <a:extLst>
                    <a:ext uri="{9D8B030D-6E8A-4147-A177-3AD203B41FA5}">
                      <a16:colId xmlns:a16="http://schemas.microsoft.com/office/drawing/2014/main" val="502491948"/>
                    </a:ext>
                  </a:extLst>
                </a:gridCol>
                <a:gridCol w="1259859">
                  <a:extLst>
                    <a:ext uri="{9D8B030D-6E8A-4147-A177-3AD203B41FA5}">
                      <a16:colId xmlns:a16="http://schemas.microsoft.com/office/drawing/2014/main" val="50958358"/>
                    </a:ext>
                  </a:extLst>
                </a:gridCol>
              </a:tblGrid>
              <a:tr h="97873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межбюджетного трансферта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Динамика к 2023 году 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510148"/>
                  </a:ext>
                </a:extLst>
              </a:tr>
              <a:tr h="4255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 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928972"/>
                  </a:ext>
                </a:extLst>
              </a:tr>
              <a:tr h="83598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9 248 300,7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10 762 289,5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10 343 103,3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10 875 481,0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14 252 107,3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131,0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10701"/>
                  </a:ext>
                </a:extLst>
              </a:tr>
              <a:tr h="29341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extLst>
                  <a:ext uri="{0D108BD9-81ED-4DB2-BD59-A6C34878D82A}">
                    <a16:rowId xmlns:a16="http://schemas.microsoft.com/office/drawing/2014/main" val="1219318999"/>
                  </a:ext>
                </a:extLst>
              </a:tr>
              <a:tr h="4108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МО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3 416 723,5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3 860 238,8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4 253 202,6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4 713 253,7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5 876 736,8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124,7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extLst>
                  <a:ext uri="{0D108BD9-81ED-4DB2-BD59-A6C34878D82A}">
                    <a16:rowId xmlns:a16="http://schemas.microsoft.com/office/drawing/2014/main" val="3153799003"/>
                  </a:ext>
                </a:extLst>
              </a:tr>
              <a:tr h="4108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МО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2 809 486,2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2 824 947,3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2 965 135,3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3 150 967,9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4 397 213,1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139,6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extLst>
                  <a:ext uri="{0D108BD9-81ED-4DB2-BD59-A6C34878D82A}">
                    <a16:rowId xmlns:a16="http://schemas.microsoft.com/office/drawing/2014/main" val="3037467544"/>
                  </a:ext>
                </a:extLst>
              </a:tr>
              <a:tr h="4108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МО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2 052 469,7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2 001 607,4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1 965 369,9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1 891 657,3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3 027 760,3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160,1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extLst>
                  <a:ext uri="{0D108BD9-81ED-4DB2-BD59-A6C34878D82A}">
                    <a16:rowId xmlns:a16="http://schemas.microsoft.com/office/drawing/2014/main" val="240674392"/>
                  </a:ext>
                </a:extLst>
              </a:tr>
              <a:tr h="4108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МБТ МО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929 173,3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1 291 523,9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1 121 573,8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1 068 166,1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893 692,0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83,7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extLst>
                  <a:ext uri="{0D108BD9-81ED-4DB2-BD59-A6C34878D82A}">
                    <a16:rowId xmlns:a16="http://schemas.microsoft.com/office/drawing/2014/main" val="4198570798"/>
                  </a:ext>
                </a:extLst>
              </a:tr>
              <a:tr h="164156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ГУ- Отделение Пенсионного фонда РФ по РА (на выплату досрочной пенсии безработным гражданам)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9 020 ,3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9 481,9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22 127,2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51 436,0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56 705,1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110,2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extLst>
                  <a:ext uri="{0D108BD9-81ED-4DB2-BD59-A6C34878D82A}">
                    <a16:rowId xmlns:a16="http://schemas.microsoft.com/office/drawing/2014/main" val="2169258726"/>
                  </a:ext>
                </a:extLst>
              </a:tr>
              <a:tr h="57772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Территориальный фонд ОМС по РА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31 427,7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774 490,2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15 694,5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3" marR="8783" marT="8783" marB="0" anchor="ctr"/>
                </a:tc>
                <a:extLst>
                  <a:ext uri="{0D108BD9-81ED-4DB2-BD59-A6C34878D82A}">
                    <a16:rowId xmlns:a16="http://schemas.microsoft.com/office/drawing/2014/main" val="38804021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670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99CCFF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+mj-lt"/>
              </a:rPr>
              <a:t>ГОСУДАРСТВЕННЫЙ ДОЛГ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0258" y="0"/>
            <a:ext cx="112075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pc="14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и структура государственного долга Республики </a:t>
            </a:r>
            <a:r>
              <a:rPr lang="ru-RU" sz="2400" b="1" spc="14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Алтай, млн. рублей</a:t>
            </a:r>
            <a:endParaRPr lang="ru-RU" sz="2400" b="1" spc="14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3576085"/>
              </p:ext>
            </p:extLst>
          </p:nvPr>
        </p:nvGraphicFramePr>
        <p:xfrm>
          <a:off x="575535" y="363343"/>
          <a:ext cx="11547639" cy="6396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8120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99CCFF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КОНТАКТНАЯ ИНФОРМАЦИЯ МИНФИНА РА</a:t>
            </a:r>
            <a:endParaRPr lang="ru-RU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4" name="Group 16"/>
          <p:cNvGrpSpPr/>
          <p:nvPr/>
        </p:nvGrpSpPr>
        <p:grpSpPr>
          <a:xfrm rot="-5400000">
            <a:off x="5007285" y="-1438581"/>
            <a:ext cx="3034617" cy="10362773"/>
            <a:chOff x="0" y="0"/>
            <a:chExt cx="569569" cy="2412817"/>
          </a:xfrm>
          <a:noFill/>
        </p:grpSpPr>
        <p:sp>
          <p:nvSpPr>
            <p:cNvPr id="5" name="Freeform 17"/>
            <p:cNvSpPr/>
            <p:nvPr/>
          </p:nvSpPr>
          <p:spPr>
            <a:xfrm>
              <a:off x="0" y="0"/>
              <a:ext cx="569569" cy="2412817"/>
            </a:xfrm>
            <a:custGeom>
              <a:avLst/>
              <a:gdLst/>
              <a:ahLst/>
              <a:cxnLst/>
              <a:rect l="l" t="t" r="r" b="b"/>
              <a:pathLst>
                <a:path w="569569" h="2412817">
                  <a:moveTo>
                    <a:pt x="0" y="0"/>
                  </a:moveTo>
                  <a:lnTo>
                    <a:pt x="569569" y="0"/>
                  </a:lnTo>
                  <a:lnTo>
                    <a:pt x="569569" y="2412817"/>
                  </a:lnTo>
                  <a:lnTo>
                    <a:pt x="0" y="2412817"/>
                  </a:lnTo>
                  <a:close/>
                </a:path>
              </a:pathLst>
            </a:custGeom>
            <a:grpFill/>
            <a:ln w="28575">
              <a:solidFill>
                <a:srgbClr val="00BCB8"/>
              </a:solidFill>
            </a:ln>
          </p:spPr>
        </p:sp>
      </p:grpSp>
      <p:sp>
        <p:nvSpPr>
          <p:cNvPr id="6" name="TextBox 3"/>
          <p:cNvSpPr txBox="1"/>
          <p:nvPr/>
        </p:nvSpPr>
        <p:spPr>
          <a:xfrm>
            <a:off x="1830068" y="2519951"/>
            <a:ext cx="9695504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Прием обращений граждан (физических лиц</a:t>
            </a:r>
            <a:r>
              <a:rPr lang="ru-RU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ru-RU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организаций (юридических лиц), </a:t>
            </a: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общественных объединений, государственных органов, </a:t>
            </a: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органов местного самоуправления</a:t>
            </a: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осуществляется  с 9.00 до 18.00, перерыв с 13.00 до 14.00</a:t>
            </a: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по адресу:  г. Горно-Алтайск, </a:t>
            </a: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ул. Чаптынова 24, кабинет № 122,</a:t>
            </a: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суббота, воскресенье – выходные дни</a:t>
            </a:r>
            <a:endParaRPr lang="ru-RU" b="1" dirty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1348457" y="286623"/>
            <a:ext cx="3930425" cy="1784529"/>
          </a:xfrm>
          <a:prstGeom prst="rect">
            <a:avLst/>
          </a:prstGeom>
          <a:noFill/>
          <a:ln w="28575">
            <a:solidFill>
              <a:srgbClr val="00BCB8"/>
            </a:solidFill>
          </a:ln>
        </p:spPr>
      </p:sp>
      <p:sp>
        <p:nvSpPr>
          <p:cNvPr id="8" name="TextBox 46"/>
          <p:cNvSpPr txBox="1"/>
          <p:nvPr/>
        </p:nvSpPr>
        <p:spPr>
          <a:xfrm>
            <a:off x="1464172" y="593328"/>
            <a:ext cx="3698994" cy="11079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fontAlgn="ctr">
              <a:spcBef>
                <a:spcPct val="0"/>
              </a:spcBef>
            </a:pPr>
            <a:r>
              <a:rPr lang="ru-RU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Телефон</a:t>
            </a:r>
            <a:r>
              <a:rPr lang="ru-RU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:(388-22)2-26-24</a:t>
            </a:r>
            <a:endParaRPr lang="ru-RU" b="1" dirty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 fontAlgn="ctr">
              <a:spcBef>
                <a:spcPct val="0"/>
              </a:spcBef>
            </a:pPr>
            <a:r>
              <a:rPr lang="ru-RU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Факс</a:t>
            </a:r>
            <a:r>
              <a:rPr lang="ru-RU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:(388-22)2-32-95</a:t>
            </a:r>
          </a:p>
          <a:p>
            <a:pPr algn="ctr" fontAlgn="ctr">
              <a:spcBef>
                <a:spcPct val="0"/>
              </a:spcBef>
            </a:pPr>
            <a:endParaRPr lang="ru-RU" b="1" dirty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E-</a:t>
            </a:r>
            <a:r>
              <a:rPr lang="ru-RU" b="1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</a:t>
            </a:r>
            <a:r>
              <a:rPr lang="ru-RU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ava@minfin.gorny.ru</a:t>
            </a:r>
            <a:endParaRPr lang="en-US" b="1" dirty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AutoShape 7"/>
          <p:cNvSpPr/>
          <p:nvPr/>
        </p:nvSpPr>
        <p:spPr>
          <a:xfrm>
            <a:off x="7817154" y="279220"/>
            <a:ext cx="3888827" cy="1784524"/>
          </a:xfrm>
          <a:prstGeom prst="rect">
            <a:avLst/>
          </a:prstGeom>
          <a:noFill/>
          <a:ln w="28575">
            <a:solidFill>
              <a:srgbClr val="00BCB8"/>
            </a:solidFill>
          </a:ln>
        </p:spPr>
      </p:sp>
      <p:sp>
        <p:nvSpPr>
          <p:cNvPr id="10" name="TextBox 27"/>
          <p:cNvSpPr txBox="1"/>
          <p:nvPr/>
        </p:nvSpPr>
        <p:spPr>
          <a:xfrm>
            <a:off x="7941700" y="557317"/>
            <a:ext cx="3323968" cy="11079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fontAlgn="ctr">
              <a:spcBef>
                <a:spcPct val="0"/>
              </a:spcBef>
            </a:pPr>
            <a:r>
              <a:rPr lang="ru-RU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Официальный сайт </a:t>
            </a:r>
            <a:br>
              <a:rPr lang="ru-RU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Министерства финансов </a:t>
            </a:r>
            <a:br>
              <a:rPr lang="ru-RU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Республики Алтай </a:t>
            </a:r>
            <a:r>
              <a:rPr lang="ru-RU" b="1" dirty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ru-RU" b="1" dirty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b="1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3"/>
              </a:rPr>
              <a:t>www.minfin-altai.ru</a:t>
            </a:r>
            <a:r>
              <a:rPr lang="ru-RU" b="1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ru-RU" b="1" dirty="0">
              <a:solidFill>
                <a:srgbClr val="00BCB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47881" y="6037129"/>
            <a:ext cx="2399833" cy="265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28" b="1" dirty="0">
                <a:latin typeface="Petersburg" panose="020B7200000000000000" pitchFamily="34" charset="0"/>
                <a:cs typeface="Courier New" panose="02070309020205020404" pitchFamily="49" charset="0"/>
              </a:rPr>
              <a:t>https://vk.com/minfinra</a:t>
            </a:r>
            <a:endParaRPr lang="ru-RU" sz="1128" b="1" dirty="0">
              <a:latin typeface="Petersburg" panose="020B7200000000000000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003" y="5649400"/>
            <a:ext cx="528093" cy="52809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270" y="5586327"/>
            <a:ext cx="539791" cy="53979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482" y="5631024"/>
            <a:ext cx="569637" cy="569637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9591095" y="5931283"/>
            <a:ext cx="1558440" cy="2659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28" b="1" dirty="0">
                <a:latin typeface="Petersburg" panose="020B7200000000000000" pitchFamily="34" charset="0"/>
              </a:rPr>
              <a:t>https://t.me/minfinra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359826" y="5993164"/>
            <a:ext cx="2571538" cy="2659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28" b="1" dirty="0">
                <a:latin typeface="Petersburg" panose="020B7200000000000000" pitchFamily="34" charset="0"/>
              </a:rPr>
              <a:t>https://ok.ru/group/54131809910999</a:t>
            </a:r>
          </a:p>
        </p:txBody>
      </p:sp>
    </p:spTree>
    <p:extLst>
      <p:ext uri="{BB962C8B-B14F-4D97-AF65-F5344CB8AC3E}">
        <p14:creationId xmlns:p14="http://schemas.microsoft.com/office/powerpoint/2010/main" val="42042077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16255</TotalTime>
  <Words>2644</Words>
  <Application>Microsoft Office PowerPoint</Application>
  <PresentationFormat>Широкоэкранный</PresentationFormat>
  <Paragraphs>732</Paragraphs>
  <Slides>20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5" baseType="lpstr">
      <vt:lpstr>微软雅黑</vt:lpstr>
      <vt:lpstr>宋体</vt:lpstr>
      <vt:lpstr>Aileron Heavy</vt:lpstr>
      <vt:lpstr>Aileron Regular</vt:lpstr>
      <vt:lpstr>Arial</vt:lpstr>
      <vt:lpstr>Calibri</vt:lpstr>
      <vt:lpstr>Calibri Light</vt:lpstr>
      <vt:lpstr>Century Schoolbook</vt:lpstr>
      <vt:lpstr>Courier New</vt:lpstr>
      <vt:lpstr>Open Sans</vt:lpstr>
      <vt:lpstr>Petersburg</vt:lpstr>
      <vt:lpstr>Times New Roman</vt:lpstr>
      <vt:lpstr>Verdana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доходов республиканского бюджета Республики Алтай в 2020-2024г.г., млн. рублей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Туюнчекова К.В.</dc:creator>
  <cp:lastModifiedBy>User</cp:lastModifiedBy>
  <cp:revision>913</cp:revision>
  <cp:lastPrinted>2023-06-15T10:50:35Z</cp:lastPrinted>
  <dcterms:created xsi:type="dcterms:W3CDTF">2020-10-22T05:35:11Z</dcterms:created>
  <dcterms:modified xsi:type="dcterms:W3CDTF">2025-04-28T04:47:58Z</dcterms:modified>
</cp:coreProperties>
</file>