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7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8.xml" ContentType="application/vnd.openxmlformats-officedocument.presentationml.notesSl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4.xml" ContentType="application/vnd.openxmlformats-officedocument.drawingml.chartshape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1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2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33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34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35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8" r:id="rId1"/>
  </p:sldMasterIdLst>
  <p:notesMasterIdLst>
    <p:notesMasterId r:id="rId43"/>
  </p:notesMasterIdLst>
  <p:handoutMasterIdLst>
    <p:handoutMasterId r:id="rId44"/>
  </p:handoutMasterIdLst>
  <p:sldIdLst>
    <p:sldId id="685" r:id="rId2"/>
    <p:sldId id="686" r:id="rId3"/>
    <p:sldId id="687" r:id="rId4"/>
    <p:sldId id="688" r:id="rId5"/>
    <p:sldId id="689" r:id="rId6"/>
    <p:sldId id="691" r:id="rId7"/>
    <p:sldId id="650" r:id="rId8"/>
    <p:sldId id="692" r:id="rId9"/>
    <p:sldId id="695" r:id="rId10"/>
    <p:sldId id="697" r:id="rId11"/>
    <p:sldId id="693" r:id="rId12"/>
    <p:sldId id="696" r:id="rId13"/>
    <p:sldId id="694" r:id="rId14"/>
    <p:sldId id="644" r:id="rId15"/>
    <p:sldId id="657" r:id="rId16"/>
    <p:sldId id="658" r:id="rId17"/>
    <p:sldId id="698" r:id="rId18"/>
    <p:sldId id="701" r:id="rId19"/>
    <p:sldId id="700" r:id="rId20"/>
    <p:sldId id="699" r:id="rId21"/>
    <p:sldId id="702" r:id="rId22"/>
    <p:sldId id="703" r:id="rId23"/>
    <p:sldId id="704" r:id="rId24"/>
    <p:sldId id="705" r:id="rId25"/>
    <p:sldId id="671" r:id="rId26"/>
    <p:sldId id="672" r:id="rId27"/>
    <p:sldId id="706" r:id="rId28"/>
    <p:sldId id="707" r:id="rId29"/>
    <p:sldId id="708" r:id="rId30"/>
    <p:sldId id="709" r:id="rId31"/>
    <p:sldId id="710" r:id="rId32"/>
    <p:sldId id="711" r:id="rId33"/>
    <p:sldId id="712" r:id="rId34"/>
    <p:sldId id="713" r:id="rId35"/>
    <p:sldId id="669" r:id="rId36"/>
    <p:sldId id="670" r:id="rId37"/>
    <p:sldId id="682" r:id="rId38"/>
    <p:sldId id="623" r:id="rId39"/>
    <p:sldId id="646" r:id="rId40"/>
    <p:sldId id="714" r:id="rId41"/>
    <p:sldId id="690" r:id="rId42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8E8A7"/>
    <a:srgbClr val="00FFFF"/>
    <a:srgbClr val="00BCB8"/>
    <a:srgbClr val="08B9DC"/>
    <a:srgbClr val="CCFFFF"/>
    <a:srgbClr val="489ACC"/>
    <a:srgbClr val="DD6C0F"/>
    <a:srgbClr val="C9A523"/>
    <a:srgbClr val="99CC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367" autoAdjust="0"/>
  </p:normalViewPr>
  <p:slideViewPr>
    <p:cSldViewPr snapToGrid="0">
      <p:cViewPr varScale="1">
        <p:scale>
          <a:sx n="95" d="100"/>
          <a:sy n="95" d="100"/>
        </p:scale>
        <p:origin x="11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56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54;&#1089;&#1085;&#1086;&#1074;&#1085;&#1099;&#1077;%20&#1093;&#1072;&#1088;&#1072;&#1082;&#1090;&#1077;&#1088;&#1080;&#1089;&#1090;&#1080;&#1082;&#1080;%20&#1088;&#1077;&#1089;%20&#1073;&#1102;&#1076;&#1078;%20&#1079;&#1072;%202020-2024&#1075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44;&#1086;&#1093;&#1086;&#1076;&#1099;%20&#1080;%20&#1076;&#1080;&#1072;&#1075;&#1088;%202020-2024&#1075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44;&#1086;&#1093;&#1086;&#1076;&#1099;%20&#1080;%20&#1076;&#1080;&#1072;&#1075;&#1088;%202020-2024&#1075;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43;&#1055;%202019-2024&#1075;&#107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72;&#1085;&#1072;&#1083;&#1080;&#1079;%20&#1085;&#1072;%2001.01.2025%20&#1087;&#1086;%20&#1075;&#1088;&#1073;&#108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72;&#1085;&#1072;&#1083;&#1080;&#1079;%20&#1087;&#1086;%20&#1088;&#1072;&#1079;&#1076;&#1077;&#1083;&#1072;&#1084;%20(2021-2024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72;&#1085;&#1072;&#1083;&#1080;&#1079;%20&#1087;&#1086;%20&#1088;&#1072;&#1079;&#1076;&#1077;&#1083;&#1072;&#1084;%20(2021-2024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43;&#1086;&#1089;&#1076;&#1086;&#1083;&#1075;%20&#1089;%202020-2024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'data-0'!$B$22:$B$31</c:f>
              <c:strCache>
                <c:ptCount val="10"/>
                <c:pt idx="0">
                  <c:v>Алтайский край</c:v>
                </c:pt>
                <c:pt idx="1">
                  <c:v>Иркутская область</c:v>
                </c:pt>
                <c:pt idx="2">
                  <c:v>Кемеровская область</c:v>
                </c:pt>
                <c:pt idx="3">
                  <c:v>Красноярский край</c:v>
                </c:pt>
                <c:pt idx="4">
                  <c:v>Новосибирская область</c:v>
                </c:pt>
                <c:pt idx="5">
                  <c:v>Омская область</c:v>
                </c:pt>
                <c:pt idx="6">
                  <c:v>Республика Алтай</c:v>
                </c:pt>
                <c:pt idx="7">
                  <c:v>Республика Тыва</c:v>
                </c:pt>
                <c:pt idx="8">
                  <c:v>Республика Хакасия</c:v>
                </c:pt>
                <c:pt idx="9">
                  <c:v>Томская область</c:v>
                </c:pt>
              </c:strCache>
            </c:strRef>
          </c:cat>
          <c:val>
            <c:numRef>
              <c:f>'data-0'!$E$22:$E$31</c:f>
              <c:numCache>
                <c:formatCode>_(* #,##0.00_);_(* \(#,##0.00\);_(* "-"??_);_(@_)</c:formatCode>
                <c:ptCount val="10"/>
                <c:pt idx="0">
                  <c:v>100.48890903426374</c:v>
                </c:pt>
                <c:pt idx="1">
                  <c:v>145.49672478740831</c:v>
                </c:pt>
                <c:pt idx="2">
                  <c:v>112.78085120442667</c:v>
                </c:pt>
                <c:pt idx="3">
                  <c:v>183.466984356523</c:v>
                </c:pt>
                <c:pt idx="4">
                  <c:v>131.89570219698982</c:v>
                </c:pt>
                <c:pt idx="5">
                  <c:v>101.76396578591499</c:v>
                </c:pt>
                <c:pt idx="6">
                  <c:v>223.12658559223209</c:v>
                </c:pt>
                <c:pt idx="7">
                  <c:v>200.35803866073036</c:v>
                </c:pt>
                <c:pt idx="8">
                  <c:v>112.36802097584088</c:v>
                </c:pt>
                <c:pt idx="9">
                  <c:v>123.37241086130219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D-4D21-9629-87D9711F13FA}"/>
            </c:ext>
          </c:extLst>
        </c:ser>
        <c:ser>
          <c:idx val="1"/>
          <c:order val="1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'data-0'!$B$22:$B$31</c:f>
              <c:strCache>
                <c:ptCount val="10"/>
                <c:pt idx="0">
                  <c:v>Алтайский край</c:v>
                </c:pt>
                <c:pt idx="1">
                  <c:v>Иркутская область</c:v>
                </c:pt>
                <c:pt idx="2">
                  <c:v>Кемеровская область</c:v>
                </c:pt>
                <c:pt idx="3">
                  <c:v>Красноярский край</c:v>
                </c:pt>
                <c:pt idx="4">
                  <c:v>Новосибирская область</c:v>
                </c:pt>
                <c:pt idx="5">
                  <c:v>Омская область</c:v>
                </c:pt>
                <c:pt idx="6">
                  <c:v>Республика Алтай</c:v>
                </c:pt>
                <c:pt idx="7">
                  <c:v>Республика Тыва</c:v>
                </c:pt>
                <c:pt idx="8">
                  <c:v>Республика Хакасия</c:v>
                </c:pt>
                <c:pt idx="9">
                  <c:v>Томская область</c:v>
                </c:pt>
              </c:strCache>
            </c:strRef>
          </c:cat>
          <c:val>
            <c:numRef>
              <c:f>'data-0'!$I$22:$I$31</c:f>
              <c:numCache>
                <c:formatCode>_(* #,##0.00_);_(* \(#,##0.00\);_(* "-"??_);_(@_)</c:formatCode>
                <c:ptCount val="10"/>
                <c:pt idx="0">
                  <c:v>101.464553403081</c:v>
                </c:pt>
                <c:pt idx="1">
                  <c:v>154.94843886987513</c:v>
                </c:pt>
                <c:pt idx="2">
                  <c:v>140.74483453946809</c:v>
                </c:pt>
                <c:pt idx="3">
                  <c:v>185.83058138371268</c:v>
                </c:pt>
                <c:pt idx="4">
                  <c:v>138.45491182613566</c:v>
                </c:pt>
                <c:pt idx="5">
                  <c:v>106.22707533367371</c:v>
                </c:pt>
                <c:pt idx="6">
                  <c:v>216.73776148885028</c:v>
                </c:pt>
                <c:pt idx="7">
                  <c:v>200.70378719167581</c:v>
                </c:pt>
                <c:pt idx="8">
                  <c:v>120.24261878350016</c:v>
                </c:pt>
                <c:pt idx="9">
                  <c:v>123.98124317129096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7D-4D21-9629-87D9711F13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19795103"/>
        <c:axId val="1619791359"/>
      </c:barChart>
      <c:catAx>
        <c:axId val="16197951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9791359"/>
        <c:crosses val="autoZero"/>
        <c:auto val="1"/>
        <c:lblAlgn val="ctr"/>
        <c:lblOffset val="100"/>
        <c:noMultiLvlLbl val="0"/>
      </c:catAx>
      <c:valAx>
        <c:axId val="16197913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97951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247197013874702E-2"/>
          <c:y val="1.867863795911082E-2"/>
          <c:w val="0.93175280298612528"/>
          <c:h val="0.957754515181761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'[Основные характеристики рес бюдж за 2020-2024г.xls]Лист1'!$B$1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99CCFF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7.4840022086645891E-3"/>
                  <c:y val="-8.7436976098896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DC0-41EC-86E0-6FBCB91CC493}"/>
                </c:ext>
              </c:extLst>
            </c:dLbl>
            <c:dLbl>
              <c:idx val="5"/>
              <c:layout>
                <c:manualLayout>
                  <c:x val="-3.9558297388655843E-2"/>
                  <c:y val="7.86932784890064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774-4F9F-B036-16605843EF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'[Основные характеристики рес бюдж за 2020-2024г.xls]Лист1'!$A$2:$A$7</c:f>
              <c:strCache>
                <c:ptCount val="6"/>
                <c:pt idx="1">
                  <c:v>Доходы: </c:v>
                </c:pt>
                <c:pt idx="2">
                  <c:v>Налоговые и неналоговые доходы </c:v>
                </c:pt>
                <c:pt idx="3">
                  <c:v>Безвозмездные поступления</c:v>
                </c:pt>
                <c:pt idx="4">
                  <c:v>Расходы</c:v>
                </c:pt>
                <c:pt idx="5">
                  <c:v>Дефицит «-» / Профицит (+)</c:v>
                </c:pt>
              </c:strCache>
            </c:strRef>
          </c:cat>
          <c:val>
            <c:numRef>
              <c:f>'[Основные характеристики рес бюдж за 2020-2024г.xls]Лист1'!$B$2:$B$7</c:f>
              <c:numCache>
                <c:formatCode>#\ ##0.0</c:formatCode>
                <c:ptCount val="6"/>
                <c:pt idx="1">
                  <c:v>32715.7</c:v>
                </c:pt>
                <c:pt idx="2">
                  <c:v>9868.9</c:v>
                </c:pt>
                <c:pt idx="3">
                  <c:v>22846.799999999999</c:v>
                </c:pt>
                <c:pt idx="4">
                  <c:v>33679.800000000003</c:v>
                </c:pt>
                <c:pt idx="5">
                  <c:v>-964.1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74-4F9F-B036-16605843EF79}"/>
            </c:ext>
          </c:extLst>
        </c:ser>
        <c:ser>
          <c:idx val="1"/>
          <c:order val="1"/>
          <c:tx>
            <c:strRef>
              <c:f>'[Основные характеристики рес бюдж за 2020-2024г.xls]Лист1'!$C$1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'[Основные характеристики рес бюдж за 2020-2024г.xls]Лист1'!$A$2:$A$7</c:f>
              <c:strCache>
                <c:ptCount val="6"/>
                <c:pt idx="1">
                  <c:v>Доходы: </c:v>
                </c:pt>
                <c:pt idx="2">
                  <c:v>Налоговые и неналоговые доходы </c:v>
                </c:pt>
                <c:pt idx="3">
                  <c:v>Безвозмездные поступления</c:v>
                </c:pt>
                <c:pt idx="4">
                  <c:v>Расходы</c:v>
                </c:pt>
                <c:pt idx="5">
                  <c:v>Дефицит «-» / Профицит (+)</c:v>
                </c:pt>
              </c:strCache>
            </c:strRef>
          </c:cat>
          <c:val>
            <c:numRef>
              <c:f>'[Основные характеристики рес бюдж за 2020-2024г.xls]Лист1'!$C$2:$C$7</c:f>
              <c:numCache>
                <c:formatCode>#\ ##0.0</c:formatCode>
                <c:ptCount val="6"/>
                <c:pt idx="1">
                  <c:v>41644.699999999997</c:v>
                </c:pt>
                <c:pt idx="2">
                  <c:v>13313.7</c:v>
                </c:pt>
                <c:pt idx="3">
                  <c:v>28331</c:v>
                </c:pt>
                <c:pt idx="4">
                  <c:v>40481.4</c:v>
                </c:pt>
                <c:pt idx="5">
                  <c:v>1163.3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74-4F9F-B036-16605843E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6592863"/>
        <c:axId val="536588703"/>
      </c:barChart>
      <c:catAx>
        <c:axId val="536592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6588703"/>
        <c:crosses val="autoZero"/>
        <c:auto val="1"/>
        <c:lblAlgn val="ctr"/>
        <c:lblOffset val="100"/>
        <c:noMultiLvlLbl val="0"/>
      </c:catAx>
      <c:valAx>
        <c:axId val="536588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6592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9936525727499317"/>
          <c:y val="0.41064999580887723"/>
          <c:w val="9.4219883689008646E-2"/>
          <c:h val="0.222418324311661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'[Основные характеристики рес бюдж за 2020-2024г.xls]Лист1'!$A$12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3.2181570957323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C5D-4947-90D9-3B8654AAC814}"/>
                </c:ext>
              </c:extLst>
            </c:dLbl>
            <c:dLbl>
              <c:idx val="1"/>
              <c:layout>
                <c:manualLayout>
                  <c:x val="2.2144524583211744E-3"/>
                  <c:y val="-2.145438063821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C5D-4947-90D9-3B8654AAC814}"/>
                </c:ext>
              </c:extLst>
            </c:dLbl>
            <c:dLbl>
              <c:idx val="2"/>
              <c:layout>
                <c:manualLayout>
                  <c:x val="-1.1072262291606887E-3"/>
                  <c:y val="-2.3599818702037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0C5D-4947-90D9-3B8654AAC814}"/>
                </c:ext>
              </c:extLst>
            </c:dLbl>
            <c:dLbl>
              <c:idx val="3"/>
              <c:layout>
                <c:manualLayout>
                  <c:x val="3.3216786874819037E-3"/>
                  <c:y val="-1.7163504510572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0C5D-4947-90D9-3B8654AAC814}"/>
                </c:ext>
              </c:extLst>
            </c:dLbl>
            <c:dLbl>
              <c:idx val="4"/>
              <c:layout>
                <c:manualLayout>
                  <c:x val="1.107226229160445E-3"/>
                  <c:y val="-2.3599818702037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0C5D-4947-90D9-3B8654AAC814}"/>
                </c:ext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2020-2024г.xls]Лист1'!$D$11:$H$11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'[Основные характеристики рес бюдж за 2020-2024г.xls]Лист1'!$D$12:$H$12</c:f>
              <c:numCache>
                <c:formatCode>_(* #\ ##0.0_);_(* \(#\ ##0.0\);_(* "-"??_);_(@_)</c:formatCode>
                <c:ptCount val="5"/>
                <c:pt idx="0">
                  <c:v>5555.6</c:v>
                </c:pt>
                <c:pt idx="1">
                  <c:v>7557.9</c:v>
                </c:pt>
                <c:pt idx="2">
                  <c:v>7966</c:v>
                </c:pt>
                <c:pt idx="3">
                  <c:v>9034.7999999999993</c:v>
                </c:pt>
                <c:pt idx="4">
                  <c:v>11648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5D-4947-90D9-3B8654AAC814}"/>
            </c:ext>
          </c:extLst>
        </c:ser>
        <c:ser>
          <c:idx val="1"/>
          <c:order val="1"/>
          <c:tx>
            <c:strRef>
              <c:f>'[Основные характеристики рес бюдж за 2020-2024г.xls]Лист1'!$A$13</c:f>
              <c:strCache>
                <c:ptCount val="1"/>
                <c:pt idx="0">
                  <c:v>Неналоговые доходы 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1.8822845895730328E-2"/>
                  <c:y val="-3.2181570957323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0C5D-4947-90D9-3B8654AAC814}"/>
                </c:ext>
              </c:extLst>
            </c:dLbl>
            <c:dLbl>
              <c:idx val="1"/>
              <c:layout>
                <c:manualLayout>
                  <c:x val="2.1037298354051461E-2"/>
                  <c:y val="-3.2181570957323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0C5D-4947-90D9-3B8654AAC814}"/>
                </c:ext>
              </c:extLst>
            </c:dLbl>
            <c:dLbl>
              <c:idx val="2"/>
              <c:layout>
                <c:manualLayout>
                  <c:x val="1.8822845895730328E-2"/>
                  <c:y val="-3.0036132893501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0C5D-4947-90D9-3B8654AAC814}"/>
                </c:ext>
              </c:extLst>
            </c:dLbl>
            <c:dLbl>
              <c:idx val="3"/>
              <c:layout>
                <c:manualLayout>
                  <c:x val="1.9930072124890771E-2"/>
                  <c:y val="-4.0763323212609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0C5D-4947-90D9-3B8654AAC814}"/>
                </c:ext>
              </c:extLst>
            </c:dLbl>
            <c:dLbl>
              <c:idx val="4"/>
              <c:layout>
                <c:manualLayout>
                  <c:x val="2.4358977041533364E-2"/>
                  <c:y val="-3.2181570957323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0C5D-4947-90D9-3B8654AAC814}"/>
                </c:ext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2020-2024г.xls]Лист1'!$D$11:$H$11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'[Основные характеристики рес бюдж за 2020-2024г.xls]Лист1'!$D$13:$H$13</c:f>
              <c:numCache>
                <c:formatCode>_(* #\ ##0.0_);_(* \(#\ ##0.0\);_(* "-"??_);_(@_)</c:formatCode>
                <c:ptCount val="5"/>
                <c:pt idx="0">
                  <c:v>341.6</c:v>
                </c:pt>
                <c:pt idx="1">
                  <c:v>532</c:v>
                </c:pt>
                <c:pt idx="2">
                  <c:v>832.7</c:v>
                </c:pt>
                <c:pt idx="3">
                  <c:v>834.2</c:v>
                </c:pt>
                <c:pt idx="4">
                  <c:v>1665.7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5D-4947-90D9-3B8654AAC814}"/>
            </c:ext>
          </c:extLst>
        </c:ser>
        <c:ser>
          <c:idx val="2"/>
          <c:order val="2"/>
          <c:tx>
            <c:strRef>
              <c:f>'[Основные характеристики рес бюдж за 2020-2024г.xls]Лист1'!$A$14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48E8A7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6.6433573749636442E-3"/>
                  <c:y val="-3.4327009021144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C5D-4947-90D9-3B8654AAC814}"/>
                </c:ext>
              </c:extLst>
            </c:dLbl>
            <c:dLbl>
              <c:idx val="1"/>
              <c:layout>
                <c:manualLayout>
                  <c:x val="5.5361311458030369E-3"/>
                  <c:y val="-4.0763323212609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C5D-4947-90D9-3B8654AAC814}"/>
                </c:ext>
              </c:extLst>
            </c:dLbl>
            <c:dLbl>
              <c:idx val="2"/>
              <c:layout>
                <c:manualLayout>
                  <c:x val="5.5361311458030369E-3"/>
                  <c:y val="-3.2181570957323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C5D-4947-90D9-3B8654AAC814}"/>
                </c:ext>
              </c:extLst>
            </c:dLbl>
            <c:dLbl>
              <c:idx val="3"/>
              <c:layout>
                <c:manualLayout>
                  <c:x val="8.857809833284859E-3"/>
                  <c:y val="-3.0036132893501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C5D-4947-90D9-3B8654AAC814}"/>
                </c:ext>
              </c:extLst>
            </c:dLbl>
            <c:dLbl>
              <c:idx val="4"/>
              <c:layout>
                <c:manualLayout>
                  <c:x val="9.9650360624454672E-3"/>
                  <c:y val="-2.5745256765858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C5D-4947-90D9-3B8654AAC814}"/>
                </c:ext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2020-2024г.xls]Лист1'!$D$11:$H$11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'[Основные характеристики рес бюдж за 2020-2024г.xls]Лист1'!$D$14:$H$14</c:f>
              <c:numCache>
                <c:formatCode>_(* #\ ##0.0_);_(* \(#\ ##0.0\);_(* "-"??_);_(@_)</c:formatCode>
                <c:ptCount val="5"/>
                <c:pt idx="0">
                  <c:v>21289.599999999999</c:v>
                </c:pt>
                <c:pt idx="1">
                  <c:v>20676.3</c:v>
                </c:pt>
                <c:pt idx="2">
                  <c:v>22928.2</c:v>
                </c:pt>
                <c:pt idx="3">
                  <c:v>22846.799999999999</c:v>
                </c:pt>
                <c:pt idx="4">
                  <c:v>28331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5D-4947-90D9-3B8654AAC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868176"/>
        <c:axId val="1"/>
        <c:axId val="0"/>
      </c:bar3DChart>
      <c:catAx>
        <c:axId val="19186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\ ##0.0_);_(* \(#\ ##0.0\);_(* &quot;-&quot;??_);_(@_)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918681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1600" b="0" i="0" u="none" strike="noStrike" baseline="0">
              <a:solidFill>
                <a:srgbClr val="333333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'[Доходы и диагр 2020-2024г.xls]диаграмма по поступленияи из ФБ'!$A$4</c:f>
              <c:strCache>
                <c:ptCount val="1"/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'[Доходы и диагр 2020-2024г.xls]диаграмма по поступленияи из ФБ'!$D$3:$H$3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'[Доходы и диагр 2020-2024г.xls]диаграмма по поступленияи из ФБ'!$D$4:$H$4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4BB8-4127-AE57-B06EB82E6046}"/>
            </c:ext>
          </c:extLst>
        </c:ser>
        <c:ser>
          <c:idx val="1"/>
          <c:order val="1"/>
          <c:tx>
            <c:strRef>
              <c:f>'[Доходы и диагр 2020-2024г.xls]диаграмма по поступленияи из ФБ'!$A$5</c:f>
              <c:strCache>
                <c:ptCount val="1"/>
                <c:pt idx="0">
                  <c:v>Дотации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hardEdge"/>
            </a:sp3d>
          </c:spPr>
          <c:invertIfNegative val="0"/>
          <c:dLbls>
            <c:dLbl>
              <c:idx val="0"/>
              <c:layout>
                <c:manualLayout>
                  <c:x val="1.099791914173969E-2"/>
                  <c:y val="-3.5822121844326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BB8-4127-AE57-B06EB82E6046}"/>
                </c:ext>
              </c:extLst>
            </c:dLbl>
            <c:dLbl>
              <c:idx val="1"/>
              <c:layout>
                <c:manualLayout>
                  <c:x val="1.4297294884261623E-2"/>
                  <c:y val="-3.5822121844326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BB8-4127-AE57-B06EB82E6046}"/>
                </c:ext>
              </c:extLst>
            </c:dLbl>
            <c:dLbl>
              <c:idx val="2"/>
              <c:layout>
                <c:manualLayout>
                  <c:x val="1.0997919141739629E-2"/>
                  <c:y val="-2.1071836379015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BB8-4127-AE57-B06EB82E6046}"/>
                </c:ext>
              </c:extLst>
            </c:dLbl>
            <c:dLbl>
              <c:idx val="3"/>
              <c:layout>
                <c:manualLayout>
                  <c:x val="1.099791914173971E-2"/>
                  <c:y val="-6.32155091370484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BB8-4127-AE57-B06EB82E6046}"/>
                </c:ext>
              </c:extLst>
            </c:dLbl>
            <c:dLbl>
              <c:idx val="4"/>
              <c:layout>
                <c:manualLayout>
                  <c:x val="1.099791914173971E-2"/>
                  <c:y val="-2.5286203654818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BB8-4127-AE57-B06EB82E604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2020-2024г.xls]диаграмма по поступленияи из ФБ'!$D$3:$H$3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'[Доходы и диагр 2020-2024г.xls]диаграмма по поступленияи из ФБ'!$D$5:$H$5</c:f>
              <c:numCache>
                <c:formatCode>#\ ##0.0</c:formatCode>
                <c:ptCount val="5"/>
                <c:pt idx="0">
                  <c:v>10964.1</c:v>
                </c:pt>
                <c:pt idx="1">
                  <c:v>10575.4</c:v>
                </c:pt>
                <c:pt idx="2">
                  <c:v>10843.5</c:v>
                </c:pt>
                <c:pt idx="3">
                  <c:v>12253.1</c:v>
                </c:pt>
                <c:pt idx="4">
                  <c:v>16289.8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B8-4127-AE57-B06EB82E6046}"/>
            </c:ext>
          </c:extLst>
        </c:ser>
        <c:ser>
          <c:idx val="2"/>
          <c:order val="2"/>
          <c:tx>
            <c:strRef>
              <c:f>'[Доходы и диагр 2020-2024г.xls]диаграмма по поступленияи из ФБ'!$A$6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8.7983353133917475E-3"/>
                  <c:y val="-1.2643101827409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4BB8-4127-AE57-B06EB82E6046}"/>
                </c:ext>
              </c:extLst>
            </c:dLbl>
            <c:dLbl>
              <c:idx val="1"/>
              <c:layout>
                <c:manualLayout>
                  <c:x val="1.0997919141739669E-2"/>
                  <c:y val="-1.0535918189507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4BB8-4127-AE57-B06EB82E6046}"/>
                </c:ext>
              </c:extLst>
            </c:dLbl>
            <c:dLbl>
              <c:idx val="2"/>
              <c:layout>
                <c:manualLayout>
                  <c:x val="5.4989595708698552E-3"/>
                  <c:y val="-6.32155091370469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4BB8-4127-AE57-B06EB82E6046}"/>
                </c:ext>
              </c:extLst>
            </c:dLbl>
            <c:dLbl>
              <c:idx val="3"/>
              <c:layout>
                <c:manualLayout>
                  <c:x val="7.6985433992177972E-3"/>
                  <c:y val="-4.214367275803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4BB8-4127-AE57-B06EB82E6046}"/>
                </c:ext>
              </c:extLst>
            </c:dLbl>
            <c:dLbl>
              <c:idx val="4"/>
              <c:layout>
                <c:manualLayout>
                  <c:x val="9.8981272275657384E-3"/>
                  <c:y val="-6.3215509137047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4BB8-4127-AE57-B06EB82E604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2020-2024г.xls]диаграмма по поступленияи из ФБ'!$D$3:$H$3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'[Доходы и диагр 2020-2024г.xls]диаграмма по поступленияи из ФБ'!$D$6:$H$6</c:f>
              <c:numCache>
                <c:formatCode>#\ ##0.0</c:formatCode>
                <c:ptCount val="5"/>
                <c:pt idx="0">
                  <c:v>5345.3</c:v>
                </c:pt>
                <c:pt idx="1">
                  <c:v>4575.7</c:v>
                </c:pt>
                <c:pt idx="2">
                  <c:v>7540.8</c:v>
                </c:pt>
                <c:pt idx="3">
                  <c:v>7110.7</c:v>
                </c:pt>
                <c:pt idx="4">
                  <c:v>10073.9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B8-4127-AE57-B06EB82E6046}"/>
            </c:ext>
          </c:extLst>
        </c:ser>
        <c:ser>
          <c:idx val="3"/>
          <c:order val="3"/>
          <c:tx>
            <c:strRef>
              <c:f>'[Доходы и диагр 2020-2024г.xls]диаграмма по поступленияи из ФБ'!$A$7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7.4785850163829992E-2"/>
                  <c:y val="-2.3179020016917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4BB8-4127-AE57-B06EB82E6046}"/>
                </c:ext>
              </c:extLst>
            </c:dLbl>
            <c:dLbl>
              <c:idx val="1"/>
              <c:layout>
                <c:manualLayout>
                  <c:x val="7.9185017820525908E-2"/>
                  <c:y val="-8.4287345516062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4BB8-4127-AE57-B06EB82E6046}"/>
                </c:ext>
              </c:extLst>
            </c:dLbl>
            <c:dLbl>
              <c:idx val="2"/>
              <c:layout>
                <c:manualLayout>
                  <c:x val="8.02848097346998E-2"/>
                  <c:y val="-1.4750285465311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4BB8-4127-AE57-B06EB82E6046}"/>
                </c:ext>
              </c:extLst>
            </c:dLbl>
            <c:dLbl>
              <c:idx val="3"/>
              <c:layout>
                <c:manualLayout>
                  <c:x val="8.0284809734699883E-2"/>
                  <c:y val="-1.6857469103212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4BB8-4127-AE57-B06EB82E6046}"/>
                </c:ext>
              </c:extLst>
            </c:dLbl>
            <c:dLbl>
              <c:idx val="4"/>
              <c:layout>
                <c:manualLayout>
                  <c:x val="8.1384601648873692E-2"/>
                  <c:y val="-2.5286203654818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4BB8-4127-AE57-B06EB82E604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2020-2024г.xls]диаграмма по поступленияи из ФБ'!$D$3:$H$3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'[Доходы и диагр 2020-2024г.xls]диаграмма по поступленияи из ФБ'!$D$7:$H$7</c:f>
              <c:numCache>
                <c:formatCode>#\ ##0.0</c:formatCode>
                <c:ptCount val="5"/>
                <c:pt idx="0">
                  <c:v>1894.4</c:v>
                </c:pt>
                <c:pt idx="1">
                  <c:v>1486.3</c:v>
                </c:pt>
                <c:pt idx="2">
                  <c:v>1237.2</c:v>
                </c:pt>
                <c:pt idx="3">
                  <c:v>1145</c:v>
                </c:pt>
                <c:pt idx="4">
                  <c:v>1189.5999999999999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B8-4127-AE57-B06EB82E6046}"/>
            </c:ext>
          </c:extLst>
        </c:ser>
        <c:ser>
          <c:idx val="4"/>
          <c:order val="4"/>
          <c:tx>
            <c:strRef>
              <c:f>'[Доходы и диагр 2020-2024г.xls]диаграмма по поступленияи из ФБ'!$A$8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9.8981272275657194E-3"/>
                  <c:y val="-0.10746636553297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4BB8-4127-AE57-B06EB82E6046}"/>
                </c:ext>
              </c:extLst>
            </c:dLbl>
            <c:dLbl>
              <c:idx val="1"/>
              <c:layout>
                <c:manualLayout>
                  <c:x val="1.4297294884261623E-2"/>
                  <c:y val="-0.136966936463601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4BB8-4127-AE57-B06EB82E6046}"/>
                </c:ext>
              </c:extLst>
            </c:dLbl>
            <c:dLbl>
              <c:idx val="2"/>
              <c:layout>
                <c:manualLayout>
                  <c:x val="7.6985433992177166E-3"/>
                  <c:y val="-0.101144814619275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4BB8-4127-AE57-B06EB82E6046}"/>
                </c:ext>
              </c:extLst>
            </c:dLbl>
            <c:dLbl>
              <c:idx val="3"/>
              <c:layout>
                <c:manualLayout>
                  <c:x val="1.3197502970087652E-2"/>
                  <c:y val="-0.107466365532979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4BB8-4127-AE57-B06EB82E6046}"/>
                </c:ext>
              </c:extLst>
            </c:dLbl>
            <c:dLbl>
              <c:idx val="4"/>
              <c:layout>
                <c:manualLayout>
                  <c:x val="1.2097711055913681E-2"/>
                  <c:y val="-8.6394529153964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4BB8-4127-AE57-B06EB82E6046}"/>
                </c:ext>
              </c:extLst>
            </c:dLbl>
            <c:spPr>
              <a:noFill/>
              <a:ln w="25400">
                <a:noFill/>
              </a:ln>
            </c:spPr>
            <c:txPr>
              <a:bodyPr vertOverflow="overflow" horzOverflow="overflow"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'[Доходы и диагр 2020-2024г.xls]диаграмма по поступленияи из ФБ'!$D$3:$H$3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'[Доходы и диагр 2020-2024г.xls]диаграмма по поступленияи из ФБ'!$D$8:$H$8</c:f>
              <c:numCache>
                <c:formatCode>#\ ##0.0</c:formatCode>
                <c:ptCount val="5"/>
                <c:pt idx="0">
                  <c:v>2413.9</c:v>
                </c:pt>
                <c:pt idx="1">
                  <c:v>3321.4</c:v>
                </c:pt>
                <c:pt idx="2">
                  <c:v>2869.3</c:v>
                </c:pt>
                <c:pt idx="3">
                  <c:v>2177.8000000000002</c:v>
                </c:pt>
                <c:pt idx="4">
                  <c:v>592.29999999999995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B8-4127-AE57-B06EB82E6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5096832"/>
        <c:axId val="1"/>
        <c:axId val="0"/>
      </c:bar3DChart>
      <c:catAx>
        <c:axId val="19509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950968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delete val="1"/>
      </c:legendEntry>
      <c:layout/>
      <c:overlay val="0"/>
      <c:spPr>
        <a:noFill/>
        <a:ln w="25400">
          <a:noFill/>
        </a:ln>
      </c:spPr>
      <c:txPr>
        <a:bodyPr/>
        <a:lstStyle/>
        <a:p>
          <a:pPr>
            <a:defRPr sz="1600" b="0" i="0" u="none" strike="noStrike" baseline="0">
              <a:solidFill>
                <a:srgbClr val="333333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'[Доходы и диагр 2020-2024г.xls]диаграмма по поступленияи из ФБ'!$D$36</c:f>
              <c:strCache>
                <c:ptCount val="1"/>
                <c:pt idx="0">
                  <c:v>2023 год факт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 i="0" u="none" strike="noStrike" baseline="0">
                    <a:solidFill>
                      <a:srgbClr val="333333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'[Доходы и диагр 2020-2024г.xls]диаграмма по поступленияи из ФБ'!$A$37:$A$40</c:f>
              <c:strCache>
                <c:ptCount val="4"/>
                <c:pt idx="0">
                  <c:v>Дотации </c:v>
                </c:pt>
                <c:pt idx="1">
                  <c:v>Субсидии </c:v>
                </c:pt>
                <c:pt idx="2">
                  <c:v>Субвенции </c:v>
                </c:pt>
                <c:pt idx="3">
                  <c:v>Иные МБТ</c:v>
                </c:pt>
              </c:strCache>
            </c:strRef>
          </c:cat>
          <c:val>
            <c:numRef>
              <c:f>'[Доходы и диагр 2020-2024г.xls]диаграмма по поступленияи из ФБ'!$D$37:$D$40</c:f>
              <c:numCache>
                <c:formatCode>#\ ##0.0</c:formatCode>
                <c:ptCount val="4"/>
                <c:pt idx="0">
                  <c:v>12253.1</c:v>
                </c:pt>
                <c:pt idx="1">
                  <c:v>7110.7</c:v>
                </c:pt>
                <c:pt idx="2">
                  <c:v>1145</c:v>
                </c:pt>
                <c:pt idx="3">
                  <c:v>2177.8000000000002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0-4695-8F64-569BC6AC9E3A}"/>
            </c:ext>
          </c:extLst>
        </c:ser>
        <c:ser>
          <c:idx val="1"/>
          <c:order val="1"/>
          <c:tx>
            <c:strRef>
              <c:f>'[Доходы и диагр 2020-2024г.xls]диаграмма по поступленияи из ФБ'!$E$36</c:f>
              <c:strCache>
                <c:ptCount val="1"/>
                <c:pt idx="0">
                  <c:v>2024 год факт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glow>
                <a:schemeClr val="accent1">
                  <a:alpha val="44000"/>
                </a:schemeClr>
              </a:glow>
              <a:softEdge rad="0"/>
            </a:effectLst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 i="0" u="none" strike="noStrike" baseline="0">
                    <a:solidFill>
                      <a:srgbClr val="333333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'[Доходы и диагр 2020-2024г.xls]диаграмма по поступленияи из ФБ'!$A$37:$A$40</c:f>
              <c:strCache>
                <c:ptCount val="4"/>
                <c:pt idx="0">
                  <c:v>Дотации </c:v>
                </c:pt>
                <c:pt idx="1">
                  <c:v>Субсидии </c:v>
                </c:pt>
                <c:pt idx="2">
                  <c:v>Субвенции </c:v>
                </c:pt>
                <c:pt idx="3">
                  <c:v>Иные МБТ</c:v>
                </c:pt>
              </c:strCache>
            </c:strRef>
          </c:cat>
          <c:val>
            <c:numRef>
              <c:f>'[Доходы и диагр 2020-2024г.xls]диаграмма по поступленияи из ФБ'!$E$37:$E$40</c:f>
              <c:numCache>
                <c:formatCode>#\ ##0.0</c:formatCode>
                <c:ptCount val="4"/>
                <c:pt idx="0">
                  <c:v>16289.8</c:v>
                </c:pt>
                <c:pt idx="1">
                  <c:v>10073.9</c:v>
                </c:pt>
                <c:pt idx="2">
                  <c:v>1189.5999999999999</c:v>
                </c:pt>
                <c:pt idx="3">
                  <c:v>592.29999999999995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90-4695-8F64-569BC6AC9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8160799"/>
        <c:axId val="1"/>
      </c:barChart>
      <c:catAx>
        <c:axId val="788160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333333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333333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defRPr>
            </a:pPr>
            <a:endParaRPr lang="ru-RU"/>
          </a:p>
        </c:txPr>
        <c:crossAx val="788160799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1800" b="1" i="0" u="none" strike="noStrike" baseline="0">
              <a:solidFill>
                <a:srgbClr val="333333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125272095379904"/>
          <c:y val="3.2700421397713855E-2"/>
          <c:w val="0.70980054908280499"/>
          <c:h val="0.853045851140472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'[Доходы и диагр 2020-2024г.xls]дох ресбюдж'!$D$4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99CCFF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'[Доходы и диагр 2020-2024г.xls]дох ресбюдж'!$A$5:$A$9</c:f>
              <c:strCache>
                <c:ptCount val="5"/>
                <c:pt idx="0">
                  <c:v>Неналоговые доходы</c:v>
                </c:pt>
                <c:pt idx="1">
                  <c:v>Налоги на имущество</c:v>
                </c:pt>
                <c:pt idx="2">
                  <c:v>Акцизы по подакцизным товарам </c:v>
                </c:pt>
                <c:pt idx="3">
                  <c:v>Налог на доходы физических лиц</c:v>
                </c:pt>
                <c:pt idx="4">
                  <c:v>Налог на прибаль организаций</c:v>
                </c:pt>
              </c:strCache>
            </c:strRef>
          </c:cat>
          <c:val>
            <c:numRef>
              <c:f>'[Доходы и диагр 2020-2024г.xls]дох ресбюдж'!$D$5:$D$9</c:f>
              <c:numCache>
                <c:formatCode>_(* #\ ##0.00_);_(* \(#\ ##0.00\);_(* "-"??_);_(@_)</c:formatCode>
                <c:ptCount val="5"/>
                <c:pt idx="0">
                  <c:v>834.2</c:v>
                </c:pt>
                <c:pt idx="1">
                  <c:v>455.5</c:v>
                </c:pt>
                <c:pt idx="2">
                  <c:v>3857.1</c:v>
                </c:pt>
                <c:pt idx="3">
                  <c:v>2840.4</c:v>
                </c:pt>
                <c:pt idx="4">
                  <c:v>1811.6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5D-4AC8-AF89-3024FCD2EAC0}"/>
            </c:ext>
          </c:extLst>
        </c:ser>
        <c:ser>
          <c:idx val="1"/>
          <c:order val="1"/>
          <c:tx>
            <c:strRef>
              <c:f>'[Доходы и диагр 2020-2024г.xls]дох ресбюдж'!$E$4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00BCB8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'[Доходы и диагр 2020-2024г.xls]дох ресбюдж'!$A$5:$A$9</c:f>
              <c:strCache>
                <c:ptCount val="5"/>
                <c:pt idx="0">
                  <c:v>Неналоговые доходы</c:v>
                </c:pt>
                <c:pt idx="1">
                  <c:v>Налоги на имущество</c:v>
                </c:pt>
                <c:pt idx="2">
                  <c:v>Акцизы по подакцизным товарам </c:v>
                </c:pt>
                <c:pt idx="3">
                  <c:v>Налог на доходы физических лиц</c:v>
                </c:pt>
                <c:pt idx="4">
                  <c:v>Налог на прибаль организаций</c:v>
                </c:pt>
              </c:strCache>
            </c:strRef>
          </c:cat>
          <c:val>
            <c:numRef>
              <c:f>'[Доходы и диагр 2020-2024г.xls]дох ресбюдж'!$E$5:$E$9</c:f>
              <c:numCache>
                <c:formatCode>General</c:formatCode>
                <c:ptCount val="5"/>
                <c:pt idx="0">
                  <c:v>1665.7</c:v>
                </c:pt>
                <c:pt idx="1">
                  <c:v>609.79999999999995</c:v>
                </c:pt>
                <c:pt idx="2">
                  <c:v>4155.3</c:v>
                </c:pt>
                <c:pt idx="3">
                  <c:v>3797.2</c:v>
                </c:pt>
                <c:pt idx="4">
                  <c:v>1755.3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5D-4AC8-AF89-3024FCD2EA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2599984"/>
        <c:axId val="1"/>
      </c:barChart>
      <c:catAx>
        <c:axId val="192599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\ ##0.00_);_(* \(#\ ##0.00\);_(* &quot;-&quot;??_);_(@_)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9259998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1285" b="0" i="0" u="none" strike="noStrike" baseline="0">
              <a:solidFill>
                <a:srgbClr val="333333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'[ГП 2019-2024гг.xlsx]диаграмма 1'!$C$1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rgbClr val="99CC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'[ГП 2019-2024гг.xlsx]диаграмма 1'!$C$2:$C$19</c:f>
              <c:numCache>
                <c:formatCode>_-* #\ ##0.0\ _₽_-;\-* #\ ##0.0\ _₽_-;_-* "-"??\ _₽_-;_-@_-</c:formatCode>
                <c:ptCount val="18"/>
                <c:pt idx="0">
                  <c:v>902.7</c:v>
                </c:pt>
                <c:pt idx="1">
                  <c:v>3944.9</c:v>
                </c:pt>
                <c:pt idx="2">
                  <c:v>217.3</c:v>
                </c:pt>
                <c:pt idx="3">
                  <c:v>1013.2</c:v>
                </c:pt>
                <c:pt idx="4">
                  <c:v>4437.6000000000004</c:v>
                </c:pt>
                <c:pt idx="5">
                  <c:v>693.5</c:v>
                </c:pt>
                <c:pt idx="6">
                  <c:v>6061.3</c:v>
                </c:pt>
                <c:pt idx="7">
                  <c:v>487.7</c:v>
                </c:pt>
                <c:pt idx="8">
                  <c:v>258.39999999999998</c:v>
                </c:pt>
                <c:pt idx="9">
                  <c:v>4810.8</c:v>
                </c:pt>
                <c:pt idx="10">
                  <c:v>3171.9</c:v>
                </c:pt>
                <c:pt idx="11">
                  <c:v>0</c:v>
                </c:pt>
                <c:pt idx="12">
                  <c:v>64.8</c:v>
                </c:pt>
                <c:pt idx="13">
                  <c:v>336.6</c:v>
                </c:pt>
                <c:pt idx="14">
                  <c:v>814.4</c:v>
                </c:pt>
                <c:pt idx="15">
                  <c:v>43.6</c:v>
                </c:pt>
                <c:pt idx="17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6E-4D81-B293-F6AB8E2CEAAF}"/>
            </c:ext>
          </c:extLst>
        </c:ser>
        <c:ser>
          <c:idx val="1"/>
          <c:order val="1"/>
          <c:tx>
            <c:strRef>
              <c:f>'[ГП 2019-2024гг.xlsx]диаграмма 1'!$D$1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'[ГП 2019-2024гг.xlsx]диаграмма 1'!$D$2:$D$19</c:f>
              <c:numCache>
                <c:formatCode>_-* #\ ##0.0\ _₽_-;\-* #\ ##0.0\ _₽_-;_-* "-"??\ _₽_-;_-@_-</c:formatCode>
                <c:ptCount val="18"/>
                <c:pt idx="0">
                  <c:v>943</c:v>
                </c:pt>
                <c:pt idx="1">
                  <c:v>5244.2</c:v>
                </c:pt>
                <c:pt idx="2">
                  <c:v>81.3</c:v>
                </c:pt>
                <c:pt idx="3">
                  <c:v>404.4</c:v>
                </c:pt>
                <c:pt idx="4">
                  <c:v>4537.8</c:v>
                </c:pt>
                <c:pt idx="5">
                  <c:v>716.7</c:v>
                </c:pt>
                <c:pt idx="6">
                  <c:v>6690.9</c:v>
                </c:pt>
                <c:pt idx="7">
                  <c:v>552.9</c:v>
                </c:pt>
                <c:pt idx="8">
                  <c:v>411.8</c:v>
                </c:pt>
                <c:pt idx="9">
                  <c:v>4235.7</c:v>
                </c:pt>
                <c:pt idx="10">
                  <c:v>2988</c:v>
                </c:pt>
                <c:pt idx="11">
                  <c:v>36.4</c:v>
                </c:pt>
                <c:pt idx="12">
                  <c:v>81.099999999999994</c:v>
                </c:pt>
                <c:pt idx="13">
                  <c:v>354.2</c:v>
                </c:pt>
                <c:pt idx="14">
                  <c:v>490</c:v>
                </c:pt>
                <c:pt idx="15">
                  <c:v>144.30000000000001</c:v>
                </c:pt>
                <c:pt idx="17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6E-4D81-B293-F6AB8E2CEAAF}"/>
            </c:ext>
          </c:extLst>
        </c:ser>
        <c:ser>
          <c:idx val="2"/>
          <c:order val="2"/>
          <c:tx>
            <c:strRef>
              <c:f>'[ГП 2019-2024гг.xlsx]диаграмма 1'!$E$1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'[ГП 2019-2024гг.xlsx]диаграмма 1'!$E$2:$E$19</c:f>
              <c:numCache>
                <c:formatCode>_-* #\ ##0.0\ _₽_-;\-* #\ ##0.0\ _₽_-;_-* "-"??\ _₽_-;_-@_-</c:formatCode>
                <c:ptCount val="18"/>
                <c:pt idx="0">
                  <c:v>842.8</c:v>
                </c:pt>
                <c:pt idx="1">
                  <c:v>6774.1</c:v>
                </c:pt>
                <c:pt idx="2">
                  <c:v>36.299999999999997</c:v>
                </c:pt>
                <c:pt idx="3">
                  <c:v>940.4</c:v>
                </c:pt>
                <c:pt idx="4">
                  <c:v>5001.7</c:v>
                </c:pt>
                <c:pt idx="5">
                  <c:v>699.6</c:v>
                </c:pt>
                <c:pt idx="6">
                  <c:v>7691.3</c:v>
                </c:pt>
                <c:pt idx="7">
                  <c:v>495.2</c:v>
                </c:pt>
                <c:pt idx="8">
                  <c:v>558.6</c:v>
                </c:pt>
                <c:pt idx="9">
                  <c:v>3626.3</c:v>
                </c:pt>
                <c:pt idx="10">
                  <c:v>2998.3</c:v>
                </c:pt>
                <c:pt idx="11">
                  <c:v>0</c:v>
                </c:pt>
                <c:pt idx="12">
                  <c:v>62.6</c:v>
                </c:pt>
                <c:pt idx="13">
                  <c:v>322.60000000000002</c:v>
                </c:pt>
                <c:pt idx="14">
                  <c:v>1797.5</c:v>
                </c:pt>
                <c:pt idx="15">
                  <c:v>97</c:v>
                </c:pt>
                <c:pt idx="16">
                  <c:v>16.7</c:v>
                </c:pt>
                <c:pt idx="17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6E-4D81-B293-F6AB8E2CEAAF}"/>
            </c:ext>
          </c:extLst>
        </c:ser>
        <c:ser>
          <c:idx val="3"/>
          <c:order val="3"/>
          <c:tx>
            <c:strRef>
              <c:f>'[ГП 2019-2024гг.xlsx]диаграмма 1'!$F$1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'[ГП 2019-2024гг.xlsx]диаграмма 1'!$F$2:$F$19</c:f>
              <c:numCache>
                <c:formatCode>General</c:formatCode>
                <c:ptCount val="18"/>
                <c:pt idx="0">
                  <c:v>1081.1600000000001</c:v>
                </c:pt>
                <c:pt idx="1">
                  <c:v>8142.9</c:v>
                </c:pt>
                <c:pt idx="2">
                  <c:v>23.65</c:v>
                </c:pt>
                <c:pt idx="3">
                  <c:v>674.93</c:v>
                </c:pt>
                <c:pt idx="4">
                  <c:v>4644.58</c:v>
                </c:pt>
                <c:pt idx="5">
                  <c:v>919.55</c:v>
                </c:pt>
                <c:pt idx="6">
                  <c:v>7852.14</c:v>
                </c:pt>
                <c:pt idx="7">
                  <c:v>620.97</c:v>
                </c:pt>
                <c:pt idx="8">
                  <c:v>267.89999999999998</c:v>
                </c:pt>
                <c:pt idx="9">
                  <c:v>3598.98</c:v>
                </c:pt>
                <c:pt idx="10">
                  <c:v>3092.81</c:v>
                </c:pt>
                <c:pt idx="11">
                  <c:v>235.81</c:v>
                </c:pt>
                <c:pt idx="12">
                  <c:v>215.56</c:v>
                </c:pt>
                <c:pt idx="13">
                  <c:v>412.01</c:v>
                </c:pt>
                <c:pt idx="14">
                  <c:v>748.64</c:v>
                </c:pt>
                <c:pt idx="15">
                  <c:v>95.73</c:v>
                </c:pt>
                <c:pt idx="16">
                  <c:v>19.25</c:v>
                </c:pt>
                <c:pt idx="17">
                  <c:v>252.27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6E-4D81-B293-F6AB8E2CEAAF}"/>
            </c:ext>
          </c:extLst>
        </c:ser>
        <c:ser>
          <c:idx val="4"/>
          <c:order val="4"/>
          <c:tx>
            <c:strRef>
              <c:f>'[ГП 2019-2024гг.xlsx]диаграмма 1'!$G$1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'[ГП 2019-2024гг.xlsx]диаграмма 1'!$G$2:$G$19</c:f>
              <c:numCache>
                <c:formatCode>_(* #,##0.00_);_(* \(#,##0.00\);_(* "-"??_);_(@_)</c:formatCode>
                <c:ptCount val="18"/>
                <c:pt idx="0">
                  <c:v>1314.72</c:v>
                </c:pt>
                <c:pt idx="1">
                  <c:v>9711.35</c:v>
                </c:pt>
                <c:pt idx="2">
                  <c:v>341.02</c:v>
                </c:pt>
                <c:pt idx="3">
                  <c:v>326.37</c:v>
                </c:pt>
                <c:pt idx="4">
                  <c:v>4663.22</c:v>
                </c:pt>
                <c:pt idx="5">
                  <c:v>869.65</c:v>
                </c:pt>
                <c:pt idx="6">
                  <c:v>10683.99</c:v>
                </c:pt>
                <c:pt idx="7">
                  <c:v>849.8</c:v>
                </c:pt>
                <c:pt idx="8">
                  <c:v>389.51</c:v>
                </c:pt>
                <c:pt idx="9">
                  <c:v>4202.08</c:v>
                </c:pt>
                <c:pt idx="10">
                  <c:v>4660.25</c:v>
                </c:pt>
                <c:pt idx="11">
                  <c:v>140.30000000000001</c:v>
                </c:pt>
                <c:pt idx="12">
                  <c:v>114.24</c:v>
                </c:pt>
                <c:pt idx="13">
                  <c:v>433.11</c:v>
                </c:pt>
                <c:pt idx="14">
                  <c:v>271.11</c:v>
                </c:pt>
                <c:pt idx="15">
                  <c:v>107.34</c:v>
                </c:pt>
                <c:pt idx="16">
                  <c:v>24.11</c:v>
                </c:pt>
                <c:pt idx="17">
                  <c:v>278.35000000000002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6E-4D81-B293-F6AB8E2CE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463552"/>
        <c:axId val="417469792"/>
      </c:barChart>
      <c:catAx>
        <c:axId val="4174635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7469792"/>
        <c:crosses val="autoZero"/>
        <c:auto val="1"/>
        <c:lblAlgn val="ctr"/>
        <c:lblOffset val="100"/>
        <c:noMultiLvlLbl val="0"/>
      </c:catAx>
      <c:valAx>
        <c:axId val="41746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746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'[анализ на 01.01.2025 по грбс.xlsx]диагр'!$C$3</c:f>
              <c:strCache>
                <c:ptCount val="1"/>
                <c:pt idx="0">
                  <c:v>% исполнения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1086341914831128E-3"/>
                  <c:y val="-5.6391952934920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4FB-49FA-977B-69EBC9AE09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'[анализ на 01.01.2025 по грбс.xlsx]диагр'!$A$4:$A$32</c:f>
              <c:strCache>
                <c:ptCount val="29"/>
                <c:pt idx="0">
                  <c:v>901</c:v>
                </c:pt>
                <c:pt idx="1">
                  <c:v>902</c:v>
                </c:pt>
                <c:pt idx="2">
                  <c:v>903</c:v>
                </c:pt>
                <c:pt idx="3">
                  <c:v>904</c:v>
                </c:pt>
                <c:pt idx="4">
                  <c:v>905</c:v>
                </c:pt>
                <c:pt idx="5">
                  <c:v>906</c:v>
                </c:pt>
                <c:pt idx="6">
                  <c:v>907</c:v>
                </c:pt>
                <c:pt idx="7">
                  <c:v>908</c:v>
                </c:pt>
                <c:pt idx="8">
                  <c:v>909</c:v>
                </c:pt>
                <c:pt idx="9">
                  <c:v>910</c:v>
                </c:pt>
                <c:pt idx="10">
                  <c:v>911</c:v>
                </c:pt>
                <c:pt idx="11">
                  <c:v>912</c:v>
                </c:pt>
                <c:pt idx="12">
                  <c:v>913</c:v>
                </c:pt>
                <c:pt idx="13">
                  <c:v>914</c:v>
                </c:pt>
                <c:pt idx="14">
                  <c:v>915</c:v>
                </c:pt>
                <c:pt idx="15">
                  <c:v>916</c:v>
                </c:pt>
                <c:pt idx="16">
                  <c:v>917</c:v>
                </c:pt>
                <c:pt idx="17">
                  <c:v>918</c:v>
                </c:pt>
                <c:pt idx="18">
                  <c:v>919</c:v>
                </c:pt>
                <c:pt idx="19">
                  <c:v>920</c:v>
                </c:pt>
                <c:pt idx="20">
                  <c:v>921</c:v>
                </c:pt>
                <c:pt idx="21">
                  <c:v>922</c:v>
                </c:pt>
                <c:pt idx="22">
                  <c:v>923</c:v>
                </c:pt>
                <c:pt idx="23">
                  <c:v>924</c:v>
                </c:pt>
                <c:pt idx="24">
                  <c:v>925</c:v>
                </c:pt>
                <c:pt idx="25">
                  <c:v>926</c:v>
                </c:pt>
                <c:pt idx="26">
                  <c:v>927</c:v>
                </c:pt>
                <c:pt idx="27">
                  <c:v>928</c:v>
                </c:pt>
                <c:pt idx="28">
                  <c:v>932</c:v>
                </c:pt>
              </c:strCache>
            </c:strRef>
          </c:cat>
          <c:val>
            <c:numRef>
              <c:f>'[анализ на 01.01.2025 по грбс.xlsx]диагр'!$C$4:$C$32</c:f>
              <c:numCache>
                <c:formatCode>_-* #\ ##0.0_р_._-;\-* #\ ##0.0_р_._-;_-* "-"??_р_._-;_-@_-</c:formatCode>
                <c:ptCount val="29"/>
                <c:pt idx="0">
                  <c:v>99.5</c:v>
                </c:pt>
                <c:pt idx="1">
                  <c:v>99.9</c:v>
                </c:pt>
                <c:pt idx="2">
                  <c:v>99.9</c:v>
                </c:pt>
                <c:pt idx="3">
                  <c:v>99.9</c:v>
                </c:pt>
                <c:pt idx="4">
                  <c:v>95.7</c:v>
                </c:pt>
                <c:pt idx="5">
                  <c:v>98.3</c:v>
                </c:pt>
                <c:pt idx="6">
                  <c:v>95.4</c:v>
                </c:pt>
                <c:pt idx="7">
                  <c:v>99.1</c:v>
                </c:pt>
                <c:pt idx="8">
                  <c:v>86.9</c:v>
                </c:pt>
                <c:pt idx="9">
                  <c:v>99.2</c:v>
                </c:pt>
                <c:pt idx="10">
                  <c:v>99.9</c:v>
                </c:pt>
                <c:pt idx="11">
                  <c:v>99.2</c:v>
                </c:pt>
                <c:pt idx="12">
                  <c:v>99.9</c:v>
                </c:pt>
                <c:pt idx="13">
                  <c:v>99.6</c:v>
                </c:pt>
                <c:pt idx="14">
                  <c:v>98.1</c:v>
                </c:pt>
                <c:pt idx="15">
                  <c:v>99.2</c:v>
                </c:pt>
                <c:pt idx="16">
                  <c:v>99</c:v>
                </c:pt>
                <c:pt idx="17">
                  <c:v>97.1</c:v>
                </c:pt>
                <c:pt idx="18">
                  <c:v>94.3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99.8</c:v>
                </c:pt>
                <c:pt idx="23">
                  <c:v>99.9</c:v>
                </c:pt>
                <c:pt idx="24">
                  <c:v>98.5</c:v>
                </c:pt>
                <c:pt idx="25">
                  <c:v>99.9</c:v>
                </c:pt>
                <c:pt idx="26">
                  <c:v>99.8</c:v>
                </c:pt>
                <c:pt idx="27">
                  <c:v>94.6</c:v>
                </c:pt>
                <c:pt idx="2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FB-49FA-977B-69EBC9AE0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7"/>
        <c:axId val="446032688"/>
        <c:axId val="446031856"/>
      </c:barChart>
      <c:lineChart>
        <c:grouping val="standard"/>
        <c:varyColors val="0"/>
        <c:ser>
          <c:idx val="1"/>
          <c:order val="1"/>
          <c:tx>
            <c:strRef>
              <c:f>'[анализ на 01.01.2025 по грбс.xlsx]диагр'!$D$3</c:f>
              <c:strCache>
                <c:ptCount val="1"/>
                <c:pt idx="0">
                  <c:v>Динамика к 2023 г, %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041757361527443E-2"/>
                  <c:y val="-0.274910770557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4FB-49FA-977B-69EBC9AE0987}"/>
                </c:ext>
              </c:extLst>
            </c:dLbl>
            <c:dLbl>
              <c:idx val="1"/>
              <c:layout>
                <c:manualLayout>
                  <c:x val="-2.3281318021145591E-2"/>
                  <c:y val="-0.23966579997341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4FB-49FA-977B-69EBC9AE0987}"/>
                </c:ext>
              </c:extLst>
            </c:dLbl>
            <c:dLbl>
              <c:idx val="2"/>
              <c:layout>
                <c:manualLayout>
                  <c:x val="1.108634191483123E-3"/>
                  <c:y val="-0.26433727938244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4FB-49FA-977B-69EBC9AE0987}"/>
                </c:ext>
              </c:extLst>
            </c:dLbl>
            <c:dLbl>
              <c:idx val="3"/>
              <c:layout>
                <c:manualLayout>
                  <c:x val="-1.9955415446696212E-2"/>
                  <c:y val="-0.222043314681250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4FB-49FA-977B-69EBC9AE0987}"/>
                </c:ext>
              </c:extLst>
            </c:dLbl>
            <c:dLbl>
              <c:idx val="4"/>
              <c:layout>
                <c:manualLayout>
                  <c:x val="-2.1064049638179337E-2"/>
                  <c:y val="-0.253763788207143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4FB-49FA-977B-69EBC9AE0987}"/>
                </c:ext>
              </c:extLst>
            </c:dLbl>
            <c:dLbl>
              <c:idx val="5"/>
              <c:layout>
                <c:manualLayout>
                  <c:x val="3.3259025744493283E-3"/>
                  <c:y val="-0.22909230879811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4FB-49FA-977B-69EBC9AE0987}"/>
                </c:ext>
              </c:extLst>
            </c:dLbl>
            <c:dLbl>
              <c:idx val="6"/>
              <c:layout>
                <c:manualLayout>
                  <c:x val="-5.5431709574156147E-3"/>
                  <c:y val="-0.2114698235059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A4FB-49FA-977B-69EBC9AE0987}"/>
                </c:ext>
              </c:extLst>
            </c:dLbl>
            <c:dLbl>
              <c:idx val="7"/>
              <c:layout>
                <c:manualLayout>
                  <c:x val="5.5431709574155739E-3"/>
                  <c:y val="-0.236141302914981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4FB-49FA-977B-69EBC9AE0987}"/>
                </c:ext>
              </c:extLst>
            </c:dLbl>
            <c:dLbl>
              <c:idx val="8"/>
              <c:layout>
                <c:manualLayout>
                  <c:x val="1.1086341914830823E-3"/>
                  <c:y val="-0.169175858804762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A4FB-49FA-977B-69EBC9AE0987}"/>
                </c:ext>
              </c:extLst>
            </c:dLbl>
            <c:dLbl>
              <c:idx val="9"/>
              <c:layout>
                <c:manualLayout>
                  <c:x val="-1.3303610297797476E-2"/>
                  <c:y val="-0.236141302914981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A4FB-49FA-977B-69EBC9AE0987}"/>
                </c:ext>
              </c:extLst>
            </c:dLbl>
            <c:dLbl>
              <c:idx val="10"/>
              <c:layout>
                <c:manualLayout>
                  <c:x val="-4.4345367659325728E-3"/>
                  <c:y val="-0.274910770557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A4FB-49FA-977B-69EBC9AE0987}"/>
                </c:ext>
              </c:extLst>
            </c:dLbl>
            <c:dLbl>
              <c:idx val="11"/>
              <c:layout>
                <c:manualLayout>
                  <c:x val="-1.4412244489280598E-2"/>
                  <c:y val="-0.186798344096925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A4FB-49FA-977B-69EBC9AE0987}"/>
                </c:ext>
              </c:extLst>
            </c:dLbl>
            <c:dLbl>
              <c:idx val="12"/>
              <c:layout>
                <c:manualLayout>
                  <c:x val="-1.3303610297797476E-2"/>
                  <c:y val="-0.162126864687897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A4FB-49FA-977B-69EBC9AE0987}"/>
                </c:ext>
              </c:extLst>
            </c:dLbl>
            <c:dLbl>
              <c:idx val="13"/>
              <c:layout>
                <c:manualLayout>
                  <c:x val="-1.4412244489280598E-2"/>
                  <c:y val="-0.162126864687897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A4FB-49FA-977B-69EBC9AE0987}"/>
                </c:ext>
              </c:extLst>
            </c:dLbl>
            <c:dLbl>
              <c:idx val="16"/>
              <c:layout>
                <c:manualLayout>
                  <c:x val="-1.6629512872246843E-2"/>
                  <c:y val="-0.155077870571032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A4FB-49FA-977B-69EBC9AE0987}"/>
                </c:ext>
              </c:extLst>
            </c:dLbl>
            <c:dLbl>
              <c:idx val="17"/>
              <c:layout>
                <c:manualLayout>
                  <c:x val="-1.1086341914831311E-2"/>
                  <c:y val="-0.19032284115535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A4FB-49FA-977B-69EBC9AE0987}"/>
                </c:ext>
              </c:extLst>
            </c:dLbl>
            <c:dLbl>
              <c:idx val="18"/>
              <c:layout>
                <c:manualLayout>
                  <c:x val="-2.2172683829662542E-2"/>
                  <c:y val="-0.165651361746330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A4FB-49FA-977B-69EBC9AE0987}"/>
                </c:ext>
              </c:extLst>
            </c:dLbl>
            <c:dLbl>
              <c:idx val="19"/>
              <c:layout>
                <c:manualLayout>
                  <c:x val="-2.2172683829662459E-2"/>
                  <c:y val="-0.172700355863195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A4FB-49FA-977B-69EBC9AE0987}"/>
                </c:ext>
              </c:extLst>
            </c:dLbl>
            <c:dLbl>
              <c:idx val="20"/>
              <c:layout>
                <c:manualLayout>
                  <c:x val="-8.8690735318650658E-3"/>
                  <c:y val="-0.169175858804762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A4FB-49FA-977B-69EBC9AE0987}"/>
                </c:ext>
              </c:extLst>
            </c:dLbl>
            <c:dLbl>
              <c:idx val="23"/>
              <c:layout>
                <c:manualLayout>
                  <c:x val="-2.9933123170044481E-2"/>
                  <c:y val="-0.207945326447520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A4FB-49FA-977B-69EBC9AE0987}"/>
                </c:ext>
              </c:extLst>
            </c:dLbl>
            <c:dLbl>
              <c:idx val="24"/>
              <c:layout>
                <c:manualLayout>
                  <c:x val="-1.2194976106314353E-2"/>
                  <c:y val="-0.200896332330655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A4FB-49FA-977B-69EBC9AE0987}"/>
                </c:ext>
              </c:extLst>
            </c:dLbl>
            <c:dLbl>
              <c:idx val="25"/>
              <c:layout>
                <c:manualLayout>
                  <c:x val="-7.7604393403818608E-3"/>
                  <c:y val="-0.253763788207143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A4FB-49FA-977B-69EBC9AE0987}"/>
                </c:ext>
              </c:extLst>
            </c:dLbl>
            <c:dLbl>
              <c:idx val="26"/>
              <c:layout>
                <c:manualLayout>
                  <c:x val="-1.7738147063729968E-2"/>
                  <c:y val="-0.274910770557739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A4FB-49FA-977B-69EBC9AE0987}"/>
                </c:ext>
              </c:extLst>
            </c:dLbl>
            <c:dLbl>
              <c:idx val="27"/>
              <c:layout>
                <c:manualLayout>
                  <c:x val="-3.1041757361527443E-2"/>
                  <c:y val="-0.243190297031846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A4FB-49FA-977B-69EBC9AE0987}"/>
                </c:ext>
              </c:extLst>
            </c:dLbl>
            <c:dLbl>
              <c:idx val="28"/>
              <c:layout>
                <c:manualLayout>
                  <c:x val="-1.7738147063729968E-2"/>
                  <c:y val="-0.22556781173968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A4FB-49FA-977B-69EBC9AE09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'[анализ на 01.01.2025 по грбс.xlsx]диагр'!$A$4:$A$32</c:f>
              <c:strCache>
                <c:ptCount val="29"/>
                <c:pt idx="0">
                  <c:v>901</c:v>
                </c:pt>
                <c:pt idx="1">
                  <c:v>902</c:v>
                </c:pt>
                <c:pt idx="2">
                  <c:v>903</c:v>
                </c:pt>
                <c:pt idx="3">
                  <c:v>904</c:v>
                </c:pt>
                <c:pt idx="4">
                  <c:v>905</c:v>
                </c:pt>
                <c:pt idx="5">
                  <c:v>906</c:v>
                </c:pt>
                <c:pt idx="6">
                  <c:v>907</c:v>
                </c:pt>
                <c:pt idx="7">
                  <c:v>908</c:v>
                </c:pt>
                <c:pt idx="8">
                  <c:v>909</c:v>
                </c:pt>
                <c:pt idx="9">
                  <c:v>910</c:v>
                </c:pt>
                <c:pt idx="10">
                  <c:v>911</c:v>
                </c:pt>
                <c:pt idx="11">
                  <c:v>912</c:v>
                </c:pt>
                <c:pt idx="12">
                  <c:v>913</c:v>
                </c:pt>
                <c:pt idx="13">
                  <c:v>914</c:v>
                </c:pt>
                <c:pt idx="14">
                  <c:v>915</c:v>
                </c:pt>
                <c:pt idx="15">
                  <c:v>916</c:v>
                </c:pt>
                <c:pt idx="16">
                  <c:v>917</c:v>
                </c:pt>
                <c:pt idx="17">
                  <c:v>918</c:v>
                </c:pt>
                <c:pt idx="18">
                  <c:v>919</c:v>
                </c:pt>
                <c:pt idx="19">
                  <c:v>920</c:v>
                </c:pt>
                <c:pt idx="20">
                  <c:v>921</c:v>
                </c:pt>
                <c:pt idx="21">
                  <c:v>922</c:v>
                </c:pt>
                <c:pt idx="22">
                  <c:v>923</c:v>
                </c:pt>
                <c:pt idx="23">
                  <c:v>924</c:v>
                </c:pt>
                <c:pt idx="24">
                  <c:v>925</c:v>
                </c:pt>
                <c:pt idx="25">
                  <c:v>926</c:v>
                </c:pt>
                <c:pt idx="26">
                  <c:v>927</c:v>
                </c:pt>
                <c:pt idx="27">
                  <c:v>928</c:v>
                </c:pt>
                <c:pt idx="28">
                  <c:v>932</c:v>
                </c:pt>
              </c:strCache>
            </c:strRef>
          </c:cat>
          <c:val>
            <c:numRef>
              <c:f>'[анализ на 01.01.2025 по грбс.xlsx]диагр'!$D$4:$D$32</c:f>
              <c:numCache>
                <c:formatCode>_-* #\ ##0.0_р_._-;\-* #\ ##0.0_р_._-;_-* "-"??_р_._-;_-@_-</c:formatCode>
                <c:ptCount val="29"/>
                <c:pt idx="0">
                  <c:v>117.8</c:v>
                </c:pt>
                <c:pt idx="1">
                  <c:v>138.69999999999999</c:v>
                </c:pt>
                <c:pt idx="2">
                  <c:v>122.8</c:v>
                </c:pt>
                <c:pt idx="3">
                  <c:v>110.3</c:v>
                </c:pt>
                <c:pt idx="4">
                  <c:v>129.4</c:v>
                </c:pt>
                <c:pt idx="5">
                  <c:v>151.80000000000001</c:v>
                </c:pt>
                <c:pt idx="6">
                  <c:v>123.6</c:v>
                </c:pt>
                <c:pt idx="7">
                  <c:v>104.9</c:v>
                </c:pt>
                <c:pt idx="8">
                  <c:v>104.4</c:v>
                </c:pt>
                <c:pt idx="9">
                  <c:v>104.7</c:v>
                </c:pt>
                <c:pt idx="10">
                  <c:v>111</c:v>
                </c:pt>
                <c:pt idx="11">
                  <c:v>135.6</c:v>
                </c:pt>
                <c:pt idx="12">
                  <c:v>230</c:v>
                </c:pt>
                <c:pt idx="13">
                  <c:v>113.9</c:v>
                </c:pt>
                <c:pt idx="14">
                  <c:v>97.7</c:v>
                </c:pt>
                <c:pt idx="15">
                  <c:v>564.70000000000005</c:v>
                </c:pt>
                <c:pt idx="16">
                  <c:v>115.4</c:v>
                </c:pt>
                <c:pt idx="17">
                  <c:v>114.8</c:v>
                </c:pt>
                <c:pt idx="18">
                  <c:v>80.400000000000006</c:v>
                </c:pt>
                <c:pt idx="19">
                  <c:v>130.30000000000001</c:v>
                </c:pt>
                <c:pt idx="20">
                  <c:v>110.6</c:v>
                </c:pt>
                <c:pt idx="23">
                  <c:v>101.2</c:v>
                </c:pt>
                <c:pt idx="24">
                  <c:v>102.8</c:v>
                </c:pt>
                <c:pt idx="25">
                  <c:v>114.4</c:v>
                </c:pt>
                <c:pt idx="26">
                  <c:v>159.6</c:v>
                </c:pt>
                <c:pt idx="27">
                  <c:v>53.6</c:v>
                </c:pt>
                <c:pt idx="28">
                  <c:v>106.6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FB-49FA-977B-69EBC9AE0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6032688"/>
        <c:axId val="446031856"/>
      </c:lineChart>
      <c:catAx>
        <c:axId val="446032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031856"/>
        <c:crosses val="autoZero"/>
        <c:auto val="1"/>
        <c:lblAlgn val="ctr"/>
        <c:lblOffset val="100"/>
        <c:noMultiLvlLbl val="0"/>
      </c:catAx>
      <c:valAx>
        <c:axId val="44603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03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'[анализ по разделам (2021-2024).xlsx]диаграмма'!$A$63</c:f>
              <c:strCache>
                <c:ptCount val="1"/>
                <c:pt idx="0">
                  <c:v>Нац. оборона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(2021-2024).xlsx]диаграмма'!$B$63</c:f>
              <c:numCache>
                <c:formatCode>_-* #\ ##0.00_р_._-;\-* #\ ##0.00_р_._-;_-* "-"??_р_._-;_-@_-</c:formatCode>
                <c:ptCount val="1"/>
                <c:pt idx="0">
                  <c:v>20177.7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8C-4B94-9BF8-C08D9F8EECFE}"/>
            </c:ext>
          </c:extLst>
        </c:ser>
        <c:ser>
          <c:idx val="1"/>
          <c:order val="1"/>
          <c:tx>
            <c:strRef>
              <c:f>'[анализ по разделам (2021-2024).xlsx]диаграмма'!$A$64</c:f>
              <c:strCache>
                <c:ptCount val="1"/>
                <c:pt idx="0">
                  <c:v>Обслуж гос. долга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(2021-2024).xlsx]диаграмма'!$B$64</c:f>
              <c:numCache>
                <c:formatCode>_-* #\ ##0.00_р_._-;\-* #\ ##0.00_р_._-;_-* "-"??_р_._-;_-@_-</c:formatCode>
                <c:ptCount val="1"/>
                <c:pt idx="0">
                  <c:v>27779.439999999999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8C-4B94-9BF8-C08D9F8EECFE}"/>
            </c:ext>
          </c:extLst>
        </c:ser>
        <c:ser>
          <c:idx val="2"/>
          <c:order val="2"/>
          <c:tx>
            <c:strRef>
              <c:f>'[анализ по разделам (2021-2024).xlsx]диаграмма'!$A$65</c:f>
              <c:strCache>
                <c:ptCount val="1"/>
                <c:pt idx="0">
                  <c:v>СМИ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(2021-2024).xlsx]диаграмма'!$B$65</c:f>
              <c:numCache>
                <c:formatCode>_-* #\ ##0.00_р_._-;\-* #\ ##0.00_р_._-;_-* "-"??_р_._-;_-@_-</c:formatCode>
                <c:ptCount val="1"/>
                <c:pt idx="0">
                  <c:v>42504.9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8C-4B94-9BF8-C08D9F8EECFE}"/>
            </c:ext>
          </c:extLst>
        </c:ser>
        <c:ser>
          <c:idx val="3"/>
          <c:order val="3"/>
          <c:tx>
            <c:strRef>
              <c:f>'[анализ по разделам (2021-2024).xlsx]диаграмма'!$A$66</c:f>
              <c:strCache>
                <c:ptCount val="1"/>
                <c:pt idx="0">
                  <c:v>Охрана окруж.среды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(2021-2024).xlsx]диаграмма'!$B$66</c:f>
              <c:numCache>
                <c:formatCode>_-* #\ ##0.00_р_._-;\-* #\ ##0.00_р_._-;_-* "-"??_р_._-;_-@_-</c:formatCode>
                <c:ptCount val="1"/>
                <c:pt idx="0">
                  <c:v>276448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8C-4B94-9BF8-C08D9F8EECFE}"/>
            </c:ext>
          </c:extLst>
        </c:ser>
        <c:ser>
          <c:idx val="4"/>
          <c:order val="4"/>
          <c:tx>
            <c:strRef>
              <c:f>'[анализ по разделам (2021-2024).xlsx]диаграмма'!$A$67</c:f>
              <c:strCache>
                <c:ptCount val="1"/>
                <c:pt idx="0">
                  <c:v>Нац. безопасность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(2021-2024).xlsx]диаграмма'!$B$67</c:f>
              <c:numCache>
                <c:formatCode>_-* #\ ##0.00_р_._-;\-* #\ ##0.00_р_._-;_-* "-"??_р_._-;_-@_-</c:formatCode>
                <c:ptCount val="1"/>
                <c:pt idx="0">
                  <c:v>303370.90999999997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8C-4B94-9BF8-C08D9F8EECFE}"/>
            </c:ext>
          </c:extLst>
        </c:ser>
        <c:ser>
          <c:idx val="5"/>
          <c:order val="5"/>
          <c:tx>
            <c:strRef>
              <c:f>'[анализ по разделам (2021-2024).xlsx]диаграмма'!$A$68</c:f>
              <c:strCache>
                <c:ptCount val="1"/>
                <c:pt idx="0">
                  <c:v>Физкультура и спорт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(2021-2024).xlsx]диаграмма'!$B$68</c:f>
              <c:numCache>
                <c:formatCode>_-* #\ ##0.00_р_._-;\-* #\ ##0.00_р_._-;_-* "-"??_р_._-;_-@_-</c:formatCode>
                <c:ptCount val="1"/>
                <c:pt idx="0">
                  <c:v>572286.43000000005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8C-4B94-9BF8-C08D9F8EECFE}"/>
            </c:ext>
          </c:extLst>
        </c:ser>
        <c:ser>
          <c:idx val="6"/>
          <c:order val="6"/>
          <c:tx>
            <c:strRef>
              <c:f>'[анализ по разделам (2021-2024).xlsx]диаграмма'!$A$69</c:f>
              <c:strCache>
                <c:ptCount val="1"/>
                <c:pt idx="0">
                  <c:v>Культура, кино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(2021-2024).xlsx]диаграмма'!$B$69</c:f>
              <c:numCache>
                <c:formatCode>_-* #\ ##0.00_р_._-;\-* #\ ##0.00_р_._-;_-* "-"??_р_._-;_-@_-</c:formatCode>
                <c:ptCount val="1"/>
                <c:pt idx="0">
                  <c:v>886502.99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8C-4B94-9BF8-C08D9F8EECFE}"/>
            </c:ext>
          </c:extLst>
        </c:ser>
        <c:ser>
          <c:idx val="7"/>
          <c:order val="7"/>
          <c:tx>
            <c:strRef>
              <c:f>'[анализ по разделам (2021-2024).xlsx]диаграмма'!$A$70</c:f>
              <c:strCache>
                <c:ptCount val="1"/>
                <c:pt idx="0">
                  <c:v>ЖКХ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(2021-2024).xlsx]диаграмма'!$B$70</c:f>
              <c:numCache>
                <c:formatCode>_-* #\ ##0.00_р_._-;\-* #\ ##0.00_р_._-;_-* "-"??_р_._-;_-@_-</c:formatCode>
                <c:ptCount val="1"/>
                <c:pt idx="0">
                  <c:v>1280782.25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88C-4B94-9BF8-C08D9F8EECFE}"/>
            </c:ext>
          </c:extLst>
        </c:ser>
        <c:ser>
          <c:idx val="8"/>
          <c:order val="8"/>
          <c:tx>
            <c:strRef>
              <c:f>'[анализ по разделам (2021-2024).xlsx]диаграмма'!$A$71</c:f>
              <c:strCache>
                <c:ptCount val="1"/>
                <c:pt idx="0">
                  <c:v>Общегос. вопросы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(2021-2024).xlsx]диаграмма'!$B$71</c:f>
              <c:numCache>
                <c:formatCode>_-* #\ ##0.00_р_._-;\-* #\ ##0.00_р_._-;_-* "-"??_р_._-;_-@_-</c:formatCode>
                <c:ptCount val="1"/>
                <c:pt idx="0">
                  <c:v>1734119.25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8C-4B94-9BF8-C08D9F8EECFE}"/>
            </c:ext>
          </c:extLst>
        </c:ser>
        <c:ser>
          <c:idx val="9"/>
          <c:order val="9"/>
          <c:tx>
            <c:strRef>
              <c:f>'[анализ по разделам (2021-2024).xlsx]диаграмма'!$A$72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(2021-2024).xlsx]диаграмма'!$B$72</c:f>
              <c:numCache>
                <c:formatCode>_-* #\ ##0.00_р_._-;\-* #\ ##0.00_р_._-;_-* "-"??_р_._-;_-@_-</c:formatCode>
                <c:ptCount val="1"/>
                <c:pt idx="0">
                  <c:v>2229657.7799999998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88C-4B94-9BF8-C08D9F8EECFE}"/>
            </c:ext>
          </c:extLst>
        </c:ser>
        <c:ser>
          <c:idx val="10"/>
          <c:order val="10"/>
          <c:tx>
            <c:strRef>
              <c:f>'[анализ по разделам (2021-2024).xlsx]диаграмма'!$A$73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(2021-2024).xlsx]диаграмма'!$B$73</c:f>
              <c:numCache>
                <c:formatCode>_-* #\ ##0.00_р_._-;\-* #\ ##0.00_р_._-;_-* "-"??_р_._-;_-@_-</c:formatCode>
                <c:ptCount val="1"/>
                <c:pt idx="0">
                  <c:v>4455198.21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88C-4B94-9BF8-C08D9F8EECFE}"/>
            </c:ext>
          </c:extLst>
        </c:ser>
        <c:ser>
          <c:idx val="11"/>
          <c:order val="11"/>
          <c:tx>
            <c:strRef>
              <c:f>'[анализ по разделам (2021-2024).xlsx]диаграмма'!$A$74</c:f>
              <c:strCache>
                <c:ptCount val="1"/>
                <c:pt idx="0">
                  <c:v>Соц. политика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(2021-2024).xlsx]диаграмма'!$B$74</c:f>
              <c:numCache>
                <c:formatCode>_-* #\ ##0.00_р_._-;\-* #\ ##0.00_р_._-;_-* "-"??_р_._-;_-@_-</c:formatCode>
                <c:ptCount val="1"/>
                <c:pt idx="0">
                  <c:v>6641074.1500000004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88C-4B94-9BF8-C08D9F8EECFE}"/>
            </c:ext>
          </c:extLst>
        </c:ser>
        <c:ser>
          <c:idx val="12"/>
          <c:order val="12"/>
          <c:tx>
            <c:strRef>
              <c:f>'[анализ по разделам (2021-2024).xlsx]диаграмма'!$A$75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(2021-2024).xlsx]диаграмма'!$B$75</c:f>
              <c:numCache>
                <c:formatCode>_-* #\ ##0.00_р_._-;\-* #\ ##0.00_р_._-;_-* "-"??_р_._-;_-@_-</c:formatCode>
                <c:ptCount val="1"/>
                <c:pt idx="0">
                  <c:v>10783408.68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88C-4B94-9BF8-C08D9F8EECFE}"/>
            </c:ext>
          </c:extLst>
        </c:ser>
        <c:ser>
          <c:idx val="13"/>
          <c:order val="13"/>
          <c:tx>
            <c:strRef>
              <c:f>'[анализ по разделам (2021-2024).xlsx]диаграмма'!$A$76</c:f>
              <c:strCache>
                <c:ptCount val="1"/>
                <c:pt idx="0">
                  <c:v>Нац. экономика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488C-4B94-9BF8-C08D9F8EEC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(2021-2024).xlsx]диаграмма'!$B$76</c:f>
              <c:numCache>
                <c:formatCode>_-* #\ ##0.00_р_._-;\-* #\ ##0.00_р_._-;_-* "-"??_р_._-;_-@_-</c:formatCode>
                <c:ptCount val="1"/>
                <c:pt idx="0">
                  <c:v>11228101.439999999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88C-4B94-9BF8-C08D9F8EE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overlap val="-9"/>
        <c:axId val="362545808"/>
        <c:axId val="362543728"/>
      </c:barChart>
      <c:catAx>
        <c:axId val="3625458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62543728"/>
        <c:crosses val="autoZero"/>
        <c:auto val="1"/>
        <c:lblAlgn val="ctr"/>
        <c:lblOffset val="100"/>
        <c:noMultiLvlLbl val="0"/>
      </c:catAx>
      <c:valAx>
        <c:axId val="362543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0_р_._-;\-* #\ ##0.0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254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6.60738919421328E-3"/>
          <c:y val="6.19753255450749E-2"/>
          <c:w val="0.1369998793847983"/>
          <c:h val="0.834549857276621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53-415D-AAC5-A89A7D3286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53-415D-AAC5-A89A7D3286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53-415D-AAC5-A89A7D3286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553-415D-AAC5-A89A7D3286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553-415D-AAC5-A89A7D3286E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553-415D-AAC5-A89A7D3286E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553-415D-AAC5-A89A7D3286E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553-415D-AAC5-A89A7D3286E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553-415D-AAC5-A89A7D3286E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553-415D-AAC5-A89A7D3286E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0553-415D-AAC5-A89A7D3286E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0553-415D-AAC5-A89A7D3286E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0553-415D-AAC5-A89A7D3286E3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0553-415D-AAC5-A89A7D3286E3}"/>
              </c:ext>
            </c:extLst>
          </c:dPt>
          <c:dLbls>
            <c:dLbl>
              <c:idx val="8"/>
              <c:layout>
                <c:manualLayout>
                  <c:x val="6.3191577022488288E-2"/>
                  <c:y val="5.408264879735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0553-415D-AAC5-A89A7D3286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'[анализ по разделам (2021-2024).xlsx]диаграмма'!$A$63:$A$76</c:f>
              <c:strCache>
                <c:ptCount val="14"/>
                <c:pt idx="0">
                  <c:v>Нац. оборона</c:v>
                </c:pt>
                <c:pt idx="1">
                  <c:v>Обслуж гос. долга</c:v>
                </c:pt>
                <c:pt idx="2">
                  <c:v>СМИ</c:v>
                </c:pt>
                <c:pt idx="3">
                  <c:v>Охрана окруж.среды</c:v>
                </c:pt>
                <c:pt idx="4">
                  <c:v>Нац. безопасность</c:v>
                </c:pt>
                <c:pt idx="5">
                  <c:v>Физкультура и спорт</c:v>
                </c:pt>
                <c:pt idx="6">
                  <c:v>Культура, кино</c:v>
                </c:pt>
                <c:pt idx="7">
                  <c:v>ЖКХ</c:v>
                </c:pt>
                <c:pt idx="8">
                  <c:v>Общегос. вопросы</c:v>
                </c:pt>
                <c:pt idx="9">
                  <c:v>Здравоохранение</c:v>
                </c:pt>
                <c:pt idx="10">
                  <c:v>МБТ</c:v>
                </c:pt>
                <c:pt idx="11">
                  <c:v>Соц. политика</c:v>
                </c:pt>
                <c:pt idx="12">
                  <c:v>Образование</c:v>
                </c:pt>
                <c:pt idx="13">
                  <c:v>Нац. экономика</c:v>
                </c:pt>
              </c:strCache>
            </c:strRef>
          </c:cat>
          <c:val>
            <c:numRef>
              <c:f>'[анализ по разделам (2021-2024).xlsx]диаграмма'!$C$63:$C$76</c:f>
              <c:numCache>
                <c:formatCode>_-* #\ ##0.00_р_._-;\-* #\ ##0.00_р_._-;_-* "-"??_р_._-;_-@_-</c:formatCode>
                <c:ptCount val="14"/>
                <c:pt idx="0">
                  <c:v>0.05</c:v>
                </c:pt>
                <c:pt idx="1">
                  <c:v>7.0000000000000007E-2</c:v>
                </c:pt>
                <c:pt idx="2">
                  <c:v>0.1</c:v>
                </c:pt>
                <c:pt idx="3">
                  <c:v>0.68</c:v>
                </c:pt>
                <c:pt idx="4">
                  <c:v>0.75</c:v>
                </c:pt>
                <c:pt idx="5">
                  <c:v>1.41</c:v>
                </c:pt>
                <c:pt idx="6">
                  <c:v>2.19</c:v>
                </c:pt>
                <c:pt idx="7">
                  <c:v>3.16</c:v>
                </c:pt>
                <c:pt idx="8">
                  <c:v>4.28</c:v>
                </c:pt>
                <c:pt idx="9">
                  <c:v>5.51</c:v>
                </c:pt>
                <c:pt idx="10">
                  <c:v>11.01</c:v>
                </c:pt>
                <c:pt idx="11">
                  <c:v>16.41</c:v>
                </c:pt>
                <c:pt idx="12">
                  <c:v>26.64</c:v>
                </c:pt>
                <c:pt idx="13">
                  <c:v>27.74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0553-415D-AAC5-A89A7D3286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DD6C0F"/>
            </a:solidFill>
            <a:ln>
              <a:solidFill>
                <a:srgbClr val="FF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Лист1!$B$2:$B$12</c:f>
              <c:strCache>
                <c:ptCount val="11"/>
                <c:pt idx="0">
                  <c:v> Культура</c:v>
                </c:pt>
                <c:pt idx="1">
                  <c:v> Цифровая экономика</c:v>
                </c:pt>
                <c:pt idx="2">
                  <c:v> Образование</c:v>
                </c:pt>
                <c:pt idx="3">
                  <c:v> Жилье и городская среда</c:v>
                </c:pt>
                <c:pt idx="4">
                  <c:v> Экология</c:v>
                </c:pt>
                <c:pt idx="5">
                  <c:v> Малое и среднее предпринимательство</c:v>
                </c:pt>
                <c:pt idx="6">
                  <c:v>Здравоохранение</c:v>
                </c:pt>
                <c:pt idx="7">
                  <c:v> Демография</c:v>
                </c:pt>
                <c:pt idx="8">
                  <c:v> БКД</c:v>
                </c:pt>
                <c:pt idx="9">
                  <c:v> Туризм и индустрия гостеприимства</c:v>
                </c:pt>
                <c:pt idx="10">
                  <c:v>Беспилотные авиационные системы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211</c:v>
                </c:pt>
                <c:pt idx="1">
                  <c:v>1.8</c:v>
                </c:pt>
                <c:pt idx="2">
                  <c:v>776.7</c:v>
                </c:pt>
                <c:pt idx="3">
                  <c:v>634.1</c:v>
                </c:pt>
                <c:pt idx="4">
                  <c:v>194.4</c:v>
                </c:pt>
                <c:pt idx="5">
                  <c:v>393</c:v>
                </c:pt>
                <c:pt idx="6">
                  <c:v>423.7</c:v>
                </c:pt>
                <c:pt idx="7">
                  <c:v>418.9</c:v>
                </c:pt>
                <c:pt idx="8" formatCode="#,##0.00">
                  <c:v>5261.1</c:v>
                </c:pt>
                <c:pt idx="9">
                  <c:v>159.19999999999999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CE-4B1F-ACE4-F97D7F41FE79}"/>
            </c:ext>
          </c:extLst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FFFF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Лист1!$B$2:$B$12</c:f>
              <c:strCache>
                <c:ptCount val="11"/>
                <c:pt idx="0">
                  <c:v> Культура</c:v>
                </c:pt>
                <c:pt idx="1">
                  <c:v> Цифровая экономика</c:v>
                </c:pt>
                <c:pt idx="2">
                  <c:v> Образование</c:v>
                </c:pt>
                <c:pt idx="3">
                  <c:v> Жилье и городская среда</c:v>
                </c:pt>
                <c:pt idx="4">
                  <c:v> Экология</c:v>
                </c:pt>
                <c:pt idx="5">
                  <c:v> Малое и среднее предпринимательство</c:v>
                </c:pt>
                <c:pt idx="6">
                  <c:v>Здравоохранение</c:v>
                </c:pt>
                <c:pt idx="7">
                  <c:v> Демография</c:v>
                </c:pt>
                <c:pt idx="8">
                  <c:v> БКД</c:v>
                </c:pt>
                <c:pt idx="9">
                  <c:v> Туризм и индустрия гостеприимства</c:v>
                </c:pt>
                <c:pt idx="10">
                  <c:v>Беспилотные авиационные системы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190.3</c:v>
                </c:pt>
                <c:pt idx="1">
                  <c:v>2.7</c:v>
                </c:pt>
                <c:pt idx="2">
                  <c:v>1155.8</c:v>
                </c:pt>
                <c:pt idx="3">
                  <c:v>445.7</c:v>
                </c:pt>
                <c:pt idx="4">
                  <c:v>268.5</c:v>
                </c:pt>
                <c:pt idx="5">
                  <c:v>124.6</c:v>
                </c:pt>
                <c:pt idx="6">
                  <c:v>421.5</c:v>
                </c:pt>
                <c:pt idx="7">
                  <c:v>193.8</c:v>
                </c:pt>
                <c:pt idx="8" formatCode="0.0">
                  <c:v>6773</c:v>
                </c:pt>
                <c:pt idx="9">
                  <c:v>78.099999999999994</c:v>
                </c:pt>
                <c:pt idx="10" formatCode="_-* #,##0.0\ _₽_-;\-* #,##0.0\ _₽_-;_-* &quot;-&quot;??\ _₽_-;_-@_-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CE-4B1F-ACE4-F97D7F41F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236320"/>
        <c:axId val="387230912"/>
      </c:barChart>
      <c:catAx>
        <c:axId val="387236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7230912"/>
        <c:crosses val="autoZero"/>
        <c:auto val="1"/>
        <c:lblAlgn val="ctr"/>
        <c:lblOffset val="100"/>
        <c:noMultiLvlLbl val="0"/>
      </c:catAx>
      <c:valAx>
        <c:axId val="387230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723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551181102362197E-2"/>
          <c:y val="3.3260241749817274E-2"/>
          <c:w val="0.95199048556430443"/>
          <c:h val="0.846038412365096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'диаграмма 1'!$F$1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'диаграмма 1'!$F$2:$F$19</c:f>
              <c:numCache>
                <c:formatCode>General</c:formatCode>
                <c:ptCount val="18"/>
                <c:pt idx="0">
                  <c:v>1081.1600000000001</c:v>
                </c:pt>
                <c:pt idx="1">
                  <c:v>8142.9</c:v>
                </c:pt>
                <c:pt idx="2">
                  <c:v>23.65</c:v>
                </c:pt>
                <c:pt idx="3">
                  <c:v>674.93</c:v>
                </c:pt>
                <c:pt idx="4">
                  <c:v>4644.58</c:v>
                </c:pt>
                <c:pt idx="5">
                  <c:v>919.55</c:v>
                </c:pt>
                <c:pt idx="6">
                  <c:v>7852.14</c:v>
                </c:pt>
                <c:pt idx="7">
                  <c:v>620.97</c:v>
                </c:pt>
                <c:pt idx="8">
                  <c:v>267.89999999999998</c:v>
                </c:pt>
                <c:pt idx="9">
                  <c:v>3598.98</c:v>
                </c:pt>
                <c:pt idx="10">
                  <c:v>3092.81</c:v>
                </c:pt>
                <c:pt idx="11">
                  <c:v>235.81</c:v>
                </c:pt>
                <c:pt idx="12">
                  <c:v>215.56</c:v>
                </c:pt>
                <c:pt idx="13">
                  <c:v>412.01</c:v>
                </c:pt>
                <c:pt idx="14">
                  <c:v>748.64</c:v>
                </c:pt>
                <c:pt idx="15">
                  <c:v>95.73</c:v>
                </c:pt>
                <c:pt idx="16">
                  <c:v>19.25</c:v>
                </c:pt>
                <c:pt idx="17">
                  <c:v>252.27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1B-42AF-8898-546291D4832F}"/>
            </c:ext>
          </c:extLst>
        </c:ser>
        <c:ser>
          <c:idx val="1"/>
          <c:order val="1"/>
          <c:tx>
            <c:strRef>
              <c:f>'диаграмма 1'!$G$1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FF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'диаграмма 1'!$G$2:$G$19</c:f>
              <c:numCache>
                <c:formatCode>_(* #,##0.00_);_(* \(#,##0.00\);_(* "-"??_);_(@_)</c:formatCode>
                <c:ptCount val="18"/>
                <c:pt idx="0">
                  <c:v>1314.72</c:v>
                </c:pt>
                <c:pt idx="1">
                  <c:v>9711.35</c:v>
                </c:pt>
                <c:pt idx="2">
                  <c:v>341.02</c:v>
                </c:pt>
                <c:pt idx="3">
                  <c:v>326.37</c:v>
                </c:pt>
                <c:pt idx="4">
                  <c:v>4663.22</c:v>
                </c:pt>
                <c:pt idx="5">
                  <c:v>869.65</c:v>
                </c:pt>
                <c:pt idx="6">
                  <c:v>10683.99</c:v>
                </c:pt>
                <c:pt idx="7">
                  <c:v>849.8</c:v>
                </c:pt>
                <c:pt idx="8">
                  <c:v>389.51</c:v>
                </c:pt>
                <c:pt idx="9">
                  <c:v>4202.08</c:v>
                </c:pt>
                <c:pt idx="10">
                  <c:v>4660.25</c:v>
                </c:pt>
                <c:pt idx="11">
                  <c:v>140.30000000000001</c:v>
                </c:pt>
                <c:pt idx="12">
                  <c:v>114.24</c:v>
                </c:pt>
                <c:pt idx="13">
                  <c:v>433.11</c:v>
                </c:pt>
                <c:pt idx="14">
                  <c:v>271.11</c:v>
                </c:pt>
                <c:pt idx="15">
                  <c:v>107.34</c:v>
                </c:pt>
                <c:pt idx="16">
                  <c:v>24.11</c:v>
                </c:pt>
                <c:pt idx="17">
                  <c:v>278.35000000000002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1B-42AF-8898-546291D48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463552"/>
        <c:axId val="417469792"/>
      </c:barChart>
      <c:catAx>
        <c:axId val="417463552"/>
        <c:scaling>
          <c:orientation val="minMax"/>
        </c:scaling>
        <c:delete val="1"/>
        <c:axPos val="b"/>
        <c:majorTickMark val="none"/>
        <c:minorTickMark val="none"/>
        <c:tickLblPos val="nextTo"/>
        <c:crossAx val="417469792"/>
        <c:crosses val="autoZero"/>
        <c:auto val="1"/>
        <c:lblAlgn val="ctr"/>
        <c:lblOffset val="100"/>
        <c:noMultiLvlLbl val="0"/>
      </c:catAx>
      <c:valAx>
        <c:axId val="41746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746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619799868766402"/>
          <c:y val="0.93983369267027927"/>
          <c:w val="0.20031225393700788"/>
          <c:h val="5.37911093597443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194108588609898E-2"/>
          <c:y val="2.3294971166304124E-2"/>
          <c:w val="0.9211610952895205"/>
          <c:h val="0.848103350343212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'[МБТ по 500квр.xlsx]мбт с 2020-2024'!$B$12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00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'[МБТ по 500квр.xlsx]мбт с 2020-2024'!$A$13:$A$16</c:f>
              <c:strCache>
                <c:ptCount val="4"/>
                <c:pt idx="0">
                  <c:v>Субвенции </c:v>
                </c:pt>
                <c:pt idx="1">
                  <c:v>Субсидии </c:v>
                </c:pt>
                <c:pt idx="2">
                  <c:v>Дотации 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'[МБТ по 500квр.xlsx]мбт с 2020-2024'!$B$13:$B$16</c:f>
              <c:numCache>
                <c:formatCode>0.0</c:formatCode>
                <c:ptCount val="4"/>
                <c:pt idx="0">
                  <c:v>4713.3</c:v>
                </c:pt>
                <c:pt idx="1">
                  <c:v>3151</c:v>
                </c:pt>
                <c:pt idx="2">
                  <c:v>1891.7</c:v>
                </c:pt>
                <c:pt idx="3">
                  <c:v>1068.2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7C-42C2-91C6-7F5FA468186E}"/>
            </c:ext>
          </c:extLst>
        </c:ser>
        <c:ser>
          <c:idx val="1"/>
          <c:order val="1"/>
          <c:tx>
            <c:strRef>
              <c:f>'[МБТ по 500квр.xlsx]мбт с 2020-2024'!$C$12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'[МБТ по 500квр.xlsx]мбт с 2020-2024'!$A$13:$A$16</c:f>
              <c:strCache>
                <c:ptCount val="4"/>
                <c:pt idx="0">
                  <c:v>Субвенции </c:v>
                </c:pt>
                <c:pt idx="1">
                  <c:v>Субсидии </c:v>
                </c:pt>
                <c:pt idx="2">
                  <c:v>Дотации 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'[МБТ по 500квр.xlsx]мбт с 2020-2024'!$C$13:$C$16</c:f>
              <c:numCache>
                <c:formatCode>0.0</c:formatCode>
                <c:ptCount val="4"/>
                <c:pt idx="0">
                  <c:v>5876.7</c:v>
                </c:pt>
                <c:pt idx="1">
                  <c:v>4397.2</c:v>
                </c:pt>
                <c:pt idx="2">
                  <c:v>3027.8</c:v>
                </c:pt>
                <c:pt idx="3">
                  <c:v>893.7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7C-42C2-91C6-7F5FA4681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865216"/>
        <c:axId val="259858976"/>
      </c:barChart>
      <c:catAx>
        <c:axId val="25986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9858976"/>
        <c:crosses val="autoZero"/>
        <c:auto val="1"/>
        <c:lblAlgn val="ctr"/>
        <c:lblOffset val="100"/>
        <c:noMultiLvlLbl val="0"/>
      </c:catAx>
      <c:valAx>
        <c:axId val="25985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986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771834668721616E-2"/>
          <c:y val="8.3203870585502646E-2"/>
          <c:w val="0.83332786663900382"/>
          <c:h val="0.688270885441037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'[Госдолг с 2020-2024.xlsx]Госдолг'!$A$6</c:f>
              <c:strCache>
                <c:ptCount val="1"/>
                <c:pt idx="0">
                  <c:v>Государственный долг Республики Алтай, млн. руб.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4195422111827361E-2"/>
                  <c:y val="-2.9782684894190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CF25-4C08-87A5-9B84118CD3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2020-2024.xlsx]Госдолг'!$B$5:$F$5</c:f>
              <c:strCache>
                <c:ptCount val="5"/>
                <c:pt idx="0">
                  <c:v>2020 г. </c:v>
                </c:pt>
                <c:pt idx="1">
                  <c:v>2021 г.</c:v>
                </c:pt>
                <c:pt idx="2">
                  <c:v>2022 г. </c:v>
                </c:pt>
                <c:pt idx="3">
                  <c:v>2023 г. </c:v>
                </c:pt>
                <c:pt idx="4">
                  <c:v>2024 г. </c:v>
                </c:pt>
              </c:strCache>
            </c:strRef>
          </c:cat>
          <c:val>
            <c:numRef>
              <c:f>'[Госдолг с 2020-2024.xlsx]Госдолг'!$B$6:$F$6</c:f>
              <c:numCache>
                <c:formatCode>#\ ##0.0</c:formatCode>
                <c:ptCount val="5"/>
                <c:pt idx="0">
                  <c:v>1721.1</c:v>
                </c:pt>
                <c:pt idx="1">
                  <c:v>1721.1</c:v>
                </c:pt>
                <c:pt idx="2">
                  <c:v>2523.6999999999998</c:v>
                </c:pt>
                <c:pt idx="3">
                  <c:v>3402.3</c:v>
                </c:pt>
                <c:pt idx="4">
                  <c:v>2836.8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25-4C08-87A5-9B84118CD394}"/>
            </c:ext>
          </c:extLst>
        </c:ser>
        <c:ser>
          <c:idx val="1"/>
          <c:order val="1"/>
          <c:tx>
            <c:strRef>
              <c:f>'[Госдолг с 2020-2024.xlsx]Госдолг'!$A$7</c:f>
              <c:strCache>
                <c:ptCount val="1"/>
                <c:pt idx="0">
                  <c:v>Кредиты от кредитных организаций, млн. 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2020-2024.xlsx]Госдолг'!$B$5:$F$5</c:f>
              <c:strCache>
                <c:ptCount val="5"/>
                <c:pt idx="0">
                  <c:v>2020 г. </c:v>
                </c:pt>
                <c:pt idx="1">
                  <c:v>2021 г.</c:v>
                </c:pt>
                <c:pt idx="2">
                  <c:v>2022 г. </c:v>
                </c:pt>
                <c:pt idx="3">
                  <c:v>2023 г. </c:v>
                </c:pt>
                <c:pt idx="4">
                  <c:v>2024 г. </c:v>
                </c:pt>
              </c:strCache>
            </c:strRef>
          </c:cat>
          <c:val>
            <c:numRef>
              <c:f>'[Госдолг с 2020-2024.xlsx]Госдолг'!$B$7:$F$7</c:f>
              <c:numCache>
                <c:formatCode>#\ ##0.0</c:formatCode>
                <c:ptCount val="5"/>
                <c:pt idx="0">
                  <c:v>397.6</c:v>
                </c:pt>
                <c:pt idx="1">
                  <c:v>446.6</c:v>
                </c:pt>
                <c:pt idx="2">
                  <c:v>0</c:v>
                </c:pt>
                <c:pt idx="3">
                  <c:v>100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25-4C08-87A5-9B84118CD394}"/>
            </c:ext>
          </c:extLst>
        </c:ser>
        <c:ser>
          <c:idx val="2"/>
          <c:order val="2"/>
          <c:tx>
            <c:strRef>
              <c:f>'[Госдолг с 2020-2024.xlsx]Госдолг'!$A$8</c:f>
              <c:strCache>
                <c:ptCount val="1"/>
                <c:pt idx="0">
                  <c:v>Бюджетные кредиты, млн. руб.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2.1995838283479421E-2"/>
                  <c:y val="-1.3898586283955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CF25-4C08-87A5-9B84118CD3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2020-2024.xlsx]Госдолг'!$B$5:$F$5</c:f>
              <c:strCache>
                <c:ptCount val="5"/>
                <c:pt idx="0">
                  <c:v>2020 г. </c:v>
                </c:pt>
                <c:pt idx="1">
                  <c:v>2021 г.</c:v>
                </c:pt>
                <c:pt idx="2">
                  <c:v>2022 г. </c:v>
                </c:pt>
                <c:pt idx="3">
                  <c:v>2023 г. </c:v>
                </c:pt>
                <c:pt idx="4">
                  <c:v>2024 г. </c:v>
                </c:pt>
              </c:strCache>
            </c:strRef>
          </c:cat>
          <c:val>
            <c:numRef>
              <c:f>'[Госдолг с 2020-2024.xlsx]Госдолг'!$B$8:$F$8</c:f>
              <c:numCache>
                <c:formatCode>#\ ##0.0</c:formatCode>
                <c:ptCount val="5"/>
                <c:pt idx="0">
                  <c:v>1323.5</c:v>
                </c:pt>
                <c:pt idx="1">
                  <c:v>1274.5</c:v>
                </c:pt>
                <c:pt idx="2">
                  <c:v>2523.6999999999998</c:v>
                </c:pt>
                <c:pt idx="3">
                  <c:v>3302.3</c:v>
                </c:pt>
                <c:pt idx="4">
                  <c:v>2836.8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25-4C08-87A5-9B84118CD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3484656"/>
        <c:axId val="1693485904"/>
      </c:barChart>
      <c:lineChart>
        <c:grouping val="standard"/>
        <c:varyColors val="0"/>
        <c:ser>
          <c:idx val="3"/>
          <c:order val="3"/>
          <c:tx>
            <c:strRef>
              <c:f>'[Госдолг с 2020-2024.xlsx]Госдолг'!$A$9</c:f>
              <c:strCache>
                <c:ptCount val="1"/>
                <c:pt idx="0">
                  <c:v>Обслуживание долга, млн. руб.</c:v>
                </c:pt>
              </c:strCache>
            </c:strRef>
          </c:tx>
          <c:spPr>
            <a:ln w="317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6496878712609565E-2"/>
                  <c:y val="2.5811660241632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F25-4C08-87A5-9B84118CD394}"/>
                </c:ext>
              </c:extLst>
            </c:dLbl>
            <c:dLbl>
              <c:idx val="1"/>
              <c:layout>
                <c:manualLayout>
                  <c:x val="2.5295214026001333E-2"/>
                  <c:y val="2.5811660241632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CF25-4C08-87A5-9B84118CD394}"/>
                </c:ext>
              </c:extLst>
            </c:dLbl>
            <c:dLbl>
              <c:idx val="2"/>
              <c:layout>
                <c:manualLayout>
                  <c:x val="1.4297294884261623E-2"/>
                  <c:y val="2.3826147915352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CF25-4C08-87A5-9B84118CD394}"/>
                </c:ext>
              </c:extLst>
            </c:dLbl>
            <c:dLbl>
              <c:idx val="3"/>
              <c:layout>
                <c:manualLayout>
                  <c:x val="2.5635803128241111E-2"/>
                  <c:y val="3.7650785590621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F25-4C08-87A5-9B84118CD394}"/>
                </c:ext>
              </c:extLst>
            </c:dLbl>
            <c:dLbl>
              <c:idx val="4"/>
              <c:layout>
                <c:manualLayout>
                  <c:x val="1.099791914173971E-2"/>
                  <c:y val="2.7797172567911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CF25-4C08-87A5-9B84118CD3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2020 г. </c:v>
                </c:pt>
                <c:pt idx="1">
                  <c:v>2021 г.</c:v>
                </c:pt>
                <c:pt idx="2">
                  <c:v>2022 г. </c:v>
                </c:pt>
                <c:pt idx="3">
                  <c:v>2023 г. </c:v>
                </c:pt>
              </c:strCache>
            </c:strRef>
          </c:cat>
          <c:val>
            <c:numRef>
              <c:f>'[Госдолг с 2020-2024.xlsx]Госдолг'!$B$9:$F$9</c:f>
              <c:numCache>
                <c:formatCode>#\ ##0.0</c:formatCode>
                <c:ptCount val="5"/>
                <c:pt idx="0">
                  <c:v>2.2000000000000002</c:v>
                </c:pt>
                <c:pt idx="1">
                  <c:v>3</c:v>
                </c:pt>
                <c:pt idx="2">
                  <c:v>5.9</c:v>
                </c:pt>
                <c:pt idx="3">
                  <c:v>19.5</c:v>
                </c:pt>
                <c:pt idx="4">
                  <c:v>27.8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CF25-4C08-87A5-9B84118CD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3484656"/>
        <c:axId val="1693485904"/>
      </c:lineChart>
      <c:lineChart>
        <c:grouping val="standard"/>
        <c:varyColors val="0"/>
        <c:ser>
          <c:idx val="4"/>
          <c:order val="4"/>
          <c:tx>
            <c:strRef>
              <c:f>'[Госдолг с 2020-2024.xlsx]Госдолг'!$A$10</c:f>
              <c:strCache>
                <c:ptCount val="1"/>
                <c:pt idx="0">
                  <c:v>Доля государственного долга в собственных доходах, %</c:v>
                </c:pt>
              </c:strCache>
            </c:strRef>
          </c:tx>
          <c:spPr>
            <a:ln w="4762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2993757425219131E-3"/>
                  <c:y val="-2.7797172567911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CF25-4C08-87A5-9B84118CD394}"/>
                </c:ext>
              </c:extLst>
            </c:dLbl>
            <c:dLbl>
              <c:idx val="1"/>
              <c:layout>
                <c:manualLayout>
                  <c:x val="-6.3417119291657803E-2"/>
                  <c:y val="-6.2427634329289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F25-4C08-87A5-9B84118CD394}"/>
                </c:ext>
              </c:extLst>
            </c:dLbl>
            <c:dLbl>
              <c:idx val="2"/>
              <c:layout>
                <c:manualLayout>
                  <c:x val="-6.7040760453284082E-2"/>
                  <c:y val="-6.21559943555168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282308657465491E-2"/>
                      <c:h val="5.42094455852156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CF25-4C08-87A5-9B84118CD394}"/>
                </c:ext>
              </c:extLst>
            </c:dLbl>
            <c:dLbl>
              <c:idx val="3"/>
              <c:layout>
                <c:manualLayout>
                  <c:x val="-2.9513305706906922E-2"/>
                  <c:y val="-9.8685590840003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F25-4C08-87A5-9B84118CD394}"/>
                </c:ext>
              </c:extLst>
            </c:dLbl>
            <c:dLbl>
              <c:idx val="4"/>
              <c:layout>
                <c:manualLayout>
                  <c:x val="-2.6395005940175305E-2"/>
                  <c:y val="4.1695758851867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CF25-4C08-87A5-9B84118CD3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2020-2024.xlsx]Госдолг'!$B$5:$F$5</c:f>
              <c:strCache>
                <c:ptCount val="5"/>
                <c:pt idx="0">
                  <c:v>2020 г. </c:v>
                </c:pt>
                <c:pt idx="1">
                  <c:v>2021 г.</c:v>
                </c:pt>
                <c:pt idx="2">
                  <c:v>2022 г. </c:v>
                </c:pt>
                <c:pt idx="3">
                  <c:v>2023 г. </c:v>
                </c:pt>
                <c:pt idx="4">
                  <c:v>2024 г. </c:v>
                </c:pt>
              </c:strCache>
            </c:strRef>
          </c:cat>
          <c:val>
            <c:numRef>
              <c:f>'[Госдолг с 2020-2024.xlsx]Госдолг'!$B$10:$F$10</c:f>
              <c:numCache>
                <c:formatCode>0.0%</c:formatCode>
                <c:ptCount val="5"/>
                <c:pt idx="0" formatCode="0.00%">
                  <c:v>0.29199999999999998</c:v>
                </c:pt>
                <c:pt idx="1">
                  <c:v>0.21299999999999999</c:v>
                </c:pt>
                <c:pt idx="2">
                  <c:v>0.28699999999999998</c:v>
                </c:pt>
                <c:pt idx="3">
                  <c:v>0.34499999999999997</c:v>
                </c:pt>
                <c:pt idx="4" formatCode="0.00%">
                  <c:v>0.21299999999999999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CF25-4C08-87A5-9B84118CD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3484240"/>
        <c:axId val="1693483824"/>
      </c:lineChart>
      <c:catAx>
        <c:axId val="169348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5904"/>
        <c:crosses val="autoZero"/>
        <c:auto val="1"/>
        <c:lblAlgn val="ctr"/>
        <c:lblOffset val="100"/>
        <c:noMultiLvlLbl val="0"/>
      </c:catAx>
      <c:valAx>
        <c:axId val="169348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4656"/>
        <c:crosses val="autoZero"/>
        <c:crossBetween val="between"/>
      </c:valAx>
      <c:valAx>
        <c:axId val="1693483824"/>
        <c:scaling>
          <c:orientation val="minMax"/>
        </c:scaling>
        <c:delete val="0"/>
        <c:axPos val="r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4240"/>
        <c:crosses val="max"/>
        <c:crossBetween val="between"/>
      </c:valAx>
      <c:catAx>
        <c:axId val="16934842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3483824"/>
        <c:crossesAt val="0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002509410288589E-2"/>
          <c:y val="0.85774428484385357"/>
          <c:w val="0.97032204098703467"/>
          <c:h val="0.12582853353351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340BBA-90D2-4114-BE58-7B920139AECE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25D0C1-33F7-4D4C-B2BB-FF3ABA3B18CA}">
      <dgm:prSet phldrT="[Текст]" custT="1"/>
      <dgm:spPr/>
      <dgm:t>
        <a:bodyPr/>
        <a:lstStyle/>
        <a:p>
          <a:r>
            <a: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340 687,2</a:t>
          </a:r>
          <a:endParaRPr lang="ru-RU" sz="12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D9787B-90A6-48C4-8F19-E9C9DBED6201}" type="parTrans" cxnId="{20E31223-23EC-4244-A9F2-C65836C726D8}">
      <dgm:prSet/>
      <dgm:spPr/>
      <dgm:t>
        <a:bodyPr/>
        <a:lstStyle/>
        <a:p>
          <a:endParaRPr lang="ru-RU"/>
        </a:p>
      </dgm:t>
    </dgm:pt>
    <dgm:pt modelId="{ABC05B18-07FF-4F00-A27F-04BEFDFBA805}" type="sibTrans" cxnId="{20E31223-23EC-4244-A9F2-C65836C726D8}">
      <dgm:prSet/>
      <dgm:spPr/>
      <dgm:t>
        <a:bodyPr/>
        <a:lstStyle/>
        <a:p>
          <a:endParaRPr lang="ru-RU"/>
        </a:p>
      </dgm:t>
    </dgm:pt>
    <dgm:pt modelId="{D1F3C012-D616-4C66-BF3B-6311CB091091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приоритетных направлений агропромышленного комплекса и развитие малых форм хозяйствования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6FBA8A-B409-44AF-9202-EAE91877EE50}" type="parTrans" cxnId="{0FA8D4AC-8B2C-466C-BE41-DA6004F12073}">
      <dgm:prSet/>
      <dgm:spPr/>
      <dgm:t>
        <a:bodyPr/>
        <a:lstStyle/>
        <a:p>
          <a:endParaRPr lang="ru-RU"/>
        </a:p>
      </dgm:t>
    </dgm:pt>
    <dgm:pt modelId="{86E5A775-1955-4727-B5AF-C3EA7ED22767}" type="sibTrans" cxnId="{0FA8D4AC-8B2C-466C-BE41-DA6004F12073}">
      <dgm:prSet/>
      <dgm:spPr/>
      <dgm:t>
        <a:bodyPr/>
        <a:lstStyle/>
        <a:p>
          <a:endParaRPr lang="ru-RU"/>
        </a:p>
      </dgm:t>
    </dgm:pt>
    <dgm:pt modelId="{75C447AD-756B-42F7-B78A-651F4399F42D}">
      <dgm:prSet phldrT="[Текст]" custT="1"/>
      <dgm:spPr/>
      <dgm:t>
        <a:bodyPr/>
        <a:lstStyle/>
        <a:p>
          <a:r>
            <a:rPr lang="en-US" sz="1000" dirty="0" smtClean="0">
              <a:solidFill>
                <a:schemeClr val="bg1"/>
              </a:solidFill>
            </a:rPr>
            <a:t> </a:t>
          </a:r>
          <a:r>
            <a:rPr lang="ru-RU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95 </a:t>
          </a:r>
          <a:r>
            <a: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717,2</a:t>
          </a:r>
          <a:endParaRPr lang="ru-RU" sz="12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AE37CF-F00C-42A0-BF59-41424326DA13}" type="parTrans" cxnId="{95F8370E-2A71-4263-9AB6-A863E97FD0D0}">
      <dgm:prSet/>
      <dgm:spPr/>
      <dgm:t>
        <a:bodyPr/>
        <a:lstStyle/>
        <a:p>
          <a:endParaRPr lang="ru-RU"/>
        </a:p>
      </dgm:t>
    </dgm:pt>
    <dgm:pt modelId="{8AA953A6-B489-4F6B-BBBE-3E3C1B20F56A}" type="sibTrans" cxnId="{95F8370E-2A71-4263-9AB6-A863E97FD0D0}">
      <dgm:prSet/>
      <dgm:spPr/>
      <dgm:t>
        <a:bodyPr/>
        <a:lstStyle/>
        <a:p>
          <a:endParaRPr lang="ru-RU"/>
        </a:p>
      </dgm:t>
    </dgm:pt>
    <dgm:pt modelId="{E9C9E006-0D9A-45EF-9B02-26BA50AB6EE1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Акселерация субъектов малого и среднего предпринимательства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EB4911-D650-4788-9EF1-17784D35DDAF}" type="parTrans" cxnId="{339A6162-0CBA-48BC-AB7E-F73D49BC8B09}">
      <dgm:prSet/>
      <dgm:spPr/>
      <dgm:t>
        <a:bodyPr/>
        <a:lstStyle/>
        <a:p>
          <a:endParaRPr lang="ru-RU"/>
        </a:p>
      </dgm:t>
    </dgm:pt>
    <dgm:pt modelId="{D451BC0B-A2B8-45EA-819E-45E47B338892}" type="sibTrans" cxnId="{339A6162-0CBA-48BC-AB7E-F73D49BC8B09}">
      <dgm:prSet/>
      <dgm:spPr/>
      <dgm:t>
        <a:bodyPr/>
        <a:lstStyle/>
        <a:p>
          <a:endParaRPr lang="ru-RU"/>
        </a:p>
      </dgm:t>
    </dgm:pt>
    <dgm:pt modelId="{ED00F637-D209-4282-BC0E-4F1E2CC4F0DA}">
      <dgm:prSet phldrT="[Текст]" custT="1"/>
      <dgm:spPr/>
      <dgm:t>
        <a:bodyPr/>
        <a:lstStyle/>
        <a:p>
          <a:r>
            <a: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207 331,6</a:t>
          </a:r>
          <a:endParaRPr lang="ru-RU" sz="12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AA9AC2-35B3-4D49-BBDB-268DB7B6BF45}" type="parTrans" cxnId="{DE48B35F-9740-4DE4-99E4-507E7711EC9F}">
      <dgm:prSet/>
      <dgm:spPr/>
      <dgm:t>
        <a:bodyPr/>
        <a:lstStyle/>
        <a:p>
          <a:endParaRPr lang="ru-RU"/>
        </a:p>
      </dgm:t>
    </dgm:pt>
    <dgm:pt modelId="{0B30434B-A07D-4292-8019-ED3DA7052418}" type="sibTrans" cxnId="{DE48B35F-9740-4DE4-99E4-507E7711EC9F}">
      <dgm:prSet/>
      <dgm:spPr/>
      <dgm:t>
        <a:bodyPr/>
        <a:lstStyle/>
        <a:p>
          <a:endParaRPr lang="ru-RU"/>
        </a:p>
      </dgm:t>
    </dgm:pt>
    <dgm:pt modelId="{E4C539BA-58F0-40CC-9C05-93319BCFE718}">
      <dgm:prSet phldrT="[Текст]" custT="1"/>
      <dgm:spPr/>
      <dgm:t>
        <a:bodyPr/>
        <a:lstStyle/>
        <a:p>
          <a:r>
            <a: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490 466,7</a:t>
          </a:r>
          <a:endParaRPr lang="ru-RU" sz="12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22DDF7-C8F8-4811-AD7D-5896B37E65B5}" type="parTrans" cxnId="{3FA2EDF4-8A31-4427-8735-E375B70BF23C}">
      <dgm:prSet/>
      <dgm:spPr/>
      <dgm:t>
        <a:bodyPr/>
        <a:lstStyle/>
        <a:p>
          <a:endParaRPr lang="ru-RU"/>
        </a:p>
      </dgm:t>
    </dgm:pt>
    <dgm:pt modelId="{68BE3DC7-9313-486B-86A8-636B2AA9DC6D}" type="sibTrans" cxnId="{3FA2EDF4-8A31-4427-8735-E375B70BF23C}">
      <dgm:prSet/>
      <dgm:spPr/>
      <dgm:t>
        <a:bodyPr/>
        <a:lstStyle/>
        <a:p>
          <a:endParaRPr lang="ru-RU"/>
        </a:p>
      </dgm:t>
    </dgm:pt>
    <dgm:pt modelId="{2A5AE628-ACF1-4B39-A961-793485C287E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индивидуальной программы социально - экономического развития РА в сфере сельского хозяйства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0DD8C8-86EE-4214-87FC-1CC4797E6549}" type="parTrans" cxnId="{A1233640-67CD-472B-BEBF-C745CEF59524}">
      <dgm:prSet/>
      <dgm:spPr/>
      <dgm:t>
        <a:bodyPr/>
        <a:lstStyle/>
        <a:p>
          <a:endParaRPr lang="ru-RU"/>
        </a:p>
      </dgm:t>
    </dgm:pt>
    <dgm:pt modelId="{2BF2D661-AC07-40ED-8F62-DA4D7E099FD9}" type="sibTrans" cxnId="{A1233640-67CD-472B-BEBF-C745CEF59524}">
      <dgm:prSet/>
      <dgm:spPr/>
      <dgm:t>
        <a:bodyPr/>
        <a:lstStyle/>
        <a:p>
          <a:endParaRPr lang="ru-RU"/>
        </a:p>
      </dgm:t>
    </dgm:pt>
    <dgm:pt modelId="{C56D16FB-2617-4984-BA06-1541F42FA00D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эпизоотического и ветеринарно-санитарного благополучия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3470D2-548F-456A-854B-2897D0152A52}" type="parTrans" cxnId="{DCA97C8F-A93C-446E-9B81-6E0E5087469F}">
      <dgm:prSet/>
      <dgm:spPr/>
      <dgm:t>
        <a:bodyPr/>
        <a:lstStyle/>
        <a:p>
          <a:endParaRPr lang="ru-RU"/>
        </a:p>
      </dgm:t>
    </dgm:pt>
    <dgm:pt modelId="{F50A6EA7-6FC1-4D48-BE0F-0D0A2FCD418A}" type="sibTrans" cxnId="{DCA97C8F-A93C-446E-9B81-6E0E5087469F}">
      <dgm:prSet/>
      <dgm:spPr/>
      <dgm:t>
        <a:bodyPr/>
        <a:lstStyle/>
        <a:p>
          <a:endParaRPr lang="ru-RU"/>
        </a:p>
      </dgm:t>
    </dgm:pt>
    <dgm:pt modelId="{18B54555-CD59-42C3-8961-7F4CE25F1EF4}" type="pres">
      <dgm:prSet presAssocID="{3D340BBA-90D2-4114-BE58-7B920139AEC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FFAD84-2904-4FA3-9F0A-660AAE05A22A}" type="pres">
      <dgm:prSet presAssocID="{3825D0C1-33F7-4D4C-B2BB-FF3ABA3B18CA}" presName="composite" presStyleCnt="0"/>
      <dgm:spPr/>
    </dgm:pt>
    <dgm:pt modelId="{3341FF15-9275-42E9-AC7F-E021DC389BE0}" type="pres">
      <dgm:prSet presAssocID="{3825D0C1-33F7-4D4C-B2BB-FF3ABA3B18CA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4790C-BA4C-489F-A1BA-FC6CE5E116A8}" type="pres">
      <dgm:prSet presAssocID="{3825D0C1-33F7-4D4C-B2BB-FF3ABA3B18CA}" presName="parSh" presStyleLbl="node1" presStyleIdx="0" presStyleCnt="4" custScaleY="83219"/>
      <dgm:spPr/>
      <dgm:t>
        <a:bodyPr/>
        <a:lstStyle/>
        <a:p>
          <a:endParaRPr lang="ru-RU"/>
        </a:p>
      </dgm:t>
    </dgm:pt>
    <dgm:pt modelId="{683257D9-D30E-44DD-A96A-CCE25174E245}" type="pres">
      <dgm:prSet presAssocID="{3825D0C1-33F7-4D4C-B2BB-FF3ABA3B18CA}" presName="desTx" presStyleLbl="fgAcc1" presStyleIdx="0" presStyleCnt="4" custScaleX="170942" custScaleY="37062" custLinFactNeighborX="23817" custLinFactNeighborY="-27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904025-F96D-4348-9730-D79008D2B051}" type="pres">
      <dgm:prSet presAssocID="{ABC05B18-07FF-4F00-A27F-04BEFDFBA805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752F795-64F8-40C8-9CDD-89C5F09A8317}" type="pres">
      <dgm:prSet presAssocID="{ABC05B18-07FF-4F00-A27F-04BEFDFBA805}" presName="connTx" presStyleLbl="sibTrans2D1" presStyleIdx="0" presStyleCnt="3"/>
      <dgm:spPr/>
      <dgm:t>
        <a:bodyPr/>
        <a:lstStyle/>
        <a:p>
          <a:endParaRPr lang="ru-RU"/>
        </a:p>
      </dgm:t>
    </dgm:pt>
    <dgm:pt modelId="{B6279C1C-7C86-406A-B395-04238096D0BA}" type="pres">
      <dgm:prSet presAssocID="{75C447AD-756B-42F7-B78A-651F4399F42D}" presName="composite" presStyleCnt="0"/>
      <dgm:spPr/>
    </dgm:pt>
    <dgm:pt modelId="{549873E7-4323-4874-98E6-2832D9117B4D}" type="pres">
      <dgm:prSet presAssocID="{75C447AD-756B-42F7-B78A-651F4399F42D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05E880-2E47-4049-8D66-AF7171643281}" type="pres">
      <dgm:prSet presAssocID="{75C447AD-756B-42F7-B78A-651F4399F42D}" presName="parSh" presStyleLbl="node1" presStyleIdx="1" presStyleCnt="4"/>
      <dgm:spPr/>
      <dgm:t>
        <a:bodyPr/>
        <a:lstStyle/>
        <a:p>
          <a:endParaRPr lang="ru-RU"/>
        </a:p>
      </dgm:t>
    </dgm:pt>
    <dgm:pt modelId="{E785C071-2648-4224-8FEC-5536A636DE90}" type="pres">
      <dgm:prSet presAssocID="{75C447AD-756B-42F7-B78A-651F4399F42D}" presName="desTx" presStyleLbl="fgAcc1" presStyleIdx="1" presStyleCnt="4" custScaleX="158109" custScaleY="37062" custLinFactNeighborX="14913" custLinFactNeighborY="-29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73CBFB-0A0C-4826-AC3A-DA8D17DC794F}" type="pres">
      <dgm:prSet presAssocID="{8AA953A6-B489-4F6B-BBBE-3E3C1B20F56A}" presName="sibTrans" presStyleLbl="sibTrans2D1" presStyleIdx="1" presStyleCnt="3"/>
      <dgm:spPr/>
      <dgm:t>
        <a:bodyPr/>
        <a:lstStyle/>
        <a:p>
          <a:endParaRPr lang="ru-RU"/>
        </a:p>
      </dgm:t>
    </dgm:pt>
    <dgm:pt modelId="{8ADFADF0-E50F-42DC-960A-487C85AC9E54}" type="pres">
      <dgm:prSet presAssocID="{8AA953A6-B489-4F6B-BBBE-3E3C1B20F56A}" presName="connTx" presStyleLbl="sibTrans2D1" presStyleIdx="1" presStyleCnt="3"/>
      <dgm:spPr/>
      <dgm:t>
        <a:bodyPr/>
        <a:lstStyle/>
        <a:p>
          <a:endParaRPr lang="ru-RU"/>
        </a:p>
      </dgm:t>
    </dgm:pt>
    <dgm:pt modelId="{7D69C705-D953-4D20-8721-1A22982F0AB6}" type="pres">
      <dgm:prSet presAssocID="{ED00F637-D209-4282-BC0E-4F1E2CC4F0DA}" presName="composite" presStyleCnt="0"/>
      <dgm:spPr/>
    </dgm:pt>
    <dgm:pt modelId="{86FF409D-C7DE-4965-BD7A-8BDD67DEBE2B}" type="pres">
      <dgm:prSet presAssocID="{ED00F637-D209-4282-BC0E-4F1E2CC4F0DA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908CF7-EB82-41FC-90E6-573C60ECAC92}" type="pres">
      <dgm:prSet presAssocID="{ED00F637-D209-4282-BC0E-4F1E2CC4F0DA}" presName="parSh" presStyleLbl="node1" presStyleIdx="2" presStyleCnt="4" custLinFactNeighborX="-610" custLinFactNeighborY="6381"/>
      <dgm:spPr/>
      <dgm:t>
        <a:bodyPr/>
        <a:lstStyle/>
        <a:p>
          <a:endParaRPr lang="ru-RU"/>
        </a:p>
      </dgm:t>
    </dgm:pt>
    <dgm:pt modelId="{14DB1377-F633-4F5F-BA48-B4CA25D0216B}" type="pres">
      <dgm:prSet presAssocID="{ED00F637-D209-4282-BC0E-4F1E2CC4F0DA}" presName="desTx" presStyleLbl="fgAcc1" presStyleIdx="2" presStyleCnt="4" custScaleX="158109" custScaleY="37062" custLinFactNeighborX="16125" custLinFactNeighborY="-29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50DD9-452D-4389-AEBA-AC1F07D2BC63}" type="pres">
      <dgm:prSet presAssocID="{0B30434B-A07D-4292-8019-ED3DA7052418}" presName="sibTrans" presStyleLbl="sibTrans2D1" presStyleIdx="2" presStyleCnt="3"/>
      <dgm:spPr/>
      <dgm:t>
        <a:bodyPr/>
        <a:lstStyle/>
        <a:p>
          <a:endParaRPr lang="ru-RU"/>
        </a:p>
      </dgm:t>
    </dgm:pt>
    <dgm:pt modelId="{DBC44C21-132D-4B63-A9EA-CBC494E4F3AC}" type="pres">
      <dgm:prSet presAssocID="{0B30434B-A07D-4292-8019-ED3DA7052418}" presName="connTx" presStyleLbl="sibTrans2D1" presStyleIdx="2" presStyleCnt="3"/>
      <dgm:spPr/>
      <dgm:t>
        <a:bodyPr/>
        <a:lstStyle/>
        <a:p>
          <a:endParaRPr lang="ru-RU"/>
        </a:p>
      </dgm:t>
    </dgm:pt>
    <dgm:pt modelId="{6F3157F8-4BE1-4676-87B6-D6BD55D018FA}" type="pres">
      <dgm:prSet presAssocID="{E4C539BA-58F0-40CC-9C05-93319BCFE718}" presName="composite" presStyleCnt="0"/>
      <dgm:spPr/>
    </dgm:pt>
    <dgm:pt modelId="{6AA691C6-3BBF-4CFD-A3C0-298724E150D7}" type="pres">
      <dgm:prSet presAssocID="{E4C539BA-58F0-40CC-9C05-93319BCFE718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EA9FCD-93F6-44AE-BE2D-39551D1161C0}" type="pres">
      <dgm:prSet presAssocID="{E4C539BA-58F0-40CC-9C05-93319BCFE718}" presName="parSh" presStyleLbl="node1" presStyleIdx="3" presStyleCnt="4" custLinFactNeighborX="-610" custLinFactNeighborY="6381"/>
      <dgm:spPr/>
      <dgm:t>
        <a:bodyPr/>
        <a:lstStyle/>
        <a:p>
          <a:endParaRPr lang="ru-RU"/>
        </a:p>
      </dgm:t>
    </dgm:pt>
    <dgm:pt modelId="{CFEC5326-7111-4EF9-A470-899D147E2D57}" type="pres">
      <dgm:prSet presAssocID="{E4C539BA-58F0-40CC-9C05-93319BCFE718}" presName="desTx" presStyleLbl="fgAcc1" presStyleIdx="3" presStyleCnt="4" custScaleX="158109" custScaleY="44691" custLinFactNeighborX="-417" custLinFactNeighborY="-22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DA1CDE-E10B-4DA2-9180-AE1913E209A2}" type="presOf" srcId="{ABC05B18-07FF-4F00-A27F-04BEFDFBA805}" destId="{EA904025-F96D-4348-9730-D79008D2B051}" srcOrd="0" destOrd="0" presId="urn:microsoft.com/office/officeart/2005/8/layout/process3"/>
    <dgm:cxn modelId="{497CF5C5-CDE3-41C8-971C-23F46B2295A2}" type="presOf" srcId="{E4C539BA-58F0-40CC-9C05-93319BCFE718}" destId="{6AA691C6-3BBF-4CFD-A3C0-298724E150D7}" srcOrd="0" destOrd="0" presId="urn:microsoft.com/office/officeart/2005/8/layout/process3"/>
    <dgm:cxn modelId="{0E2787E3-5EB9-4CF8-BC09-C879CEDF591F}" type="presOf" srcId="{2A5AE628-ACF1-4B39-A961-793485C287E0}" destId="{CFEC5326-7111-4EF9-A470-899D147E2D57}" srcOrd="0" destOrd="0" presId="urn:microsoft.com/office/officeart/2005/8/layout/process3"/>
    <dgm:cxn modelId="{DE56934B-9906-43BF-87A6-790C08D6012A}" type="presOf" srcId="{3825D0C1-33F7-4D4C-B2BB-FF3ABA3B18CA}" destId="{C364790C-BA4C-489F-A1BA-FC6CE5E116A8}" srcOrd="1" destOrd="0" presId="urn:microsoft.com/office/officeart/2005/8/layout/process3"/>
    <dgm:cxn modelId="{20E31223-23EC-4244-A9F2-C65836C726D8}" srcId="{3D340BBA-90D2-4114-BE58-7B920139AECE}" destId="{3825D0C1-33F7-4D4C-B2BB-FF3ABA3B18CA}" srcOrd="0" destOrd="0" parTransId="{F7D9787B-90A6-48C4-8F19-E9C9DBED6201}" sibTransId="{ABC05B18-07FF-4F00-A27F-04BEFDFBA805}"/>
    <dgm:cxn modelId="{AD0BCB63-45CF-4634-848F-D0DD0FFD82CD}" type="presOf" srcId="{ED00F637-D209-4282-BC0E-4F1E2CC4F0DA}" destId="{EA908CF7-EB82-41FC-90E6-573C60ECAC92}" srcOrd="1" destOrd="0" presId="urn:microsoft.com/office/officeart/2005/8/layout/process3"/>
    <dgm:cxn modelId="{DE48B35F-9740-4DE4-99E4-507E7711EC9F}" srcId="{3D340BBA-90D2-4114-BE58-7B920139AECE}" destId="{ED00F637-D209-4282-BC0E-4F1E2CC4F0DA}" srcOrd="2" destOrd="0" parTransId="{8EAA9AC2-35B3-4D49-BBDB-268DB7B6BF45}" sibTransId="{0B30434B-A07D-4292-8019-ED3DA7052418}"/>
    <dgm:cxn modelId="{0FA8D4AC-8B2C-466C-BE41-DA6004F12073}" srcId="{3825D0C1-33F7-4D4C-B2BB-FF3ABA3B18CA}" destId="{D1F3C012-D616-4C66-BF3B-6311CB091091}" srcOrd="0" destOrd="0" parTransId="{8A6FBA8A-B409-44AF-9202-EAE91877EE50}" sibTransId="{86E5A775-1955-4727-B5AF-C3EA7ED22767}"/>
    <dgm:cxn modelId="{BA27DC60-4806-4E28-AC62-17233487DD85}" type="presOf" srcId="{ABC05B18-07FF-4F00-A27F-04BEFDFBA805}" destId="{5752F795-64F8-40C8-9CDD-89C5F09A8317}" srcOrd="1" destOrd="0" presId="urn:microsoft.com/office/officeart/2005/8/layout/process3"/>
    <dgm:cxn modelId="{56B966F2-E78D-4DB2-9F76-D4EEEB492FB3}" type="presOf" srcId="{0B30434B-A07D-4292-8019-ED3DA7052418}" destId="{BAD50DD9-452D-4389-AEBA-AC1F07D2BC63}" srcOrd="0" destOrd="0" presId="urn:microsoft.com/office/officeart/2005/8/layout/process3"/>
    <dgm:cxn modelId="{3FA2EDF4-8A31-4427-8735-E375B70BF23C}" srcId="{3D340BBA-90D2-4114-BE58-7B920139AECE}" destId="{E4C539BA-58F0-40CC-9C05-93319BCFE718}" srcOrd="3" destOrd="0" parTransId="{2922DDF7-C8F8-4811-AD7D-5896B37E65B5}" sibTransId="{68BE3DC7-9313-486B-86A8-636B2AA9DC6D}"/>
    <dgm:cxn modelId="{339A6162-0CBA-48BC-AB7E-F73D49BC8B09}" srcId="{75C447AD-756B-42F7-B78A-651F4399F42D}" destId="{E9C9E006-0D9A-45EF-9B02-26BA50AB6EE1}" srcOrd="0" destOrd="0" parTransId="{70EB4911-D650-4788-9EF1-17784D35DDAF}" sibTransId="{D451BC0B-A2B8-45EA-819E-45E47B338892}"/>
    <dgm:cxn modelId="{50AA3530-D276-44C1-9BDA-FEB4DBFBAE1D}" type="presOf" srcId="{75C447AD-756B-42F7-B78A-651F4399F42D}" destId="{549873E7-4323-4874-98E6-2832D9117B4D}" srcOrd="0" destOrd="0" presId="urn:microsoft.com/office/officeart/2005/8/layout/process3"/>
    <dgm:cxn modelId="{FBFE6A62-14B6-4E99-9FEA-36AA61EC6239}" type="presOf" srcId="{3825D0C1-33F7-4D4C-B2BB-FF3ABA3B18CA}" destId="{3341FF15-9275-42E9-AC7F-E021DC389BE0}" srcOrd="0" destOrd="0" presId="urn:microsoft.com/office/officeart/2005/8/layout/process3"/>
    <dgm:cxn modelId="{4D3E0E1F-ECC7-4024-B3AF-B4735C7E82B8}" type="presOf" srcId="{75C447AD-756B-42F7-B78A-651F4399F42D}" destId="{5705E880-2E47-4049-8D66-AF7171643281}" srcOrd="1" destOrd="0" presId="urn:microsoft.com/office/officeart/2005/8/layout/process3"/>
    <dgm:cxn modelId="{ECA9707B-CA40-4292-B0BF-A9B9F4D71009}" type="presOf" srcId="{ED00F637-D209-4282-BC0E-4F1E2CC4F0DA}" destId="{86FF409D-C7DE-4965-BD7A-8BDD67DEBE2B}" srcOrd="0" destOrd="0" presId="urn:microsoft.com/office/officeart/2005/8/layout/process3"/>
    <dgm:cxn modelId="{8D1EF7B1-4A64-4251-8A4C-145D723E7ED1}" type="presOf" srcId="{D1F3C012-D616-4C66-BF3B-6311CB091091}" destId="{683257D9-D30E-44DD-A96A-CCE25174E245}" srcOrd="0" destOrd="0" presId="urn:microsoft.com/office/officeart/2005/8/layout/process3"/>
    <dgm:cxn modelId="{C3B50BD5-1C8F-4065-AEF5-D909FF599DD1}" type="presOf" srcId="{8AA953A6-B489-4F6B-BBBE-3E3C1B20F56A}" destId="{8ADFADF0-E50F-42DC-960A-487C85AC9E54}" srcOrd="1" destOrd="0" presId="urn:microsoft.com/office/officeart/2005/8/layout/process3"/>
    <dgm:cxn modelId="{A1233640-67CD-472B-BEBF-C745CEF59524}" srcId="{E4C539BA-58F0-40CC-9C05-93319BCFE718}" destId="{2A5AE628-ACF1-4B39-A961-793485C287E0}" srcOrd="0" destOrd="0" parTransId="{B70DD8C8-86EE-4214-87FC-1CC4797E6549}" sibTransId="{2BF2D661-AC07-40ED-8F62-DA4D7E099FD9}"/>
    <dgm:cxn modelId="{6A355BC1-E52E-4FEA-A029-A779313207C2}" type="presOf" srcId="{E4C539BA-58F0-40CC-9C05-93319BCFE718}" destId="{03EA9FCD-93F6-44AE-BE2D-39551D1161C0}" srcOrd="1" destOrd="0" presId="urn:microsoft.com/office/officeart/2005/8/layout/process3"/>
    <dgm:cxn modelId="{4E98B1EE-FB7E-41D7-BE82-742DE6C88D25}" type="presOf" srcId="{C56D16FB-2617-4984-BA06-1541F42FA00D}" destId="{14DB1377-F633-4F5F-BA48-B4CA25D0216B}" srcOrd="0" destOrd="0" presId="urn:microsoft.com/office/officeart/2005/8/layout/process3"/>
    <dgm:cxn modelId="{95F8370E-2A71-4263-9AB6-A863E97FD0D0}" srcId="{3D340BBA-90D2-4114-BE58-7B920139AECE}" destId="{75C447AD-756B-42F7-B78A-651F4399F42D}" srcOrd="1" destOrd="0" parTransId="{B9AE37CF-F00C-42A0-BF59-41424326DA13}" sibTransId="{8AA953A6-B489-4F6B-BBBE-3E3C1B20F56A}"/>
    <dgm:cxn modelId="{074FACB1-2C97-4D34-85E8-04C8F69637AF}" type="presOf" srcId="{0B30434B-A07D-4292-8019-ED3DA7052418}" destId="{DBC44C21-132D-4B63-A9EA-CBC494E4F3AC}" srcOrd="1" destOrd="0" presId="urn:microsoft.com/office/officeart/2005/8/layout/process3"/>
    <dgm:cxn modelId="{522D62B1-F97A-408A-BCDB-5D28C96092D9}" type="presOf" srcId="{3D340BBA-90D2-4114-BE58-7B920139AECE}" destId="{18B54555-CD59-42C3-8961-7F4CE25F1EF4}" srcOrd="0" destOrd="0" presId="urn:microsoft.com/office/officeart/2005/8/layout/process3"/>
    <dgm:cxn modelId="{08F37F10-2A99-4AA7-8901-E909220D15B6}" type="presOf" srcId="{8AA953A6-B489-4F6B-BBBE-3E3C1B20F56A}" destId="{D373CBFB-0A0C-4826-AC3A-DA8D17DC794F}" srcOrd="0" destOrd="0" presId="urn:microsoft.com/office/officeart/2005/8/layout/process3"/>
    <dgm:cxn modelId="{DCA97C8F-A93C-446E-9B81-6E0E5087469F}" srcId="{ED00F637-D209-4282-BC0E-4F1E2CC4F0DA}" destId="{C56D16FB-2617-4984-BA06-1541F42FA00D}" srcOrd="0" destOrd="0" parTransId="{E53470D2-548F-456A-854B-2897D0152A52}" sibTransId="{F50A6EA7-6FC1-4D48-BE0F-0D0A2FCD418A}"/>
    <dgm:cxn modelId="{AD145326-F177-4DE7-9653-03844D2D5B2E}" type="presOf" srcId="{E9C9E006-0D9A-45EF-9B02-26BA50AB6EE1}" destId="{E785C071-2648-4224-8FEC-5536A636DE90}" srcOrd="0" destOrd="0" presId="urn:microsoft.com/office/officeart/2005/8/layout/process3"/>
    <dgm:cxn modelId="{C8F48385-FDE0-4ED4-8EC0-51C061613C03}" type="presParOf" srcId="{18B54555-CD59-42C3-8961-7F4CE25F1EF4}" destId="{A9FFAD84-2904-4FA3-9F0A-660AAE05A22A}" srcOrd="0" destOrd="0" presId="urn:microsoft.com/office/officeart/2005/8/layout/process3"/>
    <dgm:cxn modelId="{D15507A1-5D8B-4D92-9A9D-67F33AEA5404}" type="presParOf" srcId="{A9FFAD84-2904-4FA3-9F0A-660AAE05A22A}" destId="{3341FF15-9275-42E9-AC7F-E021DC389BE0}" srcOrd="0" destOrd="0" presId="urn:microsoft.com/office/officeart/2005/8/layout/process3"/>
    <dgm:cxn modelId="{799DB6FA-FE37-4F96-8AA9-5435AA12F1A3}" type="presParOf" srcId="{A9FFAD84-2904-4FA3-9F0A-660AAE05A22A}" destId="{C364790C-BA4C-489F-A1BA-FC6CE5E116A8}" srcOrd="1" destOrd="0" presId="urn:microsoft.com/office/officeart/2005/8/layout/process3"/>
    <dgm:cxn modelId="{BBBFCDED-6F43-4E6D-BDF4-85C6A548463F}" type="presParOf" srcId="{A9FFAD84-2904-4FA3-9F0A-660AAE05A22A}" destId="{683257D9-D30E-44DD-A96A-CCE25174E245}" srcOrd="2" destOrd="0" presId="urn:microsoft.com/office/officeart/2005/8/layout/process3"/>
    <dgm:cxn modelId="{910319DF-5730-4C8E-8BA0-34F233703BBF}" type="presParOf" srcId="{18B54555-CD59-42C3-8961-7F4CE25F1EF4}" destId="{EA904025-F96D-4348-9730-D79008D2B051}" srcOrd="1" destOrd="0" presId="urn:microsoft.com/office/officeart/2005/8/layout/process3"/>
    <dgm:cxn modelId="{C549590B-68B7-4714-81D4-5B7A60B1A422}" type="presParOf" srcId="{EA904025-F96D-4348-9730-D79008D2B051}" destId="{5752F795-64F8-40C8-9CDD-89C5F09A8317}" srcOrd="0" destOrd="0" presId="urn:microsoft.com/office/officeart/2005/8/layout/process3"/>
    <dgm:cxn modelId="{B4EE5E59-76E4-4A9F-88A1-21DC3061CE72}" type="presParOf" srcId="{18B54555-CD59-42C3-8961-7F4CE25F1EF4}" destId="{B6279C1C-7C86-406A-B395-04238096D0BA}" srcOrd="2" destOrd="0" presId="urn:microsoft.com/office/officeart/2005/8/layout/process3"/>
    <dgm:cxn modelId="{9692BBCC-943B-444D-AA73-9F718429D5B1}" type="presParOf" srcId="{B6279C1C-7C86-406A-B395-04238096D0BA}" destId="{549873E7-4323-4874-98E6-2832D9117B4D}" srcOrd="0" destOrd="0" presId="urn:microsoft.com/office/officeart/2005/8/layout/process3"/>
    <dgm:cxn modelId="{CD963B5A-AA8D-45D6-8053-C333541EC320}" type="presParOf" srcId="{B6279C1C-7C86-406A-B395-04238096D0BA}" destId="{5705E880-2E47-4049-8D66-AF7171643281}" srcOrd="1" destOrd="0" presId="urn:microsoft.com/office/officeart/2005/8/layout/process3"/>
    <dgm:cxn modelId="{CEE7C6B1-D1C0-46D8-96CB-8533B2A1ACBC}" type="presParOf" srcId="{B6279C1C-7C86-406A-B395-04238096D0BA}" destId="{E785C071-2648-4224-8FEC-5536A636DE90}" srcOrd="2" destOrd="0" presId="urn:microsoft.com/office/officeart/2005/8/layout/process3"/>
    <dgm:cxn modelId="{533CCEF2-E2C0-4D31-B926-D1AB9D0E6E4F}" type="presParOf" srcId="{18B54555-CD59-42C3-8961-7F4CE25F1EF4}" destId="{D373CBFB-0A0C-4826-AC3A-DA8D17DC794F}" srcOrd="3" destOrd="0" presId="urn:microsoft.com/office/officeart/2005/8/layout/process3"/>
    <dgm:cxn modelId="{C3628D49-C44B-4DCE-A5E0-B97300086A63}" type="presParOf" srcId="{D373CBFB-0A0C-4826-AC3A-DA8D17DC794F}" destId="{8ADFADF0-E50F-42DC-960A-487C85AC9E54}" srcOrd="0" destOrd="0" presId="urn:microsoft.com/office/officeart/2005/8/layout/process3"/>
    <dgm:cxn modelId="{A2180998-0994-4401-A230-093C2EFF7D63}" type="presParOf" srcId="{18B54555-CD59-42C3-8961-7F4CE25F1EF4}" destId="{7D69C705-D953-4D20-8721-1A22982F0AB6}" srcOrd="4" destOrd="0" presId="urn:microsoft.com/office/officeart/2005/8/layout/process3"/>
    <dgm:cxn modelId="{6981DC53-8BF7-4FC5-93F9-2DBEEFDF1953}" type="presParOf" srcId="{7D69C705-D953-4D20-8721-1A22982F0AB6}" destId="{86FF409D-C7DE-4965-BD7A-8BDD67DEBE2B}" srcOrd="0" destOrd="0" presId="urn:microsoft.com/office/officeart/2005/8/layout/process3"/>
    <dgm:cxn modelId="{33AD5E1A-FA0F-42F0-8FD2-401FC4B8FE4C}" type="presParOf" srcId="{7D69C705-D953-4D20-8721-1A22982F0AB6}" destId="{EA908CF7-EB82-41FC-90E6-573C60ECAC92}" srcOrd="1" destOrd="0" presId="urn:microsoft.com/office/officeart/2005/8/layout/process3"/>
    <dgm:cxn modelId="{4613C05E-A919-42F2-A695-B6AA8E61F05B}" type="presParOf" srcId="{7D69C705-D953-4D20-8721-1A22982F0AB6}" destId="{14DB1377-F633-4F5F-BA48-B4CA25D0216B}" srcOrd="2" destOrd="0" presId="urn:microsoft.com/office/officeart/2005/8/layout/process3"/>
    <dgm:cxn modelId="{FE51E3D0-10C9-48A8-A93A-924F89856DB3}" type="presParOf" srcId="{18B54555-CD59-42C3-8961-7F4CE25F1EF4}" destId="{BAD50DD9-452D-4389-AEBA-AC1F07D2BC63}" srcOrd="5" destOrd="0" presId="urn:microsoft.com/office/officeart/2005/8/layout/process3"/>
    <dgm:cxn modelId="{7AB1D007-A9CF-4372-8264-5BB335FF1DAE}" type="presParOf" srcId="{BAD50DD9-452D-4389-AEBA-AC1F07D2BC63}" destId="{DBC44C21-132D-4B63-A9EA-CBC494E4F3AC}" srcOrd="0" destOrd="0" presId="urn:microsoft.com/office/officeart/2005/8/layout/process3"/>
    <dgm:cxn modelId="{D4098E33-90D2-43B7-9901-A2DD9424F1EE}" type="presParOf" srcId="{18B54555-CD59-42C3-8961-7F4CE25F1EF4}" destId="{6F3157F8-4BE1-4676-87B6-D6BD55D018FA}" srcOrd="6" destOrd="0" presId="urn:microsoft.com/office/officeart/2005/8/layout/process3"/>
    <dgm:cxn modelId="{0C15DF6F-2B4C-4F7E-96A4-4B02D7744CFB}" type="presParOf" srcId="{6F3157F8-4BE1-4676-87B6-D6BD55D018FA}" destId="{6AA691C6-3BBF-4CFD-A3C0-298724E150D7}" srcOrd="0" destOrd="0" presId="urn:microsoft.com/office/officeart/2005/8/layout/process3"/>
    <dgm:cxn modelId="{F5C5289A-71C3-44C9-92CC-1F51F50C60E5}" type="presParOf" srcId="{6F3157F8-4BE1-4676-87B6-D6BD55D018FA}" destId="{03EA9FCD-93F6-44AE-BE2D-39551D1161C0}" srcOrd="1" destOrd="0" presId="urn:microsoft.com/office/officeart/2005/8/layout/process3"/>
    <dgm:cxn modelId="{03233D2F-7DCA-4475-A076-24388A68D786}" type="presParOf" srcId="{6F3157F8-4BE1-4676-87B6-D6BD55D018FA}" destId="{CFEC5326-7111-4EF9-A470-899D147E2D5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FECB45-3F82-4BBA-9447-6DDDFD622C08}" type="doc">
      <dgm:prSet loTypeId="urn:microsoft.com/office/officeart/2005/8/layout/pyramid2" loCatId="list" qsTypeId="urn:microsoft.com/office/officeart/2005/8/quickstyle/simple1" qsCatId="simple" csTypeId="urn:microsoft.com/office/officeart/2005/8/colors/colorful2" csCatId="colorful" phldr="1"/>
      <dgm:spPr/>
    </dgm:pt>
    <dgm:pt modelId="{568FB221-D4D1-423F-83E1-79017DBC0251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устойчивого сокращения непригодного для проживания жилищного фонда</a:t>
          </a:r>
          <a:endParaRPr lang="en-US" sz="1200" b="1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204 373,9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134959-FD0E-4B45-895B-9519CE76A1F7}" type="parTrans" cxnId="{EBBBD9BC-B69D-4204-9F27-9029F3C9B2C0}">
      <dgm:prSet/>
      <dgm:spPr/>
      <dgm:t>
        <a:bodyPr/>
        <a:lstStyle/>
        <a:p>
          <a:endParaRPr lang="ru-RU"/>
        </a:p>
      </dgm:t>
    </dgm:pt>
    <dgm:pt modelId="{DFE590E3-FAE5-423B-B566-CB7A3B48EFD0}" type="sibTrans" cxnId="{EBBBD9BC-B69D-4204-9F27-9029F3C9B2C0}">
      <dgm:prSet/>
      <dgm:spPr/>
      <dgm:t>
        <a:bodyPr/>
        <a:lstStyle/>
        <a:p>
          <a:endParaRPr lang="ru-RU"/>
        </a:p>
      </dgm:t>
    </dgm:pt>
    <dgm:pt modelId="{CEF0146A-6EE4-4EA4-84D7-2608C8DB8CF1}">
      <dgm:prSet phldrT="[Текст]" custT="1"/>
      <dgm:spPr/>
      <dgm:t>
        <a:bodyPr/>
        <a:lstStyle/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систем электроэнергетики Республики Алтай</a:t>
          </a:r>
          <a:r>
            <a:rPr lang="en-US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en-US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258 890,5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34B0F8-0AF6-4450-A2BC-F738178179F2}" type="parTrans" cxnId="{04C90A1A-A9AF-4241-B2B8-9DAA470B7AC0}">
      <dgm:prSet/>
      <dgm:spPr/>
      <dgm:t>
        <a:bodyPr/>
        <a:lstStyle/>
        <a:p>
          <a:endParaRPr lang="ru-RU"/>
        </a:p>
      </dgm:t>
    </dgm:pt>
    <dgm:pt modelId="{271863EF-7D0E-41BE-8031-55602D23A970}" type="sibTrans" cxnId="{04C90A1A-A9AF-4241-B2B8-9DAA470B7AC0}">
      <dgm:prSet/>
      <dgm:spPr/>
      <dgm:t>
        <a:bodyPr/>
        <a:lstStyle/>
        <a:p>
          <a:endParaRPr lang="ru-RU"/>
        </a:p>
      </dgm:t>
    </dgm:pt>
    <dgm:pt modelId="{AAF26F0E-CB2B-4C0D-B582-A503DF64F328}">
      <dgm:prSet phldrT="[Текст]" custT="1"/>
      <dgm:spPr/>
      <dgm:t>
        <a:bodyPr/>
        <a:lstStyle/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Улучшение условий жизни населения РА, проживающего в многоквартирном жилом фонде</a:t>
          </a:r>
          <a:endParaRPr lang="en-US" sz="1200" b="1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256</a:t>
          </a:r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070,9</a:t>
          </a:r>
          <a:endParaRPr lang="ru-RU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FC0135-BF3D-4BCE-A131-A9A26BEE6B53}" type="parTrans" cxnId="{8B8F943F-5D1B-47AE-8A12-A47405E178BF}">
      <dgm:prSet/>
      <dgm:spPr/>
      <dgm:t>
        <a:bodyPr/>
        <a:lstStyle/>
        <a:p>
          <a:endParaRPr lang="ru-RU"/>
        </a:p>
      </dgm:t>
    </dgm:pt>
    <dgm:pt modelId="{FC6F0EAF-75C4-4F42-9C81-CE426F6619B8}" type="sibTrans" cxnId="{8B8F943F-5D1B-47AE-8A12-A47405E178BF}">
      <dgm:prSet/>
      <dgm:spPr/>
      <dgm:t>
        <a:bodyPr/>
        <a:lstStyle/>
        <a:p>
          <a:endParaRPr lang="ru-RU"/>
        </a:p>
      </dgm:t>
    </dgm:pt>
    <dgm:pt modelId="{3CDD4649-C694-4B17-8EDB-43FDD3804B01}">
      <dgm:prSet phldrT="[Текст]" custT="1"/>
      <dgm:spPr/>
      <dgm:t>
        <a:bodyPr/>
        <a:lstStyle/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доступности предоставления коммунальных услуг населению Республики Алтай 200 269,1</a:t>
          </a:r>
          <a:endParaRPr lang="ru-RU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1DEB55-C0B1-4B3D-A5CD-9484CD0FB39C}" type="parTrans" cxnId="{7C68B3D1-298A-4FBD-8ADD-A44DB8F16469}">
      <dgm:prSet/>
      <dgm:spPr/>
      <dgm:t>
        <a:bodyPr/>
        <a:lstStyle/>
        <a:p>
          <a:endParaRPr lang="ru-RU"/>
        </a:p>
      </dgm:t>
    </dgm:pt>
    <dgm:pt modelId="{234275D9-E486-4275-81DF-446B1A48C8F3}" type="sibTrans" cxnId="{7C68B3D1-298A-4FBD-8ADD-A44DB8F16469}">
      <dgm:prSet/>
      <dgm:spPr/>
      <dgm:t>
        <a:bodyPr/>
        <a:lstStyle/>
        <a:p>
          <a:endParaRPr lang="ru-RU"/>
        </a:p>
      </dgm:t>
    </dgm:pt>
    <dgm:pt modelId="{1BD156BC-B6A5-481A-8C33-16F4B9159E8B}" type="pres">
      <dgm:prSet presAssocID="{FAFECB45-3F82-4BBA-9447-6DDDFD622C08}" presName="compositeShape" presStyleCnt="0">
        <dgm:presLayoutVars>
          <dgm:dir/>
          <dgm:resizeHandles/>
        </dgm:presLayoutVars>
      </dgm:prSet>
      <dgm:spPr/>
    </dgm:pt>
    <dgm:pt modelId="{DDDC33FB-D7F0-4EBD-9AD8-28B6E4EFCD7D}" type="pres">
      <dgm:prSet presAssocID="{FAFECB45-3F82-4BBA-9447-6DDDFD622C08}" presName="pyramid" presStyleLbl="node1" presStyleIdx="0" presStyleCnt="1" custScaleX="119423" custLinFactNeighborY="678"/>
      <dgm:spPr/>
    </dgm:pt>
    <dgm:pt modelId="{E17CCB07-BBB8-4BB1-8466-A31B56A3861B}" type="pres">
      <dgm:prSet presAssocID="{FAFECB45-3F82-4BBA-9447-6DDDFD622C08}" presName="theList" presStyleCnt="0"/>
      <dgm:spPr/>
    </dgm:pt>
    <dgm:pt modelId="{5871A168-09CF-462F-BAC3-EB45D4C99688}" type="pres">
      <dgm:prSet presAssocID="{568FB221-D4D1-423F-83E1-79017DBC0251}" presName="aNode" presStyleLbl="fgAcc1" presStyleIdx="0" presStyleCnt="4" custScaleX="97669" custScaleY="104341" custLinFactNeighborX="-2131" custLinFactNeighborY="-387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9E4D2A-BAB4-4702-9D4C-A1F22EE4ECE1}" type="pres">
      <dgm:prSet presAssocID="{568FB221-D4D1-423F-83E1-79017DBC0251}" presName="aSpace" presStyleCnt="0"/>
      <dgm:spPr/>
    </dgm:pt>
    <dgm:pt modelId="{434B5FE6-AB06-4941-BA1E-D7AC004EFBC8}" type="pres">
      <dgm:prSet presAssocID="{CEF0146A-6EE4-4EA4-84D7-2608C8DB8CF1}" presName="aNode" presStyleLbl="fgAcc1" presStyleIdx="1" presStyleCnt="4" custLinFactNeighborX="-1450" custLinFactNeighborY="158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77890-F696-4F53-92EC-CB4D7C011033}" type="pres">
      <dgm:prSet presAssocID="{CEF0146A-6EE4-4EA4-84D7-2608C8DB8CF1}" presName="aSpace" presStyleCnt="0"/>
      <dgm:spPr/>
    </dgm:pt>
    <dgm:pt modelId="{36160432-6B61-4A1F-A6C4-C47C081A2838}" type="pres">
      <dgm:prSet presAssocID="{AAF26F0E-CB2B-4C0D-B582-A503DF64F328}" presName="aNode" presStyleLbl="fgAcc1" presStyleIdx="2" presStyleCnt="4" custScaleX="98818" custScaleY="943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D62C80-F020-41C4-9945-BA218C9312DF}" type="pres">
      <dgm:prSet presAssocID="{AAF26F0E-CB2B-4C0D-B582-A503DF64F328}" presName="aSpace" presStyleCnt="0"/>
      <dgm:spPr/>
    </dgm:pt>
    <dgm:pt modelId="{F33A6BBA-B34C-449A-AAE4-F6BEDA32A729}" type="pres">
      <dgm:prSet presAssocID="{3CDD4649-C694-4B17-8EDB-43FDD3804B01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4B48FF-666C-4FA2-A24C-62709D0579E2}" type="pres">
      <dgm:prSet presAssocID="{3CDD4649-C694-4B17-8EDB-43FDD3804B01}" presName="aSpace" presStyleCnt="0"/>
      <dgm:spPr/>
    </dgm:pt>
  </dgm:ptLst>
  <dgm:cxnLst>
    <dgm:cxn modelId="{768EAB1F-6C2D-47C8-9EA2-E38B2D2AADC6}" type="presOf" srcId="{3CDD4649-C694-4B17-8EDB-43FDD3804B01}" destId="{F33A6BBA-B34C-449A-AAE4-F6BEDA32A729}" srcOrd="0" destOrd="0" presId="urn:microsoft.com/office/officeart/2005/8/layout/pyramid2"/>
    <dgm:cxn modelId="{8B8F943F-5D1B-47AE-8A12-A47405E178BF}" srcId="{FAFECB45-3F82-4BBA-9447-6DDDFD622C08}" destId="{AAF26F0E-CB2B-4C0D-B582-A503DF64F328}" srcOrd="2" destOrd="0" parTransId="{C1FC0135-BF3D-4BCE-A131-A9A26BEE6B53}" sibTransId="{FC6F0EAF-75C4-4F42-9C81-CE426F6619B8}"/>
    <dgm:cxn modelId="{04C90A1A-A9AF-4241-B2B8-9DAA470B7AC0}" srcId="{FAFECB45-3F82-4BBA-9447-6DDDFD622C08}" destId="{CEF0146A-6EE4-4EA4-84D7-2608C8DB8CF1}" srcOrd="1" destOrd="0" parTransId="{6334B0F8-0AF6-4450-A2BC-F738178179F2}" sibTransId="{271863EF-7D0E-41BE-8031-55602D23A970}"/>
    <dgm:cxn modelId="{7C68B3D1-298A-4FBD-8ADD-A44DB8F16469}" srcId="{FAFECB45-3F82-4BBA-9447-6DDDFD622C08}" destId="{3CDD4649-C694-4B17-8EDB-43FDD3804B01}" srcOrd="3" destOrd="0" parTransId="{531DEB55-C0B1-4B3D-A5CD-9484CD0FB39C}" sibTransId="{234275D9-E486-4275-81DF-446B1A48C8F3}"/>
    <dgm:cxn modelId="{27076F01-A4D6-43DC-BB8F-D41D5E5FBBD9}" type="presOf" srcId="{AAF26F0E-CB2B-4C0D-B582-A503DF64F328}" destId="{36160432-6B61-4A1F-A6C4-C47C081A2838}" srcOrd="0" destOrd="0" presId="urn:microsoft.com/office/officeart/2005/8/layout/pyramid2"/>
    <dgm:cxn modelId="{B9216997-A2E1-406F-8DCF-59F4B26ECBD8}" type="presOf" srcId="{568FB221-D4D1-423F-83E1-79017DBC0251}" destId="{5871A168-09CF-462F-BAC3-EB45D4C99688}" srcOrd="0" destOrd="0" presId="urn:microsoft.com/office/officeart/2005/8/layout/pyramid2"/>
    <dgm:cxn modelId="{6E531262-97D7-4BC6-90A1-FCF435ED29B5}" type="presOf" srcId="{CEF0146A-6EE4-4EA4-84D7-2608C8DB8CF1}" destId="{434B5FE6-AB06-4941-BA1E-D7AC004EFBC8}" srcOrd="0" destOrd="0" presId="urn:microsoft.com/office/officeart/2005/8/layout/pyramid2"/>
    <dgm:cxn modelId="{835E8A55-9DA8-4768-AC13-35F69ECA62D3}" type="presOf" srcId="{FAFECB45-3F82-4BBA-9447-6DDDFD622C08}" destId="{1BD156BC-B6A5-481A-8C33-16F4B9159E8B}" srcOrd="0" destOrd="0" presId="urn:microsoft.com/office/officeart/2005/8/layout/pyramid2"/>
    <dgm:cxn modelId="{EBBBD9BC-B69D-4204-9F27-9029F3C9B2C0}" srcId="{FAFECB45-3F82-4BBA-9447-6DDDFD622C08}" destId="{568FB221-D4D1-423F-83E1-79017DBC0251}" srcOrd="0" destOrd="0" parTransId="{18134959-FD0E-4B45-895B-9519CE76A1F7}" sibTransId="{DFE590E3-FAE5-423B-B566-CB7A3B48EFD0}"/>
    <dgm:cxn modelId="{4B392C5A-9DC1-4C15-BE37-BB9D1EA8C6FB}" type="presParOf" srcId="{1BD156BC-B6A5-481A-8C33-16F4B9159E8B}" destId="{DDDC33FB-D7F0-4EBD-9AD8-28B6E4EFCD7D}" srcOrd="0" destOrd="0" presId="urn:microsoft.com/office/officeart/2005/8/layout/pyramid2"/>
    <dgm:cxn modelId="{7ABEFBE1-8906-4E60-BFBE-B335474BC153}" type="presParOf" srcId="{1BD156BC-B6A5-481A-8C33-16F4B9159E8B}" destId="{E17CCB07-BBB8-4BB1-8466-A31B56A3861B}" srcOrd="1" destOrd="0" presId="urn:microsoft.com/office/officeart/2005/8/layout/pyramid2"/>
    <dgm:cxn modelId="{0D0BA9F8-CABD-40FB-8A88-85CDCE9BE230}" type="presParOf" srcId="{E17CCB07-BBB8-4BB1-8466-A31B56A3861B}" destId="{5871A168-09CF-462F-BAC3-EB45D4C99688}" srcOrd="0" destOrd="0" presId="urn:microsoft.com/office/officeart/2005/8/layout/pyramid2"/>
    <dgm:cxn modelId="{83DFE83E-8DCD-4305-A3A2-DD28EF250AEB}" type="presParOf" srcId="{E17CCB07-BBB8-4BB1-8466-A31B56A3861B}" destId="{B29E4D2A-BAB4-4702-9D4C-A1F22EE4ECE1}" srcOrd="1" destOrd="0" presId="urn:microsoft.com/office/officeart/2005/8/layout/pyramid2"/>
    <dgm:cxn modelId="{E4E69089-7D6B-47B5-AC07-4D3CB4F4A54B}" type="presParOf" srcId="{E17CCB07-BBB8-4BB1-8466-A31B56A3861B}" destId="{434B5FE6-AB06-4941-BA1E-D7AC004EFBC8}" srcOrd="2" destOrd="0" presId="urn:microsoft.com/office/officeart/2005/8/layout/pyramid2"/>
    <dgm:cxn modelId="{4DC3F487-F9CD-4BF5-970F-229F8F8401BE}" type="presParOf" srcId="{E17CCB07-BBB8-4BB1-8466-A31B56A3861B}" destId="{80577890-F696-4F53-92EC-CB4D7C011033}" srcOrd="3" destOrd="0" presId="urn:microsoft.com/office/officeart/2005/8/layout/pyramid2"/>
    <dgm:cxn modelId="{CBB682D2-5596-444D-9B6B-029D7AC25187}" type="presParOf" srcId="{E17CCB07-BBB8-4BB1-8466-A31B56A3861B}" destId="{36160432-6B61-4A1F-A6C4-C47C081A2838}" srcOrd="4" destOrd="0" presId="urn:microsoft.com/office/officeart/2005/8/layout/pyramid2"/>
    <dgm:cxn modelId="{5FCBCEE7-0A4F-4AA1-8B84-F3264E2DB14F}" type="presParOf" srcId="{E17CCB07-BBB8-4BB1-8466-A31B56A3861B}" destId="{A3D62C80-F020-41C4-9945-BA218C9312DF}" srcOrd="5" destOrd="0" presId="urn:microsoft.com/office/officeart/2005/8/layout/pyramid2"/>
    <dgm:cxn modelId="{0945EC71-FDF9-4C42-9487-7831996094AB}" type="presParOf" srcId="{E17CCB07-BBB8-4BB1-8466-A31B56A3861B}" destId="{F33A6BBA-B34C-449A-AAE4-F6BEDA32A729}" srcOrd="6" destOrd="0" presId="urn:microsoft.com/office/officeart/2005/8/layout/pyramid2"/>
    <dgm:cxn modelId="{21575E10-E5E3-42F6-9E95-2B3D8D28BD8F}" type="presParOf" srcId="{E17CCB07-BBB8-4BB1-8466-A31B56A3861B}" destId="{244B48FF-666C-4FA2-A24C-62709D0579E2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824C76-9E87-405A-9D96-AD80B8D8F2EE}" type="doc">
      <dgm:prSet loTypeId="urn:microsoft.com/office/officeart/2005/8/layout/matrix3" loCatId="matrix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18940839-D8ED-477F-997B-E6DD49B262E7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Региональная и местная дорожная сеть</a:t>
          </a: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6 677 819,5</a:t>
          </a:r>
          <a:endParaRPr lang="en-US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11D001-956B-4E20-A206-66DB34D90B67}" type="parTrans" cxnId="{8CDDAFE9-CAA1-4449-9C62-88D6C5A6CCB6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ED61D796-4FC6-4DDE-BA1E-58C744168DCA}" type="sibTrans" cxnId="{8CDDAFE9-CAA1-4449-9C62-88D6C5A6CCB6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3D55A802-EB02-4219-ADC9-91C8D3ACF51D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Сохранение и развитие автомобильных дорог Республики Алтай</a:t>
          </a: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1 067 445,5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12D99-E91E-45D5-8B91-045B1891C2A1}" type="parTrans" cxnId="{8F0B6BD7-8EA6-4533-8603-054D2DEEE478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7A72B828-2476-4DDC-B430-0E91B76C2455}" type="sibTrans" cxnId="{8F0B6BD7-8EA6-4533-8603-054D2DEEE478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AFD5DEB7-A488-477D-B991-F491727DE909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Повышение эффективности управления в сфере дорожного хозяйства</a:t>
          </a: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209 389,11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D27E3E-C60D-438D-AA16-642CB051BD12}" type="parTrans" cxnId="{CFADD5DB-A70C-4695-822D-9101A10A5E4F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808B4F24-9FD6-4DEB-9819-898503397D8A}" type="sibTrans" cxnId="{CFADD5DB-A70C-4695-822D-9101A10A5E4F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CE1E2C7F-E793-40F5-9E7C-D3F5E689B4E0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Финансирование дорожной деятельности в отношении автомобильных дорог общего пользования регионального или межмуниципального, местного значения</a:t>
          </a: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154 381,1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F919CE-33E8-4E9D-9DBE-EB3133B3CEB8}" type="parTrans" cxnId="{0A84513F-DC23-4AE5-8B6D-6F2AE1676685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7ADC8C1E-BB8F-4FC7-B255-9A4685ADC241}" type="sibTrans" cxnId="{0A84513F-DC23-4AE5-8B6D-6F2AE1676685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F5D9CEB4-2436-445A-98BD-B01BFBFFAD3F}" type="pres">
      <dgm:prSet presAssocID="{30824C76-9E87-405A-9D96-AD80B8D8F2EE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CBB865-180E-4460-9CE3-51DA62169A78}" type="pres">
      <dgm:prSet presAssocID="{30824C76-9E87-405A-9D96-AD80B8D8F2EE}" presName="diamond" presStyleLbl="bgShp" presStyleIdx="0" presStyleCnt="1" custScaleX="201756" custScaleY="60579" custLinFactNeighborX="0" custLinFactNeighborY="19994"/>
      <dgm:spPr/>
      <dgm:t>
        <a:bodyPr/>
        <a:lstStyle/>
        <a:p>
          <a:endParaRPr lang="ru-RU"/>
        </a:p>
      </dgm:t>
    </dgm:pt>
    <dgm:pt modelId="{6952D987-D2B2-47C2-8646-6B7F0A842F51}" type="pres">
      <dgm:prSet presAssocID="{30824C76-9E87-405A-9D96-AD80B8D8F2EE}" presName="quad1" presStyleLbl="node1" presStyleIdx="0" presStyleCnt="4" custScaleX="131182" custScaleY="109195" custLinFactX="-81854" custLinFactNeighborX="-100000" custLinFactNeighborY="554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1ABA3F-F3F7-4F22-BEC1-AD8C1AB3DF12}" type="pres">
      <dgm:prSet presAssocID="{30824C76-9E87-405A-9D96-AD80B8D8F2EE}" presName="quad2" presStyleLbl="node1" presStyleIdx="1" presStyleCnt="4" custScaleX="136030" custScaleY="107432" custLinFactX="-31410" custLinFactNeighborX="-100000" custLinFactNeighborY="551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F4577-6FE9-4936-992D-B9723992A661}" type="pres">
      <dgm:prSet presAssocID="{30824C76-9E87-405A-9D96-AD80B8D8F2EE}" presName="quad3" presStyleLbl="node1" presStyleIdx="2" presStyleCnt="4" custScaleX="131991" custScaleY="104599" custLinFactX="30421" custLinFactNeighborX="100000" custLinFactNeighborY="-539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CD9A8-35EA-4674-9F12-063EB8797734}" type="pres">
      <dgm:prSet presAssocID="{30824C76-9E87-405A-9D96-AD80B8D8F2EE}" presName="quad4" presStyleLbl="node1" presStyleIdx="3" presStyleCnt="4" custScaleX="132802" custScaleY="106896" custLinFactX="70223" custLinFactNeighborX="100000" custLinFactNeighborY="-528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84513F-DC23-4AE5-8B6D-6F2AE1676685}" srcId="{30824C76-9E87-405A-9D96-AD80B8D8F2EE}" destId="{CE1E2C7F-E793-40F5-9E7C-D3F5E689B4E0}" srcOrd="3" destOrd="0" parTransId="{82F919CE-33E8-4E9D-9DBE-EB3133B3CEB8}" sibTransId="{7ADC8C1E-BB8F-4FC7-B255-9A4685ADC241}"/>
    <dgm:cxn modelId="{BB7AFB13-93BD-4439-A8F1-618921348167}" type="presOf" srcId="{CE1E2C7F-E793-40F5-9E7C-D3F5E689B4E0}" destId="{DB4CD9A8-35EA-4674-9F12-063EB8797734}" srcOrd="0" destOrd="0" presId="urn:microsoft.com/office/officeart/2005/8/layout/matrix3"/>
    <dgm:cxn modelId="{BFB71E38-A138-441D-A168-28DECB3AC21B}" type="presOf" srcId="{3D55A802-EB02-4219-ADC9-91C8D3ACF51D}" destId="{9F1ABA3F-F3F7-4F22-BEC1-AD8C1AB3DF12}" srcOrd="0" destOrd="0" presId="urn:microsoft.com/office/officeart/2005/8/layout/matrix3"/>
    <dgm:cxn modelId="{8F0B6BD7-8EA6-4533-8603-054D2DEEE478}" srcId="{30824C76-9E87-405A-9D96-AD80B8D8F2EE}" destId="{3D55A802-EB02-4219-ADC9-91C8D3ACF51D}" srcOrd="1" destOrd="0" parTransId="{76212D99-E91E-45D5-8B91-045B1891C2A1}" sibTransId="{7A72B828-2476-4DDC-B430-0E91B76C2455}"/>
    <dgm:cxn modelId="{ACF61879-D74C-4EEE-8E89-494C58D85E30}" type="presOf" srcId="{AFD5DEB7-A488-477D-B991-F491727DE909}" destId="{B14F4577-6FE9-4936-992D-B9723992A661}" srcOrd="0" destOrd="0" presId="urn:microsoft.com/office/officeart/2005/8/layout/matrix3"/>
    <dgm:cxn modelId="{1BAEB24A-4332-468A-9264-9B9DAD5EE7F0}" type="presOf" srcId="{30824C76-9E87-405A-9D96-AD80B8D8F2EE}" destId="{F5D9CEB4-2436-445A-98BD-B01BFBFFAD3F}" srcOrd="0" destOrd="0" presId="urn:microsoft.com/office/officeart/2005/8/layout/matrix3"/>
    <dgm:cxn modelId="{CFADD5DB-A70C-4695-822D-9101A10A5E4F}" srcId="{30824C76-9E87-405A-9D96-AD80B8D8F2EE}" destId="{AFD5DEB7-A488-477D-B991-F491727DE909}" srcOrd="2" destOrd="0" parTransId="{C0D27E3E-C60D-438D-AA16-642CB051BD12}" sibTransId="{808B4F24-9FD6-4DEB-9819-898503397D8A}"/>
    <dgm:cxn modelId="{8CDDAFE9-CAA1-4449-9C62-88D6C5A6CCB6}" srcId="{30824C76-9E87-405A-9D96-AD80B8D8F2EE}" destId="{18940839-D8ED-477F-997B-E6DD49B262E7}" srcOrd="0" destOrd="0" parTransId="{3511D001-956B-4E20-A206-66DB34D90B67}" sibTransId="{ED61D796-4FC6-4DDE-BA1E-58C744168DCA}"/>
    <dgm:cxn modelId="{FDB84586-B4E7-4FCA-B4E0-3A00E24776A4}" type="presOf" srcId="{18940839-D8ED-477F-997B-E6DD49B262E7}" destId="{6952D987-D2B2-47C2-8646-6B7F0A842F51}" srcOrd="0" destOrd="0" presId="urn:microsoft.com/office/officeart/2005/8/layout/matrix3"/>
    <dgm:cxn modelId="{EF937110-60C7-4CA6-9A32-040904E6AF79}" type="presParOf" srcId="{F5D9CEB4-2436-445A-98BD-B01BFBFFAD3F}" destId="{4BCBB865-180E-4460-9CE3-51DA62169A78}" srcOrd="0" destOrd="0" presId="urn:microsoft.com/office/officeart/2005/8/layout/matrix3"/>
    <dgm:cxn modelId="{12515DB1-F3F5-435E-9A83-D315E6624D74}" type="presParOf" srcId="{F5D9CEB4-2436-445A-98BD-B01BFBFFAD3F}" destId="{6952D987-D2B2-47C2-8646-6B7F0A842F51}" srcOrd="1" destOrd="0" presId="urn:microsoft.com/office/officeart/2005/8/layout/matrix3"/>
    <dgm:cxn modelId="{F4363A03-0A2B-4508-9256-3D43237C5E57}" type="presParOf" srcId="{F5D9CEB4-2436-445A-98BD-B01BFBFFAD3F}" destId="{9F1ABA3F-F3F7-4F22-BEC1-AD8C1AB3DF12}" srcOrd="2" destOrd="0" presId="urn:microsoft.com/office/officeart/2005/8/layout/matrix3"/>
    <dgm:cxn modelId="{68F09296-4A0F-48ED-B85C-F09B0B9F87EB}" type="presParOf" srcId="{F5D9CEB4-2436-445A-98BD-B01BFBFFAD3F}" destId="{B14F4577-6FE9-4936-992D-B9723992A661}" srcOrd="3" destOrd="0" presId="urn:microsoft.com/office/officeart/2005/8/layout/matrix3"/>
    <dgm:cxn modelId="{17AAC210-73AB-4B58-AD90-86ABAE36F996}" type="presParOf" srcId="{F5D9CEB4-2436-445A-98BD-B01BFBFFAD3F}" destId="{DB4CD9A8-35EA-4674-9F12-063EB879773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FECB45-3F82-4BBA-9447-6DDDFD622C08}" type="doc">
      <dgm:prSet loTypeId="urn:microsoft.com/office/officeart/2005/8/layout/pyramid2" loCatId="list" qsTypeId="urn:microsoft.com/office/officeart/2005/8/quickstyle/simple1" qsCatId="simple" csTypeId="urn:microsoft.com/office/officeart/2005/8/colors/accent3_5" csCatId="accent3" phldr="1"/>
      <dgm:spPr/>
    </dgm:pt>
    <dgm:pt modelId="{568FB221-D4D1-423F-83E1-79017DBC0251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Современный облик сельских территорий</a:t>
          </a:r>
        </a:p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280 811,3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134959-FD0E-4B45-895B-9519CE76A1F7}" type="parTrans" cxnId="{EBBBD9BC-B69D-4204-9F27-9029F3C9B2C0}">
      <dgm:prSet/>
      <dgm:spPr/>
      <dgm:t>
        <a:bodyPr/>
        <a:lstStyle/>
        <a:p>
          <a:endParaRPr lang="ru-RU"/>
        </a:p>
      </dgm:t>
    </dgm:pt>
    <dgm:pt modelId="{DFE590E3-FAE5-423B-B566-CB7A3B48EFD0}" type="sibTrans" cxnId="{EBBBD9BC-B69D-4204-9F27-9029F3C9B2C0}">
      <dgm:prSet/>
      <dgm:spPr/>
      <dgm:t>
        <a:bodyPr/>
        <a:lstStyle/>
        <a:p>
          <a:endParaRPr lang="ru-RU"/>
        </a:p>
      </dgm:t>
    </dgm:pt>
    <dgm:pt modelId="{CEF0146A-6EE4-4EA4-84D7-2608C8DB8CF1}">
      <dgm:prSet phldrT="[Текст]" custT="1"/>
      <dgm:spPr/>
      <dgm:t>
        <a:bodyPr/>
        <a:lstStyle/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деятельности сельских поселений путем укрепления материально-технической базы</a:t>
          </a:r>
        </a:p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40 000,0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34B0F8-0AF6-4450-A2BC-F738178179F2}" type="parTrans" cxnId="{04C90A1A-A9AF-4241-B2B8-9DAA470B7AC0}">
      <dgm:prSet/>
      <dgm:spPr/>
      <dgm:t>
        <a:bodyPr/>
        <a:lstStyle/>
        <a:p>
          <a:endParaRPr lang="ru-RU"/>
        </a:p>
      </dgm:t>
    </dgm:pt>
    <dgm:pt modelId="{271863EF-7D0E-41BE-8031-55602D23A970}" type="sibTrans" cxnId="{04C90A1A-A9AF-4241-B2B8-9DAA470B7AC0}">
      <dgm:prSet/>
      <dgm:spPr/>
      <dgm:t>
        <a:bodyPr/>
        <a:lstStyle/>
        <a:p>
          <a:endParaRPr lang="ru-RU"/>
        </a:p>
      </dgm:t>
    </dgm:pt>
    <dgm:pt modelId="{AAF26F0E-CB2B-4C0D-B582-A503DF64F328}">
      <dgm:prSet phldrT="[Текст]" custT="1"/>
      <dgm:spPr/>
      <dgm:t>
        <a:bodyPr/>
        <a:lstStyle/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повышения эффективности деятельности сельских поселений путем укрепления материально-технической базы</a:t>
          </a:r>
        </a:p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13 800,2</a:t>
          </a:r>
          <a:endParaRPr lang="ru-RU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FC0135-BF3D-4BCE-A131-A9A26BEE6B53}" type="parTrans" cxnId="{8B8F943F-5D1B-47AE-8A12-A47405E178BF}">
      <dgm:prSet/>
      <dgm:spPr/>
      <dgm:t>
        <a:bodyPr/>
        <a:lstStyle/>
        <a:p>
          <a:endParaRPr lang="ru-RU"/>
        </a:p>
      </dgm:t>
    </dgm:pt>
    <dgm:pt modelId="{FC6F0EAF-75C4-4F42-9C81-CE426F6619B8}" type="sibTrans" cxnId="{8B8F943F-5D1B-47AE-8A12-A47405E178BF}">
      <dgm:prSet/>
      <dgm:spPr/>
      <dgm:t>
        <a:bodyPr/>
        <a:lstStyle/>
        <a:p>
          <a:endParaRPr lang="ru-RU"/>
        </a:p>
      </dgm:t>
    </dgm:pt>
    <dgm:pt modelId="{1BD156BC-B6A5-481A-8C33-16F4B9159E8B}" type="pres">
      <dgm:prSet presAssocID="{FAFECB45-3F82-4BBA-9447-6DDDFD622C08}" presName="compositeShape" presStyleCnt="0">
        <dgm:presLayoutVars>
          <dgm:dir/>
          <dgm:resizeHandles/>
        </dgm:presLayoutVars>
      </dgm:prSet>
      <dgm:spPr/>
    </dgm:pt>
    <dgm:pt modelId="{DDDC33FB-D7F0-4EBD-9AD8-28B6E4EFCD7D}" type="pres">
      <dgm:prSet presAssocID="{FAFECB45-3F82-4BBA-9447-6DDDFD622C08}" presName="pyramid" presStyleLbl="node1" presStyleIdx="0" presStyleCnt="1" custScaleX="119423" custLinFactNeighborY="678"/>
      <dgm:spPr/>
    </dgm:pt>
    <dgm:pt modelId="{E17CCB07-BBB8-4BB1-8466-A31B56A3861B}" type="pres">
      <dgm:prSet presAssocID="{FAFECB45-3F82-4BBA-9447-6DDDFD622C08}" presName="theList" presStyleCnt="0"/>
      <dgm:spPr/>
    </dgm:pt>
    <dgm:pt modelId="{5871A168-09CF-462F-BAC3-EB45D4C99688}" type="pres">
      <dgm:prSet presAssocID="{568FB221-D4D1-423F-83E1-79017DBC0251}" presName="aNode" presStyleLbl="fgAcc1" presStyleIdx="0" presStyleCnt="3" custScaleX="104166" custScaleY="141184" custLinFactNeighborX="-2131" custLinFactNeighborY="-387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9E4D2A-BAB4-4702-9D4C-A1F22EE4ECE1}" type="pres">
      <dgm:prSet presAssocID="{568FB221-D4D1-423F-83E1-79017DBC0251}" presName="aSpace" presStyleCnt="0"/>
      <dgm:spPr/>
    </dgm:pt>
    <dgm:pt modelId="{434B5FE6-AB06-4941-BA1E-D7AC004EFBC8}" type="pres">
      <dgm:prSet presAssocID="{CEF0146A-6EE4-4EA4-84D7-2608C8DB8CF1}" presName="aNode" presStyleLbl="fgAcc1" presStyleIdx="1" presStyleCnt="3" custScaleX="106652" custScaleY="135311" custLinFactNeighborX="-1450" custLinFactNeighborY="158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77890-F696-4F53-92EC-CB4D7C011033}" type="pres">
      <dgm:prSet presAssocID="{CEF0146A-6EE4-4EA4-84D7-2608C8DB8CF1}" presName="aSpace" presStyleCnt="0"/>
      <dgm:spPr/>
    </dgm:pt>
    <dgm:pt modelId="{36160432-6B61-4A1F-A6C4-C47C081A2838}" type="pres">
      <dgm:prSet presAssocID="{AAF26F0E-CB2B-4C0D-B582-A503DF64F328}" presName="aNode" presStyleLbl="fgAcc1" presStyleIdx="2" presStyleCnt="3" custScaleX="105824" custScaleY="121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D62C80-F020-41C4-9945-BA218C9312DF}" type="pres">
      <dgm:prSet presAssocID="{AAF26F0E-CB2B-4C0D-B582-A503DF64F328}" presName="aSpace" presStyleCnt="0"/>
      <dgm:spPr/>
    </dgm:pt>
  </dgm:ptLst>
  <dgm:cxnLst>
    <dgm:cxn modelId="{B9216997-A2E1-406F-8DCF-59F4B26ECBD8}" type="presOf" srcId="{568FB221-D4D1-423F-83E1-79017DBC0251}" destId="{5871A168-09CF-462F-BAC3-EB45D4C99688}" srcOrd="0" destOrd="0" presId="urn:microsoft.com/office/officeart/2005/8/layout/pyramid2"/>
    <dgm:cxn modelId="{04C90A1A-A9AF-4241-B2B8-9DAA470B7AC0}" srcId="{FAFECB45-3F82-4BBA-9447-6DDDFD622C08}" destId="{CEF0146A-6EE4-4EA4-84D7-2608C8DB8CF1}" srcOrd="1" destOrd="0" parTransId="{6334B0F8-0AF6-4450-A2BC-F738178179F2}" sibTransId="{271863EF-7D0E-41BE-8031-55602D23A970}"/>
    <dgm:cxn modelId="{EBBBD9BC-B69D-4204-9F27-9029F3C9B2C0}" srcId="{FAFECB45-3F82-4BBA-9447-6DDDFD622C08}" destId="{568FB221-D4D1-423F-83E1-79017DBC0251}" srcOrd="0" destOrd="0" parTransId="{18134959-FD0E-4B45-895B-9519CE76A1F7}" sibTransId="{DFE590E3-FAE5-423B-B566-CB7A3B48EFD0}"/>
    <dgm:cxn modelId="{835E8A55-9DA8-4768-AC13-35F69ECA62D3}" type="presOf" srcId="{FAFECB45-3F82-4BBA-9447-6DDDFD622C08}" destId="{1BD156BC-B6A5-481A-8C33-16F4B9159E8B}" srcOrd="0" destOrd="0" presId="urn:microsoft.com/office/officeart/2005/8/layout/pyramid2"/>
    <dgm:cxn modelId="{6E531262-97D7-4BC6-90A1-FCF435ED29B5}" type="presOf" srcId="{CEF0146A-6EE4-4EA4-84D7-2608C8DB8CF1}" destId="{434B5FE6-AB06-4941-BA1E-D7AC004EFBC8}" srcOrd="0" destOrd="0" presId="urn:microsoft.com/office/officeart/2005/8/layout/pyramid2"/>
    <dgm:cxn modelId="{8B8F943F-5D1B-47AE-8A12-A47405E178BF}" srcId="{FAFECB45-3F82-4BBA-9447-6DDDFD622C08}" destId="{AAF26F0E-CB2B-4C0D-B582-A503DF64F328}" srcOrd="2" destOrd="0" parTransId="{C1FC0135-BF3D-4BCE-A131-A9A26BEE6B53}" sibTransId="{FC6F0EAF-75C4-4F42-9C81-CE426F6619B8}"/>
    <dgm:cxn modelId="{27076F01-A4D6-43DC-BB8F-D41D5E5FBBD9}" type="presOf" srcId="{AAF26F0E-CB2B-4C0D-B582-A503DF64F328}" destId="{36160432-6B61-4A1F-A6C4-C47C081A2838}" srcOrd="0" destOrd="0" presId="urn:microsoft.com/office/officeart/2005/8/layout/pyramid2"/>
    <dgm:cxn modelId="{4B392C5A-9DC1-4C15-BE37-BB9D1EA8C6FB}" type="presParOf" srcId="{1BD156BC-B6A5-481A-8C33-16F4B9159E8B}" destId="{DDDC33FB-D7F0-4EBD-9AD8-28B6E4EFCD7D}" srcOrd="0" destOrd="0" presId="urn:microsoft.com/office/officeart/2005/8/layout/pyramid2"/>
    <dgm:cxn modelId="{7ABEFBE1-8906-4E60-BFBE-B335474BC153}" type="presParOf" srcId="{1BD156BC-B6A5-481A-8C33-16F4B9159E8B}" destId="{E17CCB07-BBB8-4BB1-8466-A31B56A3861B}" srcOrd="1" destOrd="0" presId="urn:microsoft.com/office/officeart/2005/8/layout/pyramid2"/>
    <dgm:cxn modelId="{0D0BA9F8-CABD-40FB-8A88-85CDCE9BE230}" type="presParOf" srcId="{E17CCB07-BBB8-4BB1-8466-A31B56A3861B}" destId="{5871A168-09CF-462F-BAC3-EB45D4C99688}" srcOrd="0" destOrd="0" presId="urn:microsoft.com/office/officeart/2005/8/layout/pyramid2"/>
    <dgm:cxn modelId="{83DFE83E-8DCD-4305-A3A2-DD28EF250AEB}" type="presParOf" srcId="{E17CCB07-BBB8-4BB1-8466-A31B56A3861B}" destId="{B29E4D2A-BAB4-4702-9D4C-A1F22EE4ECE1}" srcOrd="1" destOrd="0" presId="urn:microsoft.com/office/officeart/2005/8/layout/pyramid2"/>
    <dgm:cxn modelId="{E4E69089-7D6B-47B5-AC07-4D3CB4F4A54B}" type="presParOf" srcId="{E17CCB07-BBB8-4BB1-8466-A31B56A3861B}" destId="{434B5FE6-AB06-4941-BA1E-D7AC004EFBC8}" srcOrd="2" destOrd="0" presId="urn:microsoft.com/office/officeart/2005/8/layout/pyramid2"/>
    <dgm:cxn modelId="{4DC3F487-F9CD-4BF5-970F-229F8F8401BE}" type="presParOf" srcId="{E17CCB07-BBB8-4BB1-8466-A31B56A3861B}" destId="{80577890-F696-4F53-92EC-CB4D7C011033}" srcOrd="3" destOrd="0" presId="urn:microsoft.com/office/officeart/2005/8/layout/pyramid2"/>
    <dgm:cxn modelId="{CBB682D2-5596-444D-9B6B-029D7AC25187}" type="presParOf" srcId="{E17CCB07-BBB8-4BB1-8466-A31B56A3861B}" destId="{36160432-6B61-4A1F-A6C4-C47C081A2838}" srcOrd="4" destOrd="0" presId="urn:microsoft.com/office/officeart/2005/8/layout/pyramid2"/>
    <dgm:cxn modelId="{5FCBCEE7-0A4F-4AA1-8B84-F3264E2DB14F}" type="presParOf" srcId="{E17CCB07-BBB8-4BB1-8466-A31B56A3861B}" destId="{A3D62C80-F020-41C4-9945-BA218C9312D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BAE9C61-C744-4690-B2E7-EDDB269BCF2E}" type="doc">
      <dgm:prSet loTypeId="urn:microsoft.com/office/officeart/2005/8/layout/radial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FF96CF8-2790-41B3-BE46-C9B1B4087C23}">
      <dgm:prSet phldrT="[Текст]" custT="1"/>
      <dgm:spPr/>
      <dgm:t>
        <a:bodyPr/>
        <a:lstStyle/>
        <a:p>
          <a:r>
            <a:rPr lang="ru-RU" sz="14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экономического потенциала и предпринимательства</a:t>
          </a:r>
          <a:endParaRPr lang="ru-RU" sz="1400" b="1" i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8E81EA-35CF-48D6-8395-B939514BC8CF}" type="parTrans" cxnId="{600204AD-0F3D-4D40-B760-19E0811F174D}">
      <dgm:prSet/>
      <dgm:spPr/>
      <dgm:t>
        <a:bodyPr/>
        <a:lstStyle/>
        <a:p>
          <a:endParaRPr lang="ru-RU"/>
        </a:p>
      </dgm:t>
    </dgm:pt>
    <dgm:pt modelId="{C2D6C839-EC62-4853-8727-8831D41E78DA}" type="sibTrans" cxnId="{600204AD-0F3D-4D40-B760-19E0811F174D}">
      <dgm:prSet/>
      <dgm:spPr/>
      <dgm:t>
        <a:bodyPr/>
        <a:lstStyle/>
        <a:p>
          <a:endParaRPr lang="ru-RU"/>
        </a:p>
      </dgm:t>
    </dgm:pt>
    <dgm:pt modelId="{AD275579-7EA0-4BF4-B6AF-755347B8A78E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государственной политики в сфере социально-экономического развития Республики Алтай</a:t>
          </a:r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en-US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30 241,6</a:t>
          </a:r>
          <a:endParaRPr lang="ru-RU" sz="16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DC99EB-89D1-4D00-8203-9E9015E96932}" type="parTrans" cxnId="{C39DC621-A664-43EF-AE8E-94FFA51BDC7B}">
      <dgm:prSet/>
      <dgm:spPr/>
      <dgm:t>
        <a:bodyPr/>
        <a:lstStyle/>
        <a:p>
          <a:endParaRPr lang="ru-RU"/>
        </a:p>
      </dgm:t>
    </dgm:pt>
    <dgm:pt modelId="{C34EC082-E462-4CAE-BD97-11B811C59F36}" type="sibTrans" cxnId="{C39DC621-A664-43EF-AE8E-94FFA51BDC7B}">
      <dgm:prSet/>
      <dgm:spPr/>
      <dgm:t>
        <a:bodyPr/>
        <a:lstStyle/>
        <a:p>
          <a:endParaRPr lang="ru-RU"/>
        </a:p>
      </dgm:t>
    </dgm:pt>
    <dgm:pt modelId="{DEE6BCF0-14C1-474E-99F8-05E04740F283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и распоряжение земельными ресурсами и государственным имуществом РА</a:t>
          </a:r>
        </a:p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62 568,8</a:t>
          </a:r>
          <a:endParaRPr lang="ru-RU" sz="16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91F4F4-73BB-458D-B226-3EB58501EB02}" type="parTrans" cxnId="{E2A961DE-5D8A-4B5E-9013-52C28638A5A5}">
      <dgm:prSet/>
      <dgm:spPr/>
      <dgm:t>
        <a:bodyPr/>
        <a:lstStyle/>
        <a:p>
          <a:endParaRPr lang="ru-RU"/>
        </a:p>
      </dgm:t>
    </dgm:pt>
    <dgm:pt modelId="{7DB07029-1B01-429C-AE12-C70D828D77F8}" type="sibTrans" cxnId="{E2A961DE-5D8A-4B5E-9013-52C28638A5A5}">
      <dgm:prSet/>
      <dgm:spPr/>
      <dgm:t>
        <a:bodyPr/>
        <a:lstStyle/>
        <a:p>
          <a:endParaRPr lang="ru-RU"/>
        </a:p>
      </dgm:t>
    </dgm:pt>
    <dgm:pt modelId="{2EE6EAB4-BCA2-401E-AB1C-1EAAE89ACED0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Привлечение инвестиций на территорию Республики Алтай, оказание мер государственной поддержки </a:t>
          </a:r>
        </a:p>
        <a:p>
          <a:r>
            <a: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20 383,9</a:t>
          </a:r>
          <a:endParaRPr lang="ru-RU" sz="16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92CC93-1906-4951-8CE8-5F6E2E19B8AB}" type="parTrans" cxnId="{C04C8FCD-F2B6-4B86-ACD0-905BD1573AA2}">
      <dgm:prSet/>
      <dgm:spPr/>
      <dgm:t>
        <a:bodyPr/>
        <a:lstStyle/>
        <a:p>
          <a:endParaRPr lang="ru-RU"/>
        </a:p>
      </dgm:t>
    </dgm:pt>
    <dgm:pt modelId="{50356662-42B0-49B6-8FF0-4C9F7B49E384}" type="sibTrans" cxnId="{C04C8FCD-F2B6-4B86-ACD0-905BD1573AA2}">
      <dgm:prSet/>
      <dgm:spPr/>
      <dgm:t>
        <a:bodyPr/>
        <a:lstStyle/>
        <a:p>
          <a:endParaRPr lang="ru-RU"/>
        </a:p>
      </dgm:t>
    </dgm:pt>
    <dgm:pt modelId="{31BB8EA8-DCAB-4385-B371-1F7ED9A74193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Привлечение инвестиций на территорию Республики Алтай, оказание мер государственной поддержки </a:t>
          </a:r>
        </a:p>
        <a:p>
          <a:r>
            <a: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31 344,4</a:t>
          </a:r>
          <a:endParaRPr lang="ru-RU" sz="16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43F72F-4A41-4177-A3A0-C0AED6977DC8}" type="parTrans" cxnId="{BE84488C-F856-4E4C-BCF3-830DDC656096}">
      <dgm:prSet/>
      <dgm:spPr/>
      <dgm:t>
        <a:bodyPr/>
        <a:lstStyle/>
        <a:p>
          <a:endParaRPr lang="ru-RU"/>
        </a:p>
      </dgm:t>
    </dgm:pt>
    <dgm:pt modelId="{0B2BAE0B-87BF-44A6-97F1-CD462B5E188D}" type="sibTrans" cxnId="{BE84488C-F856-4E4C-BCF3-830DDC656096}">
      <dgm:prSet/>
      <dgm:spPr/>
      <dgm:t>
        <a:bodyPr/>
        <a:lstStyle/>
        <a:p>
          <a:endParaRPr lang="ru-RU"/>
        </a:p>
      </dgm:t>
    </dgm:pt>
    <dgm:pt modelId="{2B9BD6CD-6B54-4819-B662-C5FE31F2DE18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реализации государственной программы Республики Алтай "Развитие экономического потенциала и предпринимательства</a:t>
          </a:r>
        </a:p>
        <a:p>
          <a:r>
            <a: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112 781,8</a:t>
          </a:r>
          <a:endParaRPr lang="ru-RU" sz="16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F28D7F-82C0-4086-8B94-26EF24D3786F}" type="parTrans" cxnId="{9037AC1D-CCD7-497F-8241-F9E09C5448EA}">
      <dgm:prSet/>
      <dgm:spPr/>
      <dgm:t>
        <a:bodyPr/>
        <a:lstStyle/>
        <a:p>
          <a:endParaRPr lang="ru-RU"/>
        </a:p>
      </dgm:t>
    </dgm:pt>
    <dgm:pt modelId="{DBDAB929-D877-420A-BEFE-8531D1088B61}" type="sibTrans" cxnId="{9037AC1D-CCD7-497F-8241-F9E09C5448EA}">
      <dgm:prSet/>
      <dgm:spPr/>
      <dgm:t>
        <a:bodyPr/>
        <a:lstStyle/>
        <a:p>
          <a:endParaRPr lang="ru-RU"/>
        </a:p>
      </dgm:t>
    </dgm:pt>
    <dgm:pt modelId="{596A6EC6-1807-468A-B1EF-54FC6A119872}" type="pres">
      <dgm:prSet presAssocID="{ABAE9C61-C744-4690-B2E7-EDDB269BCF2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ADF257-25BD-4970-BBEE-8CECBFA07430}" type="pres">
      <dgm:prSet presAssocID="{ABAE9C61-C744-4690-B2E7-EDDB269BCF2E}" presName="radial" presStyleCnt="0">
        <dgm:presLayoutVars>
          <dgm:animLvl val="ctr"/>
        </dgm:presLayoutVars>
      </dgm:prSet>
      <dgm:spPr/>
    </dgm:pt>
    <dgm:pt modelId="{A5E4EEDF-D873-419B-8999-4C2F2FB80911}" type="pres">
      <dgm:prSet presAssocID="{4FF96CF8-2790-41B3-BE46-C9B1B4087C23}" presName="centerShape" presStyleLbl="vennNode1" presStyleIdx="0" presStyleCnt="6" custScaleX="85011" custScaleY="88219" custLinFactNeighborX="357" custLinFactNeighborY="-730"/>
      <dgm:spPr/>
      <dgm:t>
        <a:bodyPr/>
        <a:lstStyle/>
        <a:p>
          <a:endParaRPr lang="ru-RU"/>
        </a:p>
      </dgm:t>
    </dgm:pt>
    <dgm:pt modelId="{16A9A699-6FED-423B-8D02-DE8276AFB1E8}" type="pres">
      <dgm:prSet presAssocID="{AD275579-7EA0-4BF4-B6AF-755347B8A78E}" presName="node" presStyleLbl="vennNode1" presStyleIdx="1" presStyleCnt="6" custScaleX="155750" custScaleY="132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51B497-1E1F-47A7-8120-2448C8C7AB44}" type="pres">
      <dgm:prSet presAssocID="{DEE6BCF0-14C1-474E-99F8-05E04740F283}" presName="node" presStyleLbl="vennNode1" presStyleIdx="2" presStyleCnt="6" custScaleX="155750" custScaleY="132294" custRadScaleRad="94295" custRadScaleInc="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1FA203-2A15-4639-B3E2-C9FF14BDFDC6}" type="pres">
      <dgm:prSet presAssocID="{2EE6EAB4-BCA2-401E-AB1C-1EAAE89ACED0}" presName="node" presStyleLbl="vennNode1" presStyleIdx="3" presStyleCnt="6" custScaleX="155750" custScaleY="132294" custRadScaleRad="97906" custRadScaleInc="-17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20E3A3-C462-47A2-A92D-0429FEBC701F}" type="pres">
      <dgm:prSet presAssocID="{31BB8EA8-DCAB-4385-B371-1F7ED9A74193}" presName="node" presStyleLbl="vennNode1" presStyleIdx="4" presStyleCnt="6" custScaleX="155750" custScaleY="132294" custRadScaleRad="97309" custRadScaleInc="1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93C5E8-1AEB-4834-9E0F-9D56088DE558}" type="pres">
      <dgm:prSet presAssocID="{2B9BD6CD-6B54-4819-B662-C5FE31F2DE18}" presName="node" presStyleLbl="vennNode1" presStyleIdx="5" presStyleCnt="6" custScaleX="174468" custScaleY="140515" custRadScaleRad="97722" custRadScaleInc="-1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37AC1D-CCD7-497F-8241-F9E09C5448EA}" srcId="{4FF96CF8-2790-41B3-BE46-C9B1B4087C23}" destId="{2B9BD6CD-6B54-4819-B662-C5FE31F2DE18}" srcOrd="4" destOrd="0" parTransId="{C0F28D7F-82C0-4086-8B94-26EF24D3786F}" sibTransId="{DBDAB929-D877-420A-BEFE-8531D1088B61}"/>
    <dgm:cxn modelId="{600204AD-0F3D-4D40-B760-19E0811F174D}" srcId="{ABAE9C61-C744-4690-B2E7-EDDB269BCF2E}" destId="{4FF96CF8-2790-41B3-BE46-C9B1B4087C23}" srcOrd="0" destOrd="0" parTransId="{0B8E81EA-35CF-48D6-8395-B939514BC8CF}" sibTransId="{C2D6C839-EC62-4853-8727-8831D41E78DA}"/>
    <dgm:cxn modelId="{BE84488C-F856-4E4C-BCF3-830DDC656096}" srcId="{4FF96CF8-2790-41B3-BE46-C9B1B4087C23}" destId="{31BB8EA8-DCAB-4385-B371-1F7ED9A74193}" srcOrd="3" destOrd="0" parTransId="{C643F72F-4A41-4177-A3A0-C0AED6977DC8}" sibTransId="{0B2BAE0B-87BF-44A6-97F1-CD462B5E188D}"/>
    <dgm:cxn modelId="{C04C8FCD-F2B6-4B86-ACD0-905BD1573AA2}" srcId="{4FF96CF8-2790-41B3-BE46-C9B1B4087C23}" destId="{2EE6EAB4-BCA2-401E-AB1C-1EAAE89ACED0}" srcOrd="2" destOrd="0" parTransId="{AD92CC93-1906-4951-8CE8-5F6E2E19B8AB}" sibTransId="{50356662-42B0-49B6-8FF0-4C9F7B49E384}"/>
    <dgm:cxn modelId="{C9896041-636F-4213-90E8-AB9E1B2F2A51}" type="presOf" srcId="{ABAE9C61-C744-4690-B2E7-EDDB269BCF2E}" destId="{596A6EC6-1807-468A-B1EF-54FC6A119872}" srcOrd="0" destOrd="0" presId="urn:microsoft.com/office/officeart/2005/8/layout/radial3"/>
    <dgm:cxn modelId="{E2A961DE-5D8A-4B5E-9013-52C28638A5A5}" srcId="{4FF96CF8-2790-41B3-BE46-C9B1B4087C23}" destId="{DEE6BCF0-14C1-474E-99F8-05E04740F283}" srcOrd="1" destOrd="0" parTransId="{D691F4F4-73BB-458D-B226-3EB58501EB02}" sibTransId="{7DB07029-1B01-429C-AE12-C70D828D77F8}"/>
    <dgm:cxn modelId="{A3EF83C2-C3FA-4235-922C-99A7899FD997}" type="presOf" srcId="{AD275579-7EA0-4BF4-B6AF-755347B8A78E}" destId="{16A9A699-6FED-423B-8D02-DE8276AFB1E8}" srcOrd="0" destOrd="0" presId="urn:microsoft.com/office/officeart/2005/8/layout/radial3"/>
    <dgm:cxn modelId="{41A165B8-387A-446C-82B3-6D11E69E3D43}" type="presOf" srcId="{4FF96CF8-2790-41B3-BE46-C9B1B4087C23}" destId="{A5E4EEDF-D873-419B-8999-4C2F2FB80911}" srcOrd="0" destOrd="0" presId="urn:microsoft.com/office/officeart/2005/8/layout/radial3"/>
    <dgm:cxn modelId="{47687887-E959-4934-AB52-776476276680}" type="presOf" srcId="{31BB8EA8-DCAB-4385-B371-1F7ED9A74193}" destId="{CC20E3A3-C462-47A2-A92D-0429FEBC701F}" srcOrd="0" destOrd="0" presId="urn:microsoft.com/office/officeart/2005/8/layout/radial3"/>
    <dgm:cxn modelId="{7B1DF6B8-D307-4821-8D3B-0FB99D4C58C1}" type="presOf" srcId="{DEE6BCF0-14C1-474E-99F8-05E04740F283}" destId="{D851B497-1E1F-47A7-8120-2448C8C7AB44}" srcOrd="0" destOrd="0" presId="urn:microsoft.com/office/officeart/2005/8/layout/radial3"/>
    <dgm:cxn modelId="{6F2338C3-EC4D-46E5-8D8C-C3A78A4DBE5C}" type="presOf" srcId="{2B9BD6CD-6B54-4819-B662-C5FE31F2DE18}" destId="{E293C5E8-1AEB-4834-9E0F-9D56088DE558}" srcOrd="0" destOrd="0" presId="urn:microsoft.com/office/officeart/2005/8/layout/radial3"/>
    <dgm:cxn modelId="{C39DC621-A664-43EF-AE8E-94FFA51BDC7B}" srcId="{4FF96CF8-2790-41B3-BE46-C9B1B4087C23}" destId="{AD275579-7EA0-4BF4-B6AF-755347B8A78E}" srcOrd="0" destOrd="0" parTransId="{9CDC99EB-89D1-4D00-8203-9E9015E96932}" sibTransId="{C34EC082-E462-4CAE-BD97-11B811C59F36}"/>
    <dgm:cxn modelId="{CA155710-E90C-40A0-92B4-7B4801F46197}" type="presOf" srcId="{2EE6EAB4-BCA2-401E-AB1C-1EAAE89ACED0}" destId="{E51FA203-2A15-4639-B3E2-C9FF14BDFDC6}" srcOrd="0" destOrd="0" presId="urn:microsoft.com/office/officeart/2005/8/layout/radial3"/>
    <dgm:cxn modelId="{3C994FBB-E0ED-46BE-8CF7-7EAB154303AC}" type="presParOf" srcId="{596A6EC6-1807-468A-B1EF-54FC6A119872}" destId="{49ADF257-25BD-4970-BBEE-8CECBFA07430}" srcOrd="0" destOrd="0" presId="urn:microsoft.com/office/officeart/2005/8/layout/radial3"/>
    <dgm:cxn modelId="{FC322F2F-4F5D-486D-918C-3F0B1F081C2D}" type="presParOf" srcId="{49ADF257-25BD-4970-BBEE-8CECBFA07430}" destId="{A5E4EEDF-D873-419B-8999-4C2F2FB80911}" srcOrd="0" destOrd="0" presId="urn:microsoft.com/office/officeart/2005/8/layout/radial3"/>
    <dgm:cxn modelId="{DD2B97A4-E2C8-4A95-8A2C-47BD7A96AC0D}" type="presParOf" srcId="{49ADF257-25BD-4970-BBEE-8CECBFA07430}" destId="{16A9A699-6FED-423B-8D02-DE8276AFB1E8}" srcOrd="1" destOrd="0" presId="urn:microsoft.com/office/officeart/2005/8/layout/radial3"/>
    <dgm:cxn modelId="{EB240A34-1CEA-4FB3-B0CC-3FB1391154E2}" type="presParOf" srcId="{49ADF257-25BD-4970-BBEE-8CECBFA07430}" destId="{D851B497-1E1F-47A7-8120-2448C8C7AB44}" srcOrd="2" destOrd="0" presId="urn:microsoft.com/office/officeart/2005/8/layout/radial3"/>
    <dgm:cxn modelId="{9C69D215-77BE-4820-B35B-0341694216A7}" type="presParOf" srcId="{49ADF257-25BD-4970-BBEE-8CECBFA07430}" destId="{E51FA203-2A15-4639-B3E2-C9FF14BDFDC6}" srcOrd="3" destOrd="0" presId="urn:microsoft.com/office/officeart/2005/8/layout/radial3"/>
    <dgm:cxn modelId="{024A0210-C94B-4B23-A1BA-3FBF0E909A3E}" type="presParOf" srcId="{49ADF257-25BD-4970-BBEE-8CECBFA07430}" destId="{CC20E3A3-C462-47A2-A92D-0429FEBC701F}" srcOrd="4" destOrd="0" presId="urn:microsoft.com/office/officeart/2005/8/layout/radial3"/>
    <dgm:cxn modelId="{D3EBD718-5A69-4863-A9B8-93C3ACAFAE57}" type="presParOf" srcId="{49ADF257-25BD-4970-BBEE-8CECBFA07430}" destId="{E293C5E8-1AEB-4834-9E0F-9D56088DE558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DE4A0B-547C-465C-81E7-C028AAD77C50}" type="doc">
      <dgm:prSet loTypeId="urn:microsoft.com/office/officeart/2005/8/layout/pyramid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93DA31-734B-40B9-B1DD-BCA08DFD8352}" type="pres">
      <dgm:prSet presAssocID="{79DE4A0B-547C-465C-81E7-C028AAD77C50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5A24ECC8-4727-4948-8666-774609B32E8E}" type="presOf" srcId="{79DE4A0B-547C-465C-81E7-C028AAD77C50}" destId="{D493DA31-734B-40B9-B1DD-BCA08DFD8352}" srcOrd="0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2ECBAD-87BA-4D9A-BD81-6D1639A35947}" type="doc">
      <dgm:prSet loTypeId="urn:microsoft.com/office/officeart/2005/8/layout/vList2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167C21F3-1905-451B-BDB4-CD410FD6037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Финансовая поддержка семей при рождении детей</a:t>
          </a:r>
          <a:endParaRPr lang="ru-RU" sz="1200" b="1" dirty="0">
            <a:solidFill>
              <a:srgbClr val="002060"/>
            </a:solidFill>
          </a:endParaRPr>
        </a:p>
      </dgm:t>
    </dgm:pt>
    <dgm:pt modelId="{0FF8A468-A90B-4E75-A17E-341ADAF405A2}" type="parTrans" cxnId="{6EBFF2F3-DA60-4D02-8D6D-D7F14AD1899B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32E5F7D1-89A9-4B99-B01A-D4C84DFCA36A}" type="sibTrans" cxnId="{6EBFF2F3-DA60-4D02-8D6D-D7F14AD1899B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F5BC5374-8935-4A9C-9808-EDC042B37C72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и реализация программы системной поддержки и повышения качества жизни граждан старшего поколения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9E710F-EF96-423A-92F1-B5F812ED92B6}" type="parTrans" cxnId="{ABB7BE67-CC25-44DB-8960-55B490211FEA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BFB98641-1A95-494E-8E65-BEC9764E1001}" type="sibTrans" cxnId="{ABB7BE67-CC25-44DB-8960-55B490211FEA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1CA262A0-2914-4CDD-9054-492C289CAFD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реальных доходов граждан и снижение уровня бедности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0AD56C-7C96-4931-A827-8774FCD2997A}" type="parTrans" cxnId="{73A7D5D2-DD67-455F-AEF0-A111B5B497E8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B3E3E6FC-A4C3-411F-9884-D1CD8F0765CC}" type="sibTrans" cxnId="{73A7D5D2-DD67-455F-AEF0-A111B5B497E8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ABF4F04B-E063-4780-8279-35A9AEC4F4E2}">
      <dgm:prSet phldrT="[Текст]" custT="1"/>
      <dgm:spPr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41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</a:gradFill>
      </dgm:spPr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поддержка детей-сирот и детей, оставшихся без попечения родителей, а также лиц</a:t>
          </a:r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из их числа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A6DFF6-9FB0-4B89-A09D-84B6B01BE35B}" type="parTrans" cxnId="{ABCCFDCE-7CF7-4C60-89C5-FA99285278B1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7E9D43DE-AA7B-43D0-9FEB-EB5360FE327A}" type="sibTrans" cxnId="{ABCCFDCE-7CF7-4C60-89C5-FA99285278B1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86351007-147C-4E6C-8D8C-386FC23177B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специализированного жилищного фонда для детей-сирот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756553-BAE5-4C93-AE03-19224B7542CB}" type="parTrans" cxnId="{CA52ED52-30EF-4D13-8F0D-2B31CD686A11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B511F129-F745-4F86-BAB4-0E6E57AB8A9C}" type="sibTrans" cxnId="{CA52ED52-30EF-4D13-8F0D-2B31CD686A11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2BBF46E7-C963-4D3E-8792-95AE3591A898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поддержка семей, имеющих детей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C3E6C7-FCB5-4838-BE04-E62FF5E67F32}" type="parTrans" cxnId="{290C3781-E24D-485B-9A8F-44B722881819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D843B9B2-109A-4CD1-A157-D319C0CE1B78}" type="sibTrans" cxnId="{290C3781-E24D-485B-9A8F-44B722881819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BA897A24-36EE-4403-B57C-2023826D5D80}">
      <dgm:prSet phldrT="[Текст]" custT="1"/>
      <dgm:spPr/>
      <dgm:t>
        <a:bodyPr/>
        <a:lstStyle/>
        <a:p>
          <a:r>
            <a:rPr lang="ru-RU" sz="1200" b="1" i="0" u="none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 процессных мероприятий "Создание условий для реализации государственной программы РА «Обеспечение социальной защищенности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D0D156-ECCD-4AAC-A72A-239B404E8EFC}" type="parTrans" cxnId="{CAADF219-B8CD-4562-97CF-9855FF037636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3970F512-F4C6-44C0-B059-850B6F97D467}" type="sibTrans" cxnId="{CAADF219-B8CD-4562-97CF-9855FF037636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DBC5DF94-E349-4C9E-A76E-0DDDF85221E8}">
      <dgm:prSet phldrT="[Текст]" custT="1"/>
      <dgm:spPr/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99 017,7</a:t>
          </a:r>
          <a:endParaRPr lang="ru-RU" sz="1200" b="1" dirty="0">
            <a:solidFill>
              <a:srgbClr val="002060"/>
            </a:solidFill>
          </a:endParaRPr>
        </a:p>
      </dgm:t>
    </dgm:pt>
    <dgm:pt modelId="{8871905B-73A4-4856-AC97-FF93F9B7984D}" type="parTrans" cxnId="{4F8D1763-A3CC-4317-8BBC-7F1763E19C30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4421F166-A521-4567-A0E2-65FB2405171B}" type="sibTrans" cxnId="{4F8D1763-A3CC-4317-8BBC-7F1763E19C30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2D4F409D-42B1-4DF8-8510-DC407116CAC6}">
      <dgm:prSet phldrT="[Текст]" custT="1"/>
      <dgm:spPr/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90 195,8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2CF13D-4ADA-4AE3-A785-5888CC6FEE2B}" type="parTrans" cxnId="{5DF5BA4A-956B-463F-B324-77027F7FD9DD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9D841168-962A-4758-A9AC-429C538ED412}" type="sibTrans" cxnId="{5DF5BA4A-956B-463F-B324-77027F7FD9DD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24015423-414D-40B2-814C-A6F2D0A5318B}">
      <dgm:prSet phldrT="[Текст]" custT="1"/>
      <dgm:spPr/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377 791,9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AE0348-3196-4828-8234-9FDCA43BDBD3}" type="parTrans" cxnId="{DB270B5F-75B1-4803-B5BD-1B5E45D30001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4A42A3D8-66BA-4305-8769-BC6E69798665}" type="sibTrans" cxnId="{DB270B5F-75B1-4803-B5BD-1B5E45D30001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16CDEC0D-2F51-4739-9181-794BD848E3C8}">
      <dgm:prSet phldrT="[Текст]" custT="1"/>
      <dgm:spPr/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25 965,7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310FDF-01E1-4A97-A98F-DA59144A15F0}" type="parTrans" cxnId="{E8987513-DBA6-45E8-9F07-253DD5D2F707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E16F0300-FF45-4EF5-A108-73BDA542DEA1}" type="sibTrans" cxnId="{E8987513-DBA6-45E8-9F07-253DD5D2F707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85B73017-FA4D-4AB0-AECB-686D9B558E36}">
      <dgm:prSet phldrT="[Текст]" custT="1"/>
      <dgm:spPr/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3</a:t>
          </a:r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92 382,1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3BFE43-2DE7-4197-BB78-8D8668F763DD}" type="parTrans" cxnId="{FADA197D-A936-4BA1-8B77-6559630B7779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FBCA47AF-C262-4BF4-BECC-80D62CCD09CC}" type="sibTrans" cxnId="{FADA197D-A936-4BA1-8B77-6559630B7779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F509496C-D7DB-4B3C-AD00-AE4CB3871C9E}">
      <dgm:prSet phldrT="[Текст]" custT="1"/>
      <dgm:spPr/>
      <dgm:t>
        <a:bodyPr/>
        <a:lstStyle/>
        <a:p>
          <a:r>
            <a:rPr lang="en-US" sz="12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193 </a:t>
          </a:r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372,0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4ACE09-15B0-41DE-A5ED-E78230FA8847}" type="parTrans" cxnId="{B52A3D48-435B-4590-9E75-A00C90E8138C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CEED4D83-EF12-4A59-834C-12EBCA8FDA16}" type="sibTrans" cxnId="{B52A3D48-435B-4590-9E75-A00C90E8138C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D22F05F9-9E86-49A3-8693-B4F27EDE6903}">
      <dgm:prSet phldrT="[Текст]" custT="1"/>
      <dgm:spPr/>
      <dgm:t>
        <a:bodyPr/>
        <a:lstStyle/>
        <a:p>
          <a:r>
            <a:rPr lang="ru-RU" sz="1200" b="1" i="0" u="none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87 648,9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1CBC10-4C3B-450E-86CF-225D10639B1C}" type="parTrans" cxnId="{438391F4-F1A6-4EA8-B2EA-7D96EB64D4D2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DE30A0AF-F9BA-43E5-96CF-24406FB5E70F}" type="sibTrans" cxnId="{438391F4-F1A6-4EA8-B2EA-7D96EB64D4D2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7E09587A-A684-4998-82DD-19DBE2CCE7CC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отдыха, оздоровления детей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BCF7A0-5E16-4CC8-9CCC-365BF7269C67}" type="parTrans" cxnId="{453835F6-B435-4973-B5DA-D21D67E89F02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8852C817-CE47-4F20-A831-21788E5D4B04}" type="sibTrans" cxnId="{453835F6-B435-4973-B5DA-D21D67E89F02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09183660-96F0-4948-8C8B-1E028B414CE6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110 398,6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9345E9-A13F-4620-9441-DD634F3B890E}" type="parTrans" cxnId="{EF2CA6D0-B866-46A1-9A0E-9CD5C6888197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318BD893-0352-4088-8F92-695A2D0343F5}" type="sibTrans" cxnId="{EF2CA6D0-B866-46A1-9A0E-9CD5C6888197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D53516C5-6C86-45AC-875A-903C175C0805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Меры социальной поддержки отдельных категорий граждан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FA186D-AC3C-46FD-BED4-94499242EDDD}" type="sibTrans" cxnId="{A2347ECA-FA73-4809-827E-2FD1F93FA1E0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400BD7FE-7A62-4E2A-B3BD-270E90B2F64C}" type="parTrans" cxnId="{A2347ECA-FA73-4809-827E-2FD1F93FA1E0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53A2EDDF-9B9E-4174-8989-7E41BF3FD0EE}">
      <dgm:prSet phldrT="[Текст]" custT="1"/>
      <dgm:spPr/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2 541 340,5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28A0A1-C351-40C5-B94B-2EFB7F67C55F}" type="sibTrans" cxnId="{C5962D98-07C2-4B47-8DF8-E3EA3C3B5AB9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2EE2099F-F849-40D2-BB90-0E7E839FDA0A}" type="parTrans" cxnId="{C5962D98-07C2-4B47-8DF8-E3EA3C3B5AB9}">
      <dgm:prSet/>
      <dgm:spPr/>
      <dgm:t>
        <a:bodyPr/>
        <a:lstStyle/>
        <a:p>
          <a:endParaRPr lang="ru-RU" sz="1200" b="0">
            <a:solidFill>
              <a:srgbClr val="002060"/>
            </a:solidFill>
          </a:endParaRPr>
        </a:p>
      </dgm:t>
    </dgm:pt>
    <dgm:pt modelId="{95CF5ABB-FA97-4A75-BF2A-DF8107043429}" type="pres">
      <dgm:prSet presAssocID="{A82ECBAD-87BA-4D9A-BD81-6D1639A359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DD7693-E84F-4A62-9843-47A42E182686}" type="pres">
      <dgm:prSet presAssocID="{167C21F3-1905-451B-BDB4-CD410FD6037F}" presName="parentText" presStyleLbl="node1" presStyleIdx="0" presStyleCnt="9" custScaleX="233637" custScaleY="994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D34884-102D-4C0D-A972-070A608D7281}" type="pres">
      <dgm:prSet presAssocID="{167C21F3-1905-451B-BDB4-CD410FD6037F}" presName="childText" presStyleLbl="revTx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52620A-CC86-483E-80C8-3FD545BA09AD}" type="pres">
      <dgm:prSet presAssocID="{F5BC5374-8935-4A9C-9808-EDC042B37C72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497CEF-08C5-4410-A123-AFAF26969DF1}" type="pres">
      <dgm:prSet presAssocID="{F5BC5374-8935-4A9C-9808-EDC042B37C72}" presName="childText" presStyleLbl="revTx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3BF68-CAF4-4976-9CC6-DBC2426176C8}" type="pres">
      <dgm:prSet presAssocID="{1CA262A0-2914-4CDD-9054-492C289CAFDF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0A6264-C416-433E-A601-A135E4A2B9A3}" type="pres">
      <dgm:prSet presAssocID="{1CA262A0-2914-4CDD-9054-492C289CAFDF}" presName="childText" presStyleLbl="revTx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9BBA1D-AEBD-4D99-BE40-7EBAB8E20547}" type="pres">
      <dgm:prSet presAssocID="{ABF4F04B-E063-4780-8279-35A9AEC4F4E2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565D5F-5437-42A7-8B4F-BF363FF7C550}" type="pres">
      <dgm:prSet presAssocID="{ABF4F04B-E063-4780-8279-35A9AEC4F4E2}" presName="childText" presStyleLbl="revTx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83A82C-38F0-4749-8968-A67E53294A51}" type="pres">
      <dgm:prSet presAssocID="{86351007-147C-4E6C-8D8C-386FC23177BF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7BF1E0-C4CB-4F05-8F28-E0F34F66F906}" type="pres">
      <dgm:prSet presAssocID="{86351007-147C-4E6C-8D8C-386FC23177BF}" presName="childText" presStyleLbl="revTx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530F45-B8BE-4C59-B37E-4417F3323B46}" type="pres">
      <dgm:prSet presAssocID="{D53516C5-6C86-45AC-875A-903C175C0805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419F5F-CF46-4D1D-B64C-2398A2E41B1C}" type="pres">
      <dgm:prSet presAssocID="{D53516C5-6C86-45AC-875A-903C175C0805}" presName="childText" presStyleLbl="revTx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513208-52A0-4840-9071-F790037843FE}" type="pres">
      <dgm:prSet presAssocID="{2BBF46E7-C963-4D3E-8792-95AE3591A898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68B6D-87A8-4C12-89F2-7203D16524CF}" type="pres">
      <dgm:prSet presAssocID="{2BBF46E7-C963-4D3E-8792-95AE3591A898}" presName="childText" presStyleLbl="revTx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D976B9-2ACF-4BDF-BED3-CA478162ED11}" type="pres">
      <dgm:prSet presAssocID="{BA897A24-36EE-4403-B57C-2023826D5D80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7DCA5B-BA05-49ED-956B-B2D8657DD2FC}" type="pres">
      <dgm:prSet presAssocID="{BA897A24-36EE-4403-B57C-2023826D5D80}" presName="childText" presStyleLbl="revTx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2D4065-EF88-4846-8B9A-444915DCD3DE}" type="pres">
      <dgm:prSet presAssocID="{7E09587A-A684-4998-82DD-19DBE2CCE7CC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F42C9B-D1B4-4218-A39E-E6F3F27A0E81}" type="pres">
      <dgm:prSet presAssocID="{7E09587A-A684-4998-82DD-19DBE2CCE7CC}" presName="childText" presStyleLbl="revTx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1E0CB7-1F43-483D-897F-E51980BB3B11}" type="presOf" srcId="{D53516C5-6C86-45AC-875A-903C175C0805}" destId="{AD530F45-B8BE-4C59-B37E-4417F3323B46}" srcOrd="0" destOrd="0" presId="urn:microsoft.com/office/officeart/2005/8/layout/vList2"/>
    <dgm:cxn modelId="{5DF5BA4A-956B-463F-B324-77027F7FD9DD}" srcId="{F5BC5374-8935-4A9C-9808-EDC042B37C72}" destId="{2D4F409D-42B1-4DF8-8510-DC407116CAC6}" srcOrd="0" destOrd="0" parTransId="{9E2CF13D-4ADA-4AE3-A785-5888CC6FEE2B}" sibTransId="{9D841168-962A-4758-A9AC-429C538ED412}"/>
    <dgm:cxn modelId="{425BCF87-725B-4A85-AB1E-77C4E5B761A6}" type="presOf" srcId="{F509496C-D7DB-4B3C-AD00-AE4CB3871C9E}" destId="{A4168B6D-87A8-4C12-89F2-7203D16524CF}" srcOrd="0" destOrd="0" presId="urn:microsoft.com/office/officeart/2005/8/layout/vList2"/>
    <dgm:cxn modelId="{31C92A08-6B14-4701-B0B3-61BF98FC3F85}" type="presOf" srcId="{85B73017-FA4D-4AB0-AECB-686D9B558E36}" destId="{477BF1E0-C4CB-4F05-8F28-E0F34F66F906}" srcOrd="0" destOrd="0" presId="urn:microsoft.com/office/officeart/2005/8/layout/vList2"/>
    <dgm:cxn modelId="{E8987513-DBA6-45E8-9F07-253DD5D2F707}" srcId="{ABF4F04B-E063-4780-8279-35A9AEC4F4E2}" destId="{16CDEC0D-2F51-4739-9181-794BD848E3C8}" srcOrd="0" destOrd="0" parTransId="{22310FDF-01E1-4A97-A98F-DA59144A15F0}" sibTransId="{E16F0300-FF45-4EF5-A108-73BDA542DEA1}"/>
    <dgm:cxn modelId="{5BEDB740-F599-471E-892F-7A156E4E5D15}" type="presOf" srcId="{BA897A24-36EE-4403-B57C-2023826D5D80}" destId="{E8D976B9-2ACF-4BDF-BED3-CA478162ED11}" srcOrd="0" destOrd="0" presId="urn:microsoft.com/office/officeart/2005/8/layout/vList2"/>
    <dgm:cxn modelId="{290C3781-E24D-485B-9A8F-44B722881819}" srcId="{A82ECBAD-87BA-4D9A-BD81-6D1639A35947}" destId="{2BBF46E7-C963-4D3E-8792-95AE3591A898}" srcOrd="6" destOrd="0" parTransId="{0EC3E6C7-FCB5-4838-BE04-E62FF5E67F32}" sibTransId="{D843B9B2-109A-4CD1-A157-D319C0CE1B78}"/>
    <dgm:cxn modelId="{C6814552-9616-4B19-B666-A872DD60DEA1}" type="presOf" srcId="{DBC5DF94-E349-4C9E-A76E-0DDDF85221E8}" destId="{91D34884-102D-4C0D-A972-070A608D7281}" srcOrd="0" destOrd="0" presId="urn:microsoft.com/office/officeart/2005/8/layout/vList2"/>
    <dgm:cxn modelId="{CA52ED52-30EF-4D13-8F0D-2B31CD686A11}" srcId="{A82ECBAD-87BA-4D9A-BD81-6D1639A35947}" destId="{86351007-147C-4E6C-8D8C-386FC23177BF}" srcOrd="4" destOrd="0" parTransId="{BB756553-BAE5-4C93-AE03-19224B7542CB}" sibTransId="{B511F129-F745-4F86-BAB4-0E6E57AB8A9C}"/>
    <dgm:cxn modelId="{CAADF219-B8CD-4562-97CF-9855FF037636}" srcId="{A82ECBAD-87BA-4D9A-BD81-6D1639A35947}" destId="{BA897A24-36EE-4403-B57C-2023826D5D80}" srcOrd="7" destOrd="0" parTransId="{8AD0D156-ECCD-4AAC-A72A-239B404E8EFC}" sibTransId="{3970F512-F4C6-44C0-B059-850B6F97D467}"/>
    <dgm:cxn modelId="{453835F6-B435-4973-B5DA-D21D67E89F02}" srcId="{A82ECBAD-87BA-4D9A-BD81-6D1639A35947}" destId="{7E09587A-A684-4998-82DD-19DBE2CCE7CC}" srcOrd="8" destOrd="0" parTransId="{41BCF7A0-5E16-4CC8-9CCC-365BF7269C67}" sibTransId="{8852C817-CE47-4F20-A831-21788E5D4B04}"/>
    <dgm:cxn modelId="{FADA197D-A936-4BA1-8B77-6559630B7779}" srcId="{86351007-147C-4E6C-8D8C-386FC23177BF}" destId="{85B73017-FA4D-4AB0-AECB-686D9B558E36}" srcOrd="0" destOrd="0" parTransId="{3B3BFE43-2DE7-4197-BB78-8D8668F763DD}" sibTransId="{FBCA47AF-C262-4BF4-BECC-80D62CCD09CC}"/>
    <dgm:cxn modelId="{9B7087E6-7F7E-442A-B7B7-D7214B6C89E7}" type="presOf" srcId="{53A2EDDF-9B9E-4174-8989-7E41BF3FD0EE}" destId="{BE419F5F-CF46-4D1D-B64C-2398A2E41B1C}" srcOrd="0" destOrd="0" presId="urn:microsoft.com/office/officeart/2005/8/layout/vList2"/>
    <dgm:cxn modelId="{3D02F7CE-5858-4BA2-8E68-E5AD2E527304}" type="presOf" srcId="{ABF4F04B-E063-4780-8279-35A9AEC4F4E2}" destId="{559BBA1D-AEBD-4D99-BE40-7EBAB8E20547}" srcOrd="0" destOrd="0" presId="urn:microsoft.com/office/officeart/2005/8/layout/vList2"/>
    <dgm:cxn modelId="{0245C18C-F65A-4DBB-BCE0-F6F47B9BE7CE}" type="presOf" srcId="{16CDEC0D-2F51-4739-9181-794BD848E3C8}" destId="{A3565D5F-5437-42A7-8B4F-BF363FF7C550}" srcOrd="0" destOrd="0" presId="urn:microsoft.com/office/officeart/2005/8/layout/vList2"/>
    <dgm:cxn modelId="{ABCCFDCE-7CF7-4C60-89C5-FA99285278B1}" srcId="{A82ECBAD-87BA-4D9A-BD81-6D1639A35947}" destId="{ABF4F04B-E063-4780-8279-35A9AEC4F4E2}" srcOrd="3" destOrd="0" parTransId="{2FA6DFF6-9FB0-4B89-A09D-84B6B01BE35B}" sibTransId="{7E9D43DE-AA7B-43D0-9FEB-EB5360FE327A}"/>
    <dgm:cxn modelId="{A133D302-0BA4-4D61-ABEA-A347CBE15A94}" type="presOf" srcId="{D22F05F9-9E86-49A3-8693-B4F27EDE6903}" destId="{6A7DCA5B-BA05-49ED-956B-B2D8657DD2FC}" srcOrd="0" destOrd="0" presId="urn:microsoft.com/office/officeart/2005/8/layout/vList2"/>
    <dgm:cxn modelId="{438391F4-F1A6-4EA8-B2EA-7D96EB64D4D2}" srcId="{BA897A24-36EE-4403-B57C-2023826D5D80}" destId="{D22F05F9-9E86-49A3-8693-B4F27EDE6903}" srcOrd="0" destOrd="0" parTransId="{B91CBC10-4C3B-450E-86CF-225D10639B1C}" sibTransId="{DE30A0AF-F9BA-43E5-96CF-24406FB5E70F}"/>
    <dgm:cxn modelId="{6CD23798-61C3-4F2D-BC52-9C02F16E2FBC}" type="presOf" srcId="{86351007-147C-4E6C-8D8C-386FC23177BF}" destId="{3883A82C-38F0-4749-8968-A67E53294A51}" srcOrd="0" destOrd="0" presId="urn:microsoft.com/office/officeart/2005/8/layout/vList2"/>
    <dgm:cxn modelId="{DB270B5F-75B1-4803-B5BD-1B5E45D30001}" srcId="{1CA262A0-2914-4CDD-9054-492C289CAFDF}" destId="{24015423-414D-40B2-814C-A6F2D0A5318B}" srcOrd="0" destOrd="0" parTransId="{42AE0348-3196-4828-8234-9FDCA43BDBD3}" sibTransId="{4A42A3D8-66BA-4305-8769-BC6E69798665}"/>
    <dgm:cxn modelId="{EF2CA6D0-B866-46A1-9A0E-9CD5C6888197}" srcId="{7E09587A-A684-4998-82DD-19DBE2CCE7CC}" destId="{09183660-96F0-4948-8C8B-1E028B414CE6}" srcOrd="0" destOrd="0" parTransId="{EF9345E9-A13F-4620-9441-DD634F3B890E}" sibTransId="{318BD893-0352-4088-8F92-695A2D0343F5}"/>
    <dgm:cxn modelId="{07573240-5F0C-4460-A032-60121C90922D}" type="presOf" srcId="{1CA262A0-2914-4CDD-9054-492C289CAFDF}" destId="{B353BF68-CAF4-4976-9CC6-DBC2426176C8}" srcOrd="0" destOrd="0" presId="urn:microsoft.com/office/officeart/2005/8/layout/vList2"/>
    <dgm:cxn modelId="{B52A3D48-435B-4590-9E75-A00C90E8138C}" srcId="{2BBF46E7-C963-4D3E-8792-95AE3591A898}" destId="{F509496C-D7DB-4B3C-AD00-AE4CB3871C9E}" srcOrd="0" destOrd="0" parTransId="{564ACE09-15B0-41DE-A5ED-E78230FA8847}" sibTransId="{CEED4D83-EF12-4A59-834C-12EBCA8FDA16}"/>
    <dgm:cxn modelId="{7AD44A0C-0612-4DF3-B9EE-F83EA3833825}" type="presOf" srcId="{7E09587A-A684-4998-82DD-19DBE2CCE7CC}" destId="{192D4065-EF88-4846-8B9A-444915DCD3DE}" srcOrd="0" destOrd="0" presId="urn:microsoft.com/office/officeart/2005/8/layout/vList2"/>
    <dgm:cxn modelId="{939D716A-31CF-439A-B8A5-7704B64A6C7B}" type="presOf" srcId="{167C21F3-1905-451B-BDB4-CD410FD6037F}" destId="{24DD7693-E84F-4A62-9843-47A42E182686}" srcOrd="0" destOrd="0" presId="urn:microsoft.com/office/officeart/2005/8/layout/vList2"/>
    <dgm:cxn modelId="{9382A743-2898-4CC8-B12B-589A43604D2D}" type="presOf" srcId="{A82ECBAD-87BA-4D9A-BD81-6D1639A35947}" destId="{95CF5ABB-FA97-4A75-BF2A-DF8107043429}" srcOrd="0" destOrd="0" presId="urn:microsoft.com/office/officeart/2005/8/layout/vList2"/>
    <dgm:cxn modelId="{C5962D98-07C2-4B47-8DF8-E3EA3C3B5AB9}" srcId="{D53516C5-6C86-45AC-875A-903C175C0805}" destId="{53A2EDDF-9B9E-4174-8989-7E41BF3FD0EE}" srcOrd="0" destOrd="0" parTransId="{2EE2099F-F849-40D2-BB90-0E7E839FDA0A}" sibTransId="{6028A0A1-C351-40C5-B94B-2EFB7F67C55F}"/>
    <dgm:cxn modelId="{A2347ECA-FA73-4809-827E-2FD1F93FA1E0}" srcId="{A82ECBAD-87BA-4D9A-BD81-6D1639A35947}" destId="{D53516C5-6C86-45AC-875A-903C175C0805}" srcOrd="5" destOrd="0" parTransId="{400BD7FE-7A62-4E2A-B3BD-270E90B2F64C}" sibTransId="{EAFA186D-AC3C-46FD-BED4-94499242EDDD}"/>
    <dgm:cxn modelId="{33B35285-2F38-409F-8D28-2973A03C1BF1}" type="presOf" srcId="{24015423-414D-40B2-814C-A6F2D0A5318B}" destId="{950A6264-C416-433E-A601-A135E4A2B9A3}" srcOrd="0" destOrd="0" presId="urn:microsoft.com/office/officeart/2005/8/layout/vList2"/>
    <dgm:cxn modelId="{DDF361E7-001B-460A-BCEF-270E3FEF6801}" type="presOf" srcId="{F5BC5374-8935-4A9C-9808-EDC042B37C72}" destId="{EE52620A-CC86-483E-80C8-3FD545BA09AD}" srcOrd="0" destOrd="0" presId="urn:microsoft.com/office/officeart/2005/8/layout/vList2"/>
    <dgm:cxn modelId="{3E7C4626-02C0-4B7D-8A45-145333ECED0B}" type="presOf" srcId="{2D4F409D-42B1-4DF8-8510-DC407116CAC6}" destId="{B0497CEF-08C5-4410-A123-AFAF26969DF1}" srcOrd="0" destOrd="0" presId="urn:microsoft.com/office/officeart/2005/8/layout/vList2"/>
    <dgm:cxn modelId="{4F8D1763-A3CC-4317-8BBC-7F1763E19C30}" srcId="{167C21F3-1905-451B-BDB4-CD410FD6037F}" destId="{DBC5DF94-E349-4C9E-A76E-0DDDF85221E8}" srcOrd="0" destOrd="0" parTransId="{8871905B-73A4-4856-AC97-FF93F9B7984D}" sibTransId="{4421F166-A521-4567-A0E2-65FB2405171B}"/>
    <dgm:cxn modelId="{CD1A78BA-D0D4-43F5-9A04-6F75DA65E81B}" type="presOf" srcId="{2BBF46E7-C963-4D3E-8792-95AE3591A898}" destId="{15513208-52A0-4840-9071-F790037843FE}" srcOrd="0" destOrd="0" presId="urn:microsoft.com/office/officeart/2005/8/layout/vList2"/>
    <dgm:cxn modelId="{6EBFF2F3-DA60-4D02-8D6D-D7F14AD1899B}" srcId="{A82ECBAD-87BA-4D9A-BD81-6D1639A35947}" destId="{167C21F3-1905-451B-BDB4-CD410FD6037F}" srcOrd="0" destOrd="0" parTransId="{0FF8A468-A90B-4E75-A17E-341ADAF405A2}" sibTransId="{32E5F7D1-89A9-4B99-B01A-D4C84DFCA36A}"/>
    <dgm:cxn modelId="{ABB7BE67-CC25-44DB-8960-55B490211FEA}" srcId="{A82ECBAD-87BA-4D9A-BD81-6D1639A35947}" destId="{F5BC5374-8935-4A9C-9808-EDC042B37C72}" srcOrd="1" destOrd="0" parTransId="{399E710F-EF96-423A-92F1-B5F812ED92B6}" sibTransId="{BFB98641-1A95-494E-8E65-BEC9764E1001}"/>
    <dgm:cxn modelId="{73A7D5D2-DD67-455F-AEF0-A111B5B497E8}" srcId="{A82ECBAD-87BA-4D9A-BD81-6D1639A35947}" destId="{1CA262A0-2914-4CDD-9054-492C289CAFDF}" srcOrd="2" destOrd="0" parTransId="{FC0AD56C-7C96-4931-A827-8774FCD2997A}" sibTransId="{B3E3E6FC-A4C3-411F-9884-D1CD8F0765CC}"/>
    <dgm:cxn modelId="{DB1DD467-86A5-45C7-B155-9FB2FB5D7905}" type="presOf" srcId="{09183660-96F0-4948-8C8B-1E028B414CE6}" destId="{2EF42C9B-D1B4-4218-A39E-E6F3F27A0E81}" srcOrd="0" destOrd="0" presId="urn:microsoft.com/office/officeart/2005/8/layout/vList2"/>
    <dgm:cxn modelId="{4BE72B79-B491-4A05-86A9-A20ADC1469A8}" type="presParOf" srcId="{95CF5ABB-FA97-4A75-BF2A-DF8107043429}" destId="{24DD7693-E84F-4A62-9843-47A42E182686}" srcOrd="0" destOrd="0" presId="urn:microsoft.com/office/officeart/2005/8/layout/vList2"/>
    <dgm:cxn modelId="{8B543454-EC00-404F-A69C-770A7737424A}" type="presParOf" srcId="{95CF5ABB-FA97-4A75-BF2A-DF8107043429}" destId="{91D34884-102D-4C0D-A972-070A608D7281}" srcOrd="1" destOrd="0" presId="urn:microsoft.com/office/officeart/2005/8/layout/vList2"/>
    <dgm:cxn modelId="{809482CE-8792-4E2F-ADBC-3365C98F7C56}" type="presParOf" srcId="{95CF5ABB-FA97-4A75-BF2A-DF8107043429}" destId="{EE52620A-CC86-483E-80C8-3FD545BA09AD}" srcOrd="2" destOrd="0" presId="urn:microsoft.com/office/officeart/2005/8/layout/vList2"/>
    <dgm:cxn modelId="{7BAB212F-F2B5-4473-A458-26E6655AF96D}" type="presParOf" srcId="{95CF5ABB-FA97-4A75-BF2A-DF8107043429}" destId="{B0497CEF-08C5-4410-A123-AFAF26969DF1}" srcOrd="3" destOrd="0" presId="urn:microsoft.com/office/officeart/2005/8/layout/vList2"/>
    <dgm:cxn modelId="{6B6A306C-50C8-407C-AD7B-C08B08CE9AAB}" type="presParOf" srcId="{95CF5ABB-FA97-4A75-BF2A-DF8107043429}" destId="{B353BF68-CAF4-4976-9CC6-DBC2426176C8}" srcOrd="4" destOrd="0" presId="urn:microsoft.com/office/officeart/2005/8/layout/vList2"/>
    <dgm:cxn modelId="{E1155517-EE75-491E-84F7-03919F46F26B}" type="presParOf" srcId="{95CF5ABB-FA97-4A75-BF2A-DF8107043429}" destId="{950A6264-C416-433E-A601-A135E4A2B9A3}" srcOrd="5" destOrd="0" presId="urn:microsoft.com/office/officeart/2005/8/layout/vList2"/>
    <dgm:cxn modelId="{B84388B3-B209-453A-97CF-FC916AD37843}" type="presParOf" srcId="{95CF5ABB-FA97-4A75-BF2A-DF8107043429}" destId="{559BBA1D-AEBD-4D99-BE40-7EBAB8E20547}" srcOrd="6" destOrd="0" presId="urn:microsoft.com/office/officeart/2005/8/layout/vList2"/>
    <dgm:cxn modelId="{C22F7788-2E5D-4275-BF35-2329D6430309}" type="presParOf" srcId="{95CF5ABB-FA97-4A75-BF2A-DF8107043429}" destId="{A3565D5F-5437-42A7-8B4F-BF363FF7C550}" srcOrd="7" destOrd="0" presId="urn:microsoft.com/office/officeart/2005/8/layout/vList2"/>
    <dgm:cxn modelId="{8587213A-C24C-453F-87AA-81F458046142}" type="presParOf" srcId="{95CF5ABB-FA97-4A75-BF2A-DF8107043429}" destId="{3883A82C-38F0-4749-8968-A67E53294A51}" srcOrd="8" destOrd="0" presId="urn:microsoft.com/office/officeart/2005/8/layout/vList2"/>
    <dgm:cxn modelId="{6C61EA8B-2D44-4DB6-990D-47376D88977A}" type="presParOf" srcId="{95CF5ABB-FA97-4A75-BF2A-DF8107043429}" destId="{477BF1E0-C4CB-4F05-8F28-E0F34F66F906}" srcOrd="9" destOrd="0" presId="urn:microsoft.com/office/officeart/2005/8/layout/vList2"/>
    <dgm:cxn modelId="{7BCB4AE2-F498-44B2-A082-817E568D1B24}" type="presParOf" srcId="{95CF5ABB-FA97-4A75-BF2A-DF8107043429}" destId="{AD530F45-B8BE-4C59-B37E-4417F3323B46}" srcOrd="10" destOrd="0" presId="urn:microsoft.com/office/officeart/2005/8/layout/vList2"/>
    <dgm:cxn modelId="{55DBA5B1-293C-4879-9970-01B237968EE1}" type="presParOf" srcId="{95CF5ABB-FA97-4A75-BF2A-DF8107043429}" destId="{BE419F5F-CF46-4D1D-B64C-2398A2E41B1C}" srcOrd="11" destOrd="0" presId="urn:microsoft.com/office/officeart/2005/8/layout/vList2"/>
    <dgm:cxn modelId="{230F0CD6-28E4-476D-A28F-1A17E432E43E}" type="presParOf" srcId="{95CF5ABB-FA97-4A75-BF2A-DF8107043429}" destId="{15513208-52A0-4840-9071-F790037843FE}" srcOrd="12" destOrd="0" presId="urn:microsoft.com/office/officeart/2005/8/layout/vList2"/>
    <dgm:cxn modelId="{4B1ABB5C-2A21-42DE-8A45-3B0BAF50AA3B}" type="presParOf" srcId="{95CF5ABB-FA97-4A75-BF2A-DF8107043429}" destId="{A4168B6D-87A8-4C12-89F2-7203D16524CF}" srcOrd="13" destOrd="0" presId="urn:microsoft.com/office/officeart/2005/8/layout/vList2"/>
    <dgm:cxn modelId="{CB616A8B-14D7-47AA-85A8-295DA088B5FC}" type="presParOf" srcId="{95CF5ABB-FA97-4A75-BF2A-DF8107043429}" destId="{E8D976B9-2ACF-4BDF-BED3-CA478162ED11}" srcOrd="14" destOrd="0" presId="urn:microsoft.com/office/officeart/2005/8/layout/vList2"/>
    <dgm:cxn modelId="{FCC159E2-A407-4015-B03F-77FC63D2670C}" type="presParOf" srcId="{95CF5ABB-FA97-4A75-BF2A-DF8107043429}" destId="{6A7DCA5B-BA05-49ED-956B-B2D8657DD2FC}" srcOrd="15" destOrd="0" presId="urn:microsoft.com/office/officeart/2005/8/layout/vList2"/>
    <dgm:cxn modelId="{4B218C1A-2C55-4ABC-8E38-219FDD81617D}" type="presParOf" srcId="{95CF5ABB-FA97-4A75-BF2A-DF8107043429}" destId="{192D4065-EF88-4846-8B9A-444915DCD3DE}" srcOrd="16" destOrd="0" presId="urn:microsoft.com/office/officeart/2005/8/layout/vList2"/>
    <dgm:cxn modelId="{B3CF5207-4732-4895-9E9E-5E4E05012190}" type="presParOf" srcId="{95CF5ABB-FA97-4A75-BF2A-DF8107043429}" destId="{2EF42C9B-D1B4-4218-A39E-E6F3F27A0E81}" srcOrd="1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1EB43E9-000F-4460-815E-8B5BE916FB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9002BB9-5650-44B5-A0AF-B0E48D847017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Содействие занятости населения </a:t>
          </a:r>
        </a:p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258 741,6</a:t>
          </a:r>
          <a:endParaRPr lang="ru-RU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AEBCF6-20F6-4BE5-BCD7-AB18D860E6DC}" type="parTrans" cxnId="{45B98879-DA6B-4EB7-92C4-78C2CEB516FC}">
      <dgm:prSet/>
      <dgm:spPr/>
      <dgm:t>
        <a:bodyPr/>
        <a:lstStyle/>
        <a:p>
          <a:endParaRPr lang="ru-RU"/>
        </a:p>
      </dgm:t>
    </dgm:pt>
    <dgm:pt modelId="{AAB26675-0613-4C63-A7D0-A7DEBD7376FD}" type="sibTrans" cxnId="{45B98879-DA6B-4EB7-92C4-78C2CEB516FC}">
      <dgm:prSet/>
      <dgm:spPr/>
      <dgm:t>
        <a:bodyPr/>
        <a:lstStyle/>
        <a:p>
          <a:endParaRPr lang="ru-RU"/>
        </a:p>
      </dgm:t>
    </dgm:pt>
    <dgm:pt modelId="{6AA0C795-8F5E-4E13-9746-0FE29B28210C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по оказанию содействия добровольному переселению в Российскую Федерацию соотечественников, проживающих за рубежом, на территории Республики Алтай</a:t>
          </a:r>
        </a:p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68,9</a:t>
          </a:r>
          <a:endParaRPr lang="ru-RU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9B1ED4-F508-46CD-9259-2EB59B80171E}" type="parTrans" cxnId="{0A8DF4E5-C66B-413E-9563-3AF4068BBB0C}">
      <dgm:prSet/>
      <dgm:spPr/>
      <dgm:t>
        <a:bodyPr/>
        <a:lstStyle/>
        <a:p>
          <a:endParaRPr lang="ru-RU"/>
        </a:p>
      </dgm:t>
    </dgm:pt>
    <dgm:pt modelId="{D8994153-0740-4B98-9C9A-3458240377F0}" type="sibTrans" cxnId="{0A8DF4E5-C66B-413E-9563-3AF4068BBB0C}">
      <dgm:prSet/>
      <dgm:spPr/>
      <dgm:t>
        <a:bodyPr/>
        <a:lstStyle/>
        <a:p>
          <a:endParaRPr lang="ru-RU"/>
        </a:p>
      </dgm:t>
    </dgm:pt>
    <dgm:pt modelId="{34E88802-3D5F-41A9-B854-090377D717E8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снижения рисков производственного травматизма и заболеваемости работников организаций на территории Республики Алтай</a:t>
          </a:r>
        </a:p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1 782,1</a:t>
          </a:r>
          <a:endParaRPr lang="ru-RU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1A2C7B-F04D-43F2-8EC7-9FDDD2544881}" type="parTrans" cxnId="{D014998D-AD00-4FAA-B5C5-B068A6F44DF2}">
      <dgm:prSet/>
      <dgm:spPr/>
      <dgm:t>
        <a:bodyPr/>
        <a:lstStyle/>
        <a:p>
          <a:endParaRPr lang="ru-RU"/>
        </a:p>
      </dgm:t>
    </dgm:pt>
    <dgm:pt modelId="{7BD10EE2-B71F-47AF-98CE-93E71E00F6E1}" type="sibTrans" cxnId="{D014998D-AD00-4FAA-B5C5-B068A6F44DF2}">
      <dgm:prSet/>
      <dgm:spPr/>
      <dgm:t>
        <a:bodyPr/>
        <a:lstStyle/>
        <a:p>
          <a:endParaRPr lang="ru-RU"/>
        </a:p>
      </dgm:t>
    </dgm:pt>
    <dgm:pt modelId="{F853DE88-DCA6-49AF-8ED6-BCDB731CDD60}" type="pres">
      <dgm:prSet presAssocID="{C1EB43E9-000F-4460-815E-8B5BE916FBD7}" presName="Name0" presStyleCnt="0">
        <dgm:presLayoutVars>
          <dgm:dir/>
          <dgm:resizeHandles val="exact"/>
        </dgm:presLayoutVars>
      </dgm:prSet>
      <dgm:spPr/>
    </dgm:pt>
    <dgm:pt modelId="{7EF6A5E5-AF38-4658-B614-505A60DC726B}" type="pres">
      <dgm:prSet presAssocID="{79002BB9-5650-44B5-A0AF-B0E48D84701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092192-D24A-4B70-B51D-6F4CC1373CB2}" type="pres">
      <dgm:prSet presAssocID="{AAB26675-0613-4C63-A7D0-A7DEBD7376FD}" presName="sibTrans" presStyleLbl="sibTrans2D1" presStyleIdx="0" presStyleCnt="2"/>
      <dgm:spPr/>
      <dgm:t>
        <a:bodyPr/>
        <a:lstStyle/>
        <a:p>
          <a:endParaRPr lang="ru-RU"/>
        </a:p>
      </dgm:t>
    </dgm:pt>
    <dgm:pt modelId="{FB893CEE-F5D4-4DCD-B610-8F5F6AF5F3CA}" type="pres">
      <dgm:prSet presAssocID="{AAB26675-0613-4C63-A7D0-A7DEBD7376FD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78E3D082-25F0-4100-9E6B-895CD435F8B2}" type="pres">
      <dgm:prSet presAssocID="{34E88802-3D5F-41A9-B854-090377D717E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DB9AF5-C7D6-416E-90DF-402CD9A3837A}" type="pres">
      <dgm:prSet presAssocID="{7BD10EE2-B71F-47AF-98CE-93E71E00F6E1}" presName="sibTrans" presStyleLbl="sibTrans2D1" presStyleIdx="1" presStyleCnt="2"/>
      <dgm:spPr/>
      <dgm:t>
        <a:bodyPr/>
        <a:lstStyle/>
        <a:p>
          <a:endParaRPr lang="ru-RU"/>
        </a:p>
      </dgm:t>
    </dgm:pt>
    <dgm:pt modelId="{FD44CE90-BEA9-477C-8E22-0112DB0A59F9}" type="pres">
      <dgm:prSet presAssocID="{7BD10EE2-B71F-47AF-98CE-93E71E00F6E1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3159801F-4DE9-4A43-98AD-F8D1B86FE0FA}" type="pres">
      <dgm:prSet presAssocID="{6AA0C795-8F5E-4E13-9746-0FE29B28210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FFC326-B536-480A-B4C2-FB744E0AEE47}" type="presOf" srcId="{34E88802-3D5F-41A9-B854-090377D717E8}" destId="{78E3D082-25F0-4100-9E6B-895CD435F8B2}" srcOrd="0" destOrd="0" presId="urn:microsoft.com/office/officeart/2005/8/layout/process1"/>
    <dgm:cxn modelId="{0A8DF4E5-C66B-413E-9563-3AF4068BBB0C}" srcId="{C1EB43E9-000F-4460-815E-8B5BE916FBD7}" destId="{6AA0C795-8F5E-4E13-9746-0FE29B28210C}" srcOrd="2" destOrd="0" parTransId="{C49B1ED4-F508-46CD-9259-2EB59B80171E}" sibTransId="{D8994153-0740-4B98-9C9A-3458240377F0}"/>
    <dgm:cxn modelId="{D014998D-AD00-4FAA-B5C5-B068A6F44DF2}" srcId="{C1EB43E9-000F-4460-815E-8B5BE916FBD7}" destId="{34E88802-3D5F-41A9-B854-090377D717E8}" srcOrd="1" destOrd="0" parTransId="{5C1A2C7B-F04D-43F2-8EC7-9FDDD2544881}" sibTransId="{7BD10EE2-B71F-47AF-98CE-93E71E00F6E1}"/>
    <dgm:cxn modelId="{2E5CC517-84F6-4AAF-9353-EF9676F3C1C0}" type="presOf" srcId="{7BD10EE2-B71F-47AF-98CE-93E71E00F6E1}" destId="{62DB9AF5-C7D6-416E-90DF-402CD9A3837A}" srcOrd="0" destOrd="0" presId="urn:microsoft.com/office/officeart/2005/8/layout/process1"/>
    <dgm:cxn modelId="{2156CFDD-1AEA-4EF5-873D-EF159297C11E}" type="presOf" srcId="{6AA0C795-8F5E-4E13-9746-0FE29B28210C}" destId="{3159801F-4DE9-4A43-98AD-F8D1B86FE0FA}" srcOrd="0" destOrd="0" presId="urn:microsoft.com/office/officeart/2005/8/layout/process1"/>
    <dgm:cxn modelId="{A8CB1A2F-F6CE-4A62-813C-E1BCADCDFC90}" type="presOf" srcId="{C1EB43E9-000F-4460-815E-8B5BE916FBD7}" destId="{F853DE88-DCA6-49AF-8ED6-BCDB731CDD60}" srcOrd="0" destOrd="0" presId="urn:microsoft.com/office/officeart/2005/8/layout/process1"/>
    <dgm:cxn modelId="{1F5CD3A0-A41E-4F11-82E4-2676D0028E02}" type="presOf" srcId="{7BD10EE2-B71F-47AF-98CE-93E71E00F6E1}" destId="{FD44CE90-BEA9-477C-8E22-0112DB0A59F9}" srcOrd="1" destOrd="0" presId="urn:microsoft.com/office/officeart/2005/8/layout/process1"/>
    <dgm:cxn modelId="{2CF86E7F-464D-49D6-BEA5-87EA4855D030}" type="presOf" srcId="{AAB26675-0613-4C63-A7D0-A7DEBD7376FD}" destId="{43092192-D24A-4B70-B51D-6F4CC1373CB2}" srcOrd="0" destOrd="0" presId="urn:microsoft.com/office/officeart/2005/8/layout/process1"/>
    <dgm:cxn modelId="{80347BEF-7E82-4E44-8F63-6CDF3291A479}" type="presOf" srcId="{79002BB9-5650-44B5-A0AF-B0E48D847017}" destId="{7EF6A5E5-AF38-4658-B614-505A60DC726B}" srcOrd="0" destOrd="0" presId="urn:microsoft.com/office/officeart/2005/8/layout/process1"/>
    <dgm:cxn modelId="{45B98879-DA6B-4EB7-92C4-78C2CEB516FC}" srcId="{C1EB43E9-000F-4460-815E-8B5BE916FBD7}" destId="{79002BB9-5650-44B5-A0AF-B0E48D847017}" srcOrd="0" destOrd="0" parTransId="{57AEBCF6-20F6-4BE5-BCD7-AB18D860E6DC}" sibTransId="{AAB26675-0613-4C63-A7D0-A7DEBD7376FD}"/>
    <dgm:cxn modelId="{3E4DAFE8-C30F-49A4-BA7E-0FA6E17825A1}" type="presOf" srcId="{AAB26675-0613-4C63-A7D0-A7DEBD7376FD}" destId="{FB893CEE-F5D4-4DCD-B610-8F5F6AF5F3CA}" srcOrd="1" destOrd="0" presId="urn:microsoft.com/office/officeart/2005/8/layout/process1"/>
    <dgm:cxn modelId="{39C05923-3B2A-45BB-A3E1-2EDDD91B5277}" type="presParOf" srcId="{F853DE88-DCA6-49AF-8ED6-BCDB731CDD60}" destId="{7EF6A5E5-AF38-4658-B614-505A60DC726B}" srcOrd="0" destOrd="0" presId="urn:microsoft.com/office/officeart/2005/8/layout/process1"/>
    <dgm:cxn modelId="{B17C563A-08D6-4F69-B1E0-62E3858FFFFE}" type="presParOf" srcId="{F853DE88-DCA6-49AF-8ED6-BCDB731CDD60}" destId="{43092192-D24A-4B70-B51D-6F4CC1373CB2}" srcOrd="1" destOrd="0" presId="urn:microsoft.com/office/officeart/2005/8/layout/process1"/>
    <dgm:cxn modelId="{B13DBAF4-EEF7-4769-BC15-FCEB45D879FF}" type="presParOf" srcId="{43092192-D24A-4B70-B51D-6F4CC1373CB2}" destId="{FB893CEE-F5D4-4DCD-B610-8F5F6AF5F3CA}" srcOrd="0" destOrd="0" presId="urn:microsoft.com/office/officeart/2005/8/layout/process1"/>
    <dgm:cxn modelId="{AFF93DC0-21D0-42D2-AACE-F902B0C7A3E6}" type="presParOf" srcId="{F853DE88-DCA6-49AF-8ED6-BCDB731CDD60}" destId="{78E3D082-25F0-4100-9E6B-895CD435F8B2}" srcOrd="2" destOrd="0" presId="urn:microsoft.com/office/officeart/2005/8/layout/process1"/>
    <dgm:cxn modelId="{EC789E68-FF7A-46D0-BC2A-9A289A6F7555}" type="presParOf" srcId="{F853DE88-DCA6-49AF-8ED6-BCDB731CDD60}" destId="{62DB9AF5-C7D6-416E-90DF-402CD9A3837A}" srcOrd="3" destOrd="0" presId="urn:microsoft.com/office/officeart/2005/8/layout/process1"/>
    <dgm:cxn modelId="{E37274DC-D9AD-48D4-9D21-76E5E6C01B38}" type="presParOf" srcId="{62DB9AF5-C7D6-416E-90DF-402CD9A3837A}" destId="{FD44CE90-BEA9-477C-8E22-0112DB0A59F9}" srcOrd="0" destOrd="0" presId="urn:microsoft.com/office/officeart/2005/8/layout/process1"/>
    <dgm:cxn modelId="{13F9E694-A058-4E19-BB56-7BD05FFB596A}" type="presParOf" srcId="{F853DE88-DCA6-49AF-8ED6-BCDB731CDD60}" destId="{3159801F-4DE9-4A43-98AD-F8D1B86FE0F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7D7828F-F819-4958-918E-94FABA06DBDD}" type="doc">
      <dgm:prSet loTypeId="urn:microsoft.com/office/officeart/2005/8/layout/cycle6" loCatId="cycl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06A8643-7E8E-47FF-991B-8D51115E333B}">
      <dgm:prSet phldrT="[Текст]" custT="1"/>
      <dgm:spPr/>
      <dgm:t>
        <a:bodyPr/>
        <a:lstStyle/>
        <a:p>
          <a:fld id="{E712C1DD-51E3-487F-BDF4-F743CFEF95B9}" type="CATEGORYNAME">
            <a:rPr lang="ru-RU" sz="1100" b="1" smtClean="0">
              <a:latin typeface="Times New Roman" panose="02020603050405020304" pitchFamily="18" charset="0"/>
              <a:cs typeface="Times New Roman" panose="02020603050405020304" pitchFamily="18" charset="0"/>
            </a:rPr>
            <a:pPr/>
            <a:t>Развитие лесного хозяйства</a:t>
          </a:fld>
          <a:endParaRPr lang="ru-RU" sz="11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313 603,3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7F66F9-D5DA-4B64-9BB2-83D484AF9430}" type="parTrans" cxnId="{C96BF7BD-6BAD-40E4-8AE2-47E91A1BD6CE}">
      <dgm:prSet/>
      <dgm:spPr/>
      <dgm:t>
        <a:bodyPr/>
        <a:lstStyle/>
        <a:p>
          <a:endParaRPr lang="ru-RU" sz="1100" b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08261B-227A-49CA-8849-3C0102D92248}" type="sibTrans" cxnId="{C96BF7BD-6BAD-40E4-8AE2-47E91A1BD6CE}">
      <dgm:prSet/>
      <dgm:spPr/>
      <dgm:t>
        <a:bodyPr/>
        <a:lstStyle/>
        <a:p>
          <a:endParaRPr lang="ru-RU" sz="1100" b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C7B8B4-3675-40C8-810E-3979790CF4C1}">
      <dgm:prSet phldrT="[Текст]" custT="1"/>
      <dgm:spPr/>
      <dgm:t>
        <a:bodyPr/>
        <a:lstStyle/>
        <a:p>
          <a:pPr rtl="0"/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Сохранение лесов</a:t>
          </a:r>
        </a:p>
        <a:p>
          <a:pPr rtl="0"/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61 528,5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27D9A8-E9B7-431F-860F-08C4CD05F575}" type="parTrans" cxnId="{D4CE5269-3DA7-44D3-8D91-0382AD8019F7}">
      <dgm:prSet/>
      <dgm:spPr/>
      <dgm:t>
        <a:bodyPr/>
        <a:lstStyle/>
        <a:p>
          <a:endParaRPr lang="ru-RU" sz="1100" b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2F2A25-76BD-485A-9747-7396F70F2F4E}" type="sibTrans" cxnId="{D4CE5269-3DA7-44D3-8D91-0382AD8019F7}">
      <dgm:prSet/>
      <dgm:spPr/>
      <dgm:t>
        <a:bodyPr/>
        <a:lstStyle/>
        <a:p>
          <a:endParaRPr lang="ru-RU" sz="1100" b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2CF7AA-AFE4-43FB-85E9-D9AAD3085B28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Сохранение уникальных водных объектов  </a:t>
          </a:r>
        </a:p>
        <a:p>
          <a:r>
            <a:rPr lang="en-US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207 007,7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CDB88B-F80A-4352-A4C0-CC92AC0A4CE1}" type="parTrans" cxnId="{A15C8D9B-FCE7-4BB7-9A6F-8A86F4285899}">
      <dgm:prSet/>
      <dgm:spPr/>
      <dgm:t>
        <a:bodyPr/>
        <a:lstStyle/>
        <a:p>
          <a:endParaRPr lang="ru-RU" sz="1100" b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0AB297-E78F-4EE2-A5F1-C86BFBCA2474}" type="sibTrans" cxnId="{A15C8D9B-FCE7-4BB7-9A6F-8A86F4285899}">
      <dgm:prSet/>
      <dgm:spPr/>
      <dgm:t>
        <a:bodyPr/>
        <a:lstStyle/>
        <a:p>
          <a:endParaRPr lang="ru-RU" sz="1100" b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03F247-C3A6-4F33-B888-449F880886A5}">
      <dgm:prSet custT="1"/>
      <dgm:spPr/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мероприятий по обращению с ТКО 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90 851,0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40BDF4-489E-4C5E-898E-2135CD2F2FA8}" type="parTrans" cxnId="{9B41F401-89D4-44D8-82DA-C8E36582AC68}">
      <dgm:prSet/>
      <dgm:spPr/>
      <dgm:t>
        <a:bodyPr/>
        <a:lstStyle/>
        <a:p>
          <a:endParaRPr lang="ru-RU" sz="1100" b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8C1512-9F79-4BB1-8EB2-D842A46947D1}" type="sibTrans" cxnId="{9B41F401-89D4-44D8-82DA-C8E36582AC68}">
      <dgm:prSet/>
      <dgm:spPr/>
      <dgm:t>
        <a:bodyPr/>
        <a:lstStyle/>
        <a:p>
          <a:endParaRPr lang="ru-RU" sz="1100" b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F7015B-D134-42D3-BA43-8DB8828DE23D}">
      <dgm:prSet custT="1"/>
      <dgm:spPr/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ИПСЭР в сфере экологии</a:t>
          </a:r>
        </a:p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69 435,1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F2A1A1-5D05-48C9-B74A-404968C3CD0B}" type="parTrans" cxnId="{0E22BCB9-170F-490C-92A5-EA4730B361DB}">
      <dgm:prSet/>
      <dgm:spPr/>
      <dgm:t>
        <a:bodyPr/>
        <a:lstStyle/>
        <a:p>
          <a:endParaRPr lang="ru-RU" sz="1100" b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1C1FA4-EA18-4B01-BE9D-B0087B4C0823}" type="sibTrans" cxnId="{0E22BCB9-170F-490C-92A5-EA4730B361DB}">
      <dgm:prSet/>
      <dgm:spPr/>
      <dgm:t>
        <a:bodyPr/>
        <a:lstStyle/>
        <a:p>
          <a:endParaRPr lang="ru-RU" sz="1100" b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95859D-2BF8-47F5-97A4-1168B6039E6B}" type="pres">
      <dgm:prSet presAssocID="{87D7828F-F819-4958-918E-94FABA06DBD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239721-1F7A-418A-A171-8B3A7A035785}" type="pres">
      <dgm:prSet presAssocID="{406A8643-7E8E-47FF-991B-8D51115E333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C063E-A086-4BCA-A6DA-B88CD7523505}" type="pres">
      <dgm:prSet presAssocID="{406A8643-7E8E-47FF-991B-8D51115E333B}" presName="spNode" presStyleCnt="0"/>
      <dgm:spPr/>
      <dgm:t>
        <a:bodyPr/>
        <a:lstStyle/>
        <a:p>
          <a:endParaRPr lang="ru-RU"/>
        </a:p>
      </dgm:t>
    </dgm:pt>
    <dgm:pt modelId="{7AD3E65F-2B48-4F1A-88F1-85A5ECEEB88E}" type="pres">
      <dgm:prSet presAssocID="{2708261B-227A-49CA-8849-3C0102D92248}" presName="sibTrans" presStyleLbl="sibTrans1D1" presStyleIdx="0" presStyleCnt="5"/>
      <dgm:spPr/>
      <dgm:t>
        <a:bodyPr/>
        <a:lstStyle/>
        <a:p>
          <a:endParaRPr lang="ru-RU"/>
        </a:p>
      </dgm:t>
    </dgm:pt>
    <dgm:pt modelId="{A20071D2-8EE4-4E8B-880E-C82DAE85A357}" type="pres">
      <dgm:prSet presAssocID="{3EC7B8B4-3675-40C8-810E-3979790CF4C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8A3D0-EDC2-4EB9-A8A9-45529A0FE4B5}" type="pres">
      <dgm:prSet presAssocID="{3EC7B8B4-3675-40C8-810E-3979790CF4C1}" presName="spNode" presStyleCnt="0"/>
      <dgm:spPr/>
      <dgm:t>
        <a:bodyPr/>
        <a:lstStyle/>
        <a:p>
          <a:endParaRPr lang="ru-RU"/>
        </a:p>
      </dgm:t>
    </dgm:pt>
    <dgm:pt modelId="{1E9662A9-46DE-40B9-A925-035E85F64A29}" type="pres">
      <dgm:prSet presAssocID="{E92F2A25-76BD-485A-9747-7396F70F2F4E}" presName="sibTrans" presStyleLbl="sibTrans1D1" presStyleIdx="1" presStyleCnt="5"/>
      <dgm:spPr/>
      <dgm:t>
        <a:bodyPr/>
        <a:lstStyle/>
        <a:p>
          <a:endParaRPr lang="ru-RU"/>
        </a:p>
      </dgm:t>
    </dgm:pt>
    <dgm:pt modelId="{967DC702-B420-40B4-888E-277C1A2636A5}" type="pres">
      <dgm:prSet presAssocID="{712CF7AA-AFE4-43FB-85E9-D9AAD3085B28}" presName="node" presStyleLbl="node1" presStyleIdx="2" presStyleCnt="5" custScaleX="91288" custScaleY="1150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B022D-8AE2-4DFA-94B4-B769ED2493F5}" type="pres">
      <dgm:prSet presAssocID="{712CF7AA-AFE4-43FB-85E9-D9AAD3085B28}" presName="spNode" presStyleCnt="0"/>
      <dgm:spPr/>
      <dgm:t>
        <a:bodyPr/>
        <a:lstStyle/>
        <a:p>
          <a:endParaRPr lang="ru-RU"/>
        </a:p>
      </dgm:t>
    </dgm:pt>
    <dgm:pt modelId="{C92E14C1-D6D6-482E-8049-3ACD178125E0}" type="pres">
      <dgm:prSet presAssocID="{D60AB297-E78F-4EE2-A5F1-C86BFBCA2474}" presName="sibTrans" presStyleLbl="sibTrans1D1" presStyleIdx="2" presStyleCnt="5"/>
      <dgm:spPr/>
      <dgm:t>
        <a:bodyPr/>
        <a:lstStyle/>
        <a:p>
          <a:endParaRPr lang="ru-RU"/>
        </a:p>
      </dgm:t>
    </dgm:pt>
    <dgm:pt modelId="{998C25D8-1F63-4567-825B-7C508A4DBFC2}" type="pres">
      <dgm:prSet presAssocID="{1AF7015B-D134-42D3-BA43-8DB8828DE23D}" presName="node" presStyleLbl="node1" presStyleIdx="3" presStyleCnt="5" custScaleY="127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E4675-2BB1-4C88-BCF6-6C489BEA0C94}" type="pres">
      <dgm:prSet presAssocID="{1AF7015B-D134-42D3-BA43-8DB8828DE23D}" presName="spNode" presStyleCnt="0"/>
      <dgm:spPr/>
      <dgm:t>
        <a:bodyPr/>
        <a:lstStyle/>
        <a:p>
          <a:endParaRPr lang="ru-RU"/>
        </a:p>
      </dgm:t>
    </dgm:pt>
    <dgm:pt modelId="{288062D2-9D72-40FE-B2C4-70B021D6986C}" type="pres">
      <dgm:prSet presAssocID="{C61C1FA4-EA18-4B01-BE9D-B0087B4C0823}" presName="sibTrans" presStyleLbl="sibTrans1D1" presStyleIdx="3" presStyleCnt="5"/>
      <dgm:spPr/>
      <dgm:t>
        <a:bodyPr/>
        <a:lstStyle/>
        <a:p>
          <a:endParaRPr lang="ru-RU"/>
        </a:p>
      </dgm:t>
    </dgm:pt>
    <dgm:pt modelId="{945542E1-3FB2-4CB0-957E-A4C01EC2F769}" type="pres">
      <dgm:prSet presAssocID="{8203F247-C3A6-4F33-B888-449F880886A5}" presName="node" presStyleLbl="node1" presStyleIdx="4" presStyleCnt="5" custScaleY="1232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749925-CB58-4CDC-8D1D-FA20AD5AC359}" type="pres">
      <dgm:prSet presAssocID="{8203F247-C3A6-4F33-B888-449F880886A5}" presName="spNode" presStyleCnt="0"/>
      <dgm:spPr/>
      <dgm:t>
        <a:bodyPr/>
        <a:lstStyle/>
        <a:p>
          <a:endParaRPr lang="ru-RU"/>
        </a:p>
      </dgm:t>
    </dgm:pt>
    <dgm:pt modelId="{D2C7253E-7F8C-4F1D-9AA4-0B0FF9BDD938}" type="pres">
      <dgm:prSet presAssocID="{8B8C1512-9F79-4BB1-8EB2-D842A46947D1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364B8B91-272F-4DD2-8903-5E8150BEAA85}" type="presOf" srcId="{3EC7B8B4-3675-40C8-810E-3979790CF4C1}" destId="{A20071D2-8EE4-4E8B-880E-C82DAE85A357}" srcOrd="0" destOrd="0" presId="urn:microsoft.com/office/officeart/2005/8/layout/cycle6"/>
    <dgm:cxn modelId="{A15C8D9B-FCE7-4BB7-9A6F-8A86F4285899}" srcId="{87D7828F-F819-4958-918E-94FABA06DBDD}" destId="{712CF7AA-AFE4-43FB-85E9-D9AAD3085B28}" srcOrd="2" destOrd="0" parTransId="{96CDB88B-F80A-4352-A4C0-CC92AC0A4CE1}" sibTransId="{D60AB297-E78F-4EE2-A5F1-C86BFBCA2474}"/>
    <dgm:cxn modelId="{E4A22C6F-5619-44CA-8656-C2297E512F9C}" type="presOf" srcId="{1AF7015B-D134-42D3-BA43-8DB8828DE23D}" destId="{998C25D8-1F63-4567-825B-7C508A4DBFC2}" srcOrd="0" destOrd="0" presId="urn:microsoft.com/office/officeart/2005/8/layout/cycle6"/>
    <dgm:cxn modelId="{214276E3-2B21-473D-A3F2-2781A403C8B1}" type="presOf" srcId="{8B8C1512-9F79-4BB1-8EB2-D842A46947D1}" destId="{D2C7253E-7F8C-4F1D-9AA4-0B0FF9BDD938}" srcOrd="0" destOrd="0" presId="urn:microsoft.com/office/officeart/2005/8/layout/cycle6"/>
    <dgm:cxn modelId="{A4604B04-B8AB-43C0-9F7E-49BE05084706}" type="presOf" srcId="{E92F2A25-76BD-485A-9747-7396F70F2F4E}" destId="{1E9662A9-46DE-40B9-A925-035E85F64A29}" srcOrd="0" destOrd="0" presId="urn:microsoft.com/office/officeart/2005/8/layout/cycle6"/>
    <dgm:cxn modelId="{58762BC3-274B-4C32-890B-BC4804880BA9}" type="presOf" srcId="{8203F247-C3A6-4F33-B888-449F880886A5}" destId="{945542E1-3FB2-4CB0-957E-A4C01EC2F769}" srcOrd="0" destOrd="0" presId="urn:microsoft.com/office/officeart/2005/8/layout/cycle6"/>
    <dgm:cxn modelId="{CFD65EBC-F92E-4E4C-8D7F-1F8A991056B2}" type="presOf" srcId="{712CF7AA-AFE4-43FB-85E9-D9AAD3085B28}" destId="{967DC702-B420-40B4-888E-277C1A2636A5}" srcOrd="0" destOrd="0" presId="urn:microsoft.com/office/officeart/2005/8/layout/cycle6"/>
    <dgm:cxn modelId="{C96BF7BD-6BAD-40E4-8AE2-47E91A1BD6CE}" srcId="{87D7828F-F819-4958-918E-94FABA06DBDD}" destId="{406A8643-7E8E-47FF-991B-8D51115E333B}" srcOrd="0" destOrd="0" parTransId="{3B7F66F9-D5DA-4B64-9BB2-83D484AF9430}" sibTransId="{2708261B-227A-49CA-8849-3C0102D92248}"/>
    <dgm:cxn modelId="{C619ACA0-1AC7-40FB-A8C6-AE8AE15EE582}" type="presOf" srcId="{D60AB297-E78F-4EE2-A5F1-C86BFBCA2474}" destId="{C92E14C1-D6D6-482E-8049-3ACD178125E0}" srcOrd="0" destOrd="0" presId="urn:microsoft.com/office/officeart/2005/8/layout/cycle6"/>
    <dgm:cxn modelId="{CDA801CA-17CA-4192-AC4A-5C51686EA4D1}" type="presOf" srcId="{2708261B-227A-49CA-8849-3C0102D92248}" destId="{7AD3E65F-2B48-4F1A-88F1-85A5ECEEB88E}" srcOrd="0" destOrd="0" presId="urn:microsoft.com/office/officeart/2005/8/layout/cycle6"/>
    <dgm:cxn modelId="{848DA779-8B3C-4CA9-A89C-ED8B6F0DB6C7}" type="presOf" srcId="{406A8643-7E8E-47FF-991B-8D51115E333B}" destId="{31239721-1F7A-418A-A171-8B3A7A035785}" srcOrd="0" destOrd="0" presId="urn:microsoft.com/office/officeart/2005/8/layout/cycle6"/>
    <dgm:cxn modelId="{0EFD12C9-993C-4F81-8A8C-9A0BD47EE685}" type="presOf" srcId="{87D7828F-F819-4958-918E-94FABA06DBDD}" destId="{1695859D-2BF8-47F5-97A4-1168B6039E6B}" srcOrd="0" destOrd="0" presId="urn:microsoft.com/office/officeart/2005/8/layout/cycle6"/>
    <dgm:cxn modelId="{D4CE5269-3DA7-44D3-8D91-0382AD8019F7}" srcId="{87D7828F-F819-4958-918E-94FABA06DBDD}" destId="{3EC7B8B4-3675-40C8-810E-3979790CF4C1}" srcOrd="1" destOrd="0" parTransId="{9127D9A8-E9B7-431F-860F-08C4CD05F575}" sibTransId="{E92F2A25-76BD-485A-9747-7396F70F2F4E}"/>
    <dgm:cxn modelId="{9B41F401-89D4-44D8-82DA-C8E36582AC68}" srcId="{87D7828F-F819-4958-918E-94FABA06DBDD}" destId="{8203F247-C3A6-4F33-B888-449F880886A5}" srcOrd="4" destOrd="0" parTransId="{E040BDF4-489E-4C5E-898E-2135CD2F2FA8}" sibTransId="{8B8C1512-9F79-4BB1-8EB2-D842A46947D1}"/>
    <dgm:cxn modelId="{0E22BCB9-170F-490C-92A5-EA4730B361DB}" srcId="{87D7828F-F819-4958-918E-94FABA06DBDD}" destId="{1AF7015B-D134-42D3-BA43-8DB8828DE23D}" srcOrd="3" destOrd="0" parTransId="{60F2A1A1-5D05-48C9-B74A-404968C3CD0B}" sibTransId="{C61C1FA4-EA18-4B01-BE9D-B0087B4C0823}"/>
    <dgm:cxn modelId="{0543FF58-8E18-4AF0-BDD2-B3A44C8D55E0}" type="presOf" srcId="{C61C1FA4-EA18-4B01-BE9D-B0087B4C0823}" destId="{288062D2-9D72-40FE-B2C4-70B021D6986C}" srcOrd="0" destOrd="0" presId="urn:microsoft.com/office/officeart/2005/8/layout/cycle6"/>
    <dgm:cxn modelId="{E6AC0E71-7D8F-4F02-97CD-B66E5758D077}" type="presParOf" srcId="{1695859D-2BF8-47F5-97A4-1168B6039E6B}" destId="{31239721-1F7A-418A-A171-8B3A7A035785}" srcOrd="0" destOrd="0" presId="urn:microsoft.com/office/officeart/2005/8/layout/cycle6"/>
    <dgm:cxn modelId="{EAF09D5C-EED0-439F-B80D-0943B378A3F9}" type="presParOf" srcId="{1695859D-2BF8-47F5-97A4-1168B6039E6B}" destId="{296C063E-A086-4BCA-A6DA-B88CD7523505}" srcOrd="1" destOrd="0" presId="urn:microsoft.com/office/officeart/2005/8/layout/cycle6"/>
    <dgm:cxn modelId="{00EF748E-C64F-498B-A578-A0C098711CAC}" type="presParOf" srcId="{1695859D-2BF8-47F5-97A4-1168B6039E6B}" destId="{7AD3E65F-2B48-4F1A-88F1-85A5ECEEB88E}" srcOrd="2" destOrd="0" presId="urn:microsoft.com/office/officeart/2005/8/layout/cycle6"/>
    <dgm:cxn modelId="{8E3BBBF5-FBE9-408F-BED9-D1B141B18B25}" type="presParOf" srcId="{1695859D-2BF8-47F5-97A4-1168B6039E6B}" destId="{A20071D2-8EE4-4E8B-880E-C82DAE85A357}" srcOrd="3" destOrd="0" presId="urn:microsoft.com/office/officeart/2005/8/layout/cycle6"/>
    <dgm:cxn modelId="{BF027BCA-0DE9-4D0B-A06D-5908467B3DA0}" type="presParOf" srcId="{1695859D-2BF8-47F5-97A4-1168B6039E6B}" destId="{6848A3D0-EDC2-4EB9-A8A9-45529A0FE4B5}" srcOrd="4" destOrd="0" presId="urn:microsoft.com/office/officeart/2005/8/layout/cycle6"/>
    <dgm:cxn modelId="{6CA96FCC-1D23-4C77-8FD2-8BBFB9D93DC4}" type="presParOf" srcId="{1695859D-2BF8-47F5-97A4-1168B6039E6B}" destId="{1E9662A9-46DE-40B9-A925-035E85F64A29}" srcOrd="5" destOrd="0" presId="urn:microsoft.com/office/officeart/2005/8/layout/cycle6"/>
    <dgm:cxn modelId="{E03EDDCA-B631-4043-A4F2-991908B38B45}" type="presParOf" srcId="{1695859D-2BF8-47F5-97A4-1168B6039E6B}" destId="{967DC702-B420-40B4-888E-277C1A2636A5}" srcOrd="6" destOrd="0" presId="urn:microsoft.com/office/officeart/2005/8/layout/cycle6"/>
    <dgm:cxn modelId="{82C4D96B-2303-4436-AD32-DF62237BEEB9}" type="presParOf" srcId="{1695859D-2BF8-47F5-97A4-1168B6039E6B}" destId="{C5EB022D-8AE2-4DFA-94B4-B769ED2493F5}" srcOrd="7" destOrd="0" presId="urn:microsoft.com/office/officeart/2005/8/layout/cycle6"/>
    <dgm:cxn modelId="{4213B4BC-94FD-4755-91E7-6E0B2E288E76}" type="presParOf" srcId="{1695859D-2BF8-47F5-97A4-1168B6039E6B}" destId="{C92E14C1-D6D6-482E-8049-3ACD178125E0}" srcOrd="8" destOrd="0" presId="urn:microsoft.com/office/officeart/2005/8/layout/cycle6"/>
    <dgm:cxn modelId="{18856374-C752-4240-806B-BC3F9B558630}" type="presParOf" srcId="{1695859D-2BF8-47F5-97A4-1168B6039E6B}" destId="{998C25D8-1F63-4567-825B-7C508A4DBFC2}" srcOrd="9" destOrd="0" presId="urn:microsoft.com/office/officeart/2005/8/layout/cycle6"/>
    <dgm:cxn modelId="{0C408E5B-2609-4528-A5B0-AAB63D1BEE54}" type="presParOf" srcId="{1695859D-2BF8-47F5-97A4-1168B6039E6B}" destId="{8AFE4675-2BB1-4C88-BCF6-6C489BEA0C94}" srcOrd="10" destOrd="0" presId="urn:microsoft.com/office/officeart/2005/8/layout/cycle6"/>
    <dgm:cxn modelId="{020C5C1C-0233-41AB-BA14-9F675EC9AB0B}" type="presParOf" srcId="{1695859D-2BF8-47F5-97A4-1168B6039E6B}" destId="{288062D2-9D72-40FE-B2C4-70B021D6986C}" srcOrd="11" destOrd="0" presId="urn:microsoft.com/office/officeart/2005/8/layout/cycle6"/>
    <dgm:cxn modelId="{92C1D1B6-27A7-457A-A24D-1E729621BEF8}" type="presParOf" srcId="{1695859D-2BF8-47F5-97A4-1168B6039E6B}" destId="{945542E1-3FB2-4CB0-957E-A4C01EC2F769}" srcOrd="12" destOrd="0" presId="urn:microsoft.com/office/officeart/2005/8/layout/cycle6"/>
    <dgm:cxn modelId="{03D83F4A-28BC-406E-9A29-B46F00019385}" type="presParOf" srcId="{1695859D-2BF8-47F5-97A4-1168B6039E6B}" destId="{0C749925-CB58-4CDC-8D1D-FA20AD5AC359}" srcOrd="13" destOrd="0" presId="urn:microsoft.com/office/officeart/2005/8/layout/cycle6"/>
    <dgm:cxn modelId="{241FA84F-1165-4DF2-A105-6F290E624032}" type="presParOf" srcId="{1695859D-2BF8-47F5-97A4-1168B6039E6B}" destId="{D2C7253E-7F8C-4F1D-9AA4-0B0FF9BDD938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F58EC9F-4404-4A87-B71D-23A314B3603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2E7A6C-4554-4D2B-98A9-ED28458E2F1C}">
      <dgm:prSet phldrT="[Текст]" custT="1"/>
      <dgm:spPr>
        <a:solidFill>
          <a:srgbClr val="00B0F0"/>
        </a:solidFill>
        <a:ln>
          <a:solidFill>
            <a:srgbClr val="002060"/>
          </a:solidFill>
        </a:ln>
      </dgm:spPr>
      <dgm:t>
        <a:bodyPr/>
        <a:lstStyle/>
        <a:p>
          <a:r>
            <a:rPr lang="ru-RU" sz="1200" b="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6 729 795,9</a:t>
          </a:r>
          <a:endParaRPr lang="ru-RU" sz="1200" b="0" dirty="0">
            <a:ln>
              <a:solidFill>
                <a:srgbClr val="002060"/>
              </a:solidFill>
            </a:ln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F1409F-2902-423D-8B50-CFEE70CA40B7}" type="parTrans" cxnId="{204C40EF-3BB3-4895-BDD8-7AD7A27A3A59}">
      <dgm:prSet/>
      <dgm:spPr/>
      <dgm:t>
        <a:bodyPr/>
        <a:lstStyle/>
        <a:p>
          <a:endParaRPr lang="ru-RU"/>
        </a:p>
      </dgm:t>
    </dgm:pt>
    <dgm:pt modelId="{9A53C136-C558-4B9D-95B4-1B09572F9BB0}" type="sibTrans" cxnId="{204C40EF-3BB3-4895-BDD8-7AD7A27A3A59}">
      <dgm:prSet custLinFactNeighborX="-56928" custLinFactNeighborY="982"/>
      <dgm:spPr/>
      <dgm:t>
        <a:bodyPr/>
        <a:lstStyle/>
        <a:p>
          <a:endParaRPr lang="ru-RU"/>
        </a:p>
      </dgm:t>
    </dgm:pt>
    <dgm:pt modelId="{5B9B2259-6D47-437E-95B7-FE73F02611CF}">
      <dgm:prSet phldrT="[Текст]" custT="1"/>
      <dgm:spPr>
        <a:solidFill>
          <a:srgbClr val="00B0F0"/>
        </a:solidFill>
        <a:ln>
          <a:solidFill>
            <a:srgbClr val="002060"/>
          </a:solidFill>
        </a:ln>
      </dgm:spPr>
      <dgm:t>
        <a:bodyPr/>
        <a:lstStyle/>
        <a:p>
          <a:r>
            <a:rPr lang="ru-RU" sz="14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 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862 168,9</a:t>
          </a:r>
        </a:p>
      </dgm:t>
    </dgm:pt>
    <dgm:pt modelId="{26D3C171-E7CA-4DF9-9369-C022D628058F}" type="parTrans" cxnId="{7255D38D-0948-47BB-BAA1-D0DF3401AF61}">
      <dgm:prSet/>
      <dgm:spPr/>
      <dgm:t>
        <a:bodyPr/>
        <a:lstStyle/>
        <a:p>
          <a:endParaRPr lang="ru-RU"/>
        </a:p>
      </dgm:t>
    </dgm:pt>
    <dgm:pt modelId="{CEC7AB35-5D97-443E-AE90-4936EB8BE1F6}" type="sibTrans" cxnId="{7255D38D-0948-47BB-BAA1-D0DF3401AF61}">
      <dgm:prSet/>
      <dgm:spPr/>
      <dgm:t>
        <a:bodyPr/>
        <a:lstStyle/>
        <a:p>
          <a:endParaRPr lang="ru-RU"/>
        </a:p>
      </dgm:t>
    </dgm:pt>
    <dgm:pt modelId="{26DF1646-0D26-4FDF-816E-62CF77FE1525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4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Развитие дошкольного и общего образования</a:t>
          </a:r>
          <a:endParaRPr lang="ru-RU" sz="1400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63EE7E6F-D16A-4089-A26F-1B139942E003}" type="parTrans" cxnId="{6D000B5C-383C-4B96-8F91-B8C04FD367AF}">
      <dgm:prSet/>
      <dgm:spPr/>
      <dgm:t>
        <a:bodyPr/>
        <a:lstStyle/>
        <a:p>
          <a:endParaRPr lang="ru-RU"/>
        </a:p>
      </dgm:t>
    </dgm:pt>
    <dgm:pt modelId="{4590D5CE-0EE4-4BEA-8126-CE9E684D6727}" type="sibTrans" cxnId="{6D000B5C-383C-4B96-8F91-B8C04FD367AF}">
      <dgm:prSet/>
      <dgm:spPr/>
      <dgm:t>
        <a:bodyPr/>
        <a:lstStyle/>
        <a:p>
          <a:endParaRPr lang="ru-RU"/>
        </a:p>
      </dgm:t>
    </dgm:pt>
    <dgm:pt modelId="{AEFC4DAF-92F1-4C11-87BE-4B2843720753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6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  </a:t>
          </a:r>
          <a:r>
            <a:rPr lang="ru-RU" sz="14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Современная школа</a:t>
          </a:r>
        </a:p>
      </dgm:t>
    </dgm:pt>
    <dgm:pt modelId="{0D08D3B8-D33F-40AF-AC1E-FFC390AC42C2}" type="parTrans" cxnId="{5E478C8A-E149-482F-A7B9-A47CCC26133E}">
      <dgm:prSet/>
      <dgm:spPr/>
      <dgm:t>
        <a:bodyPr/>
        <a:lstStyle/>
        <a:p>
          <a:endParaRPr lang="ru-RU"/>
        </a:p>
      </dgm:t>
    </dgm:pt>
    <dgm:pt modelId="{EC043189-C53C-4FDC-9DDA-897FB639F499}" type="sibTrans" cxnId="{5E478C8A-E149-482F-A7B9-A47CCC26133E}">
      <dgm:prSet/>
      <dgm:spPr/>
      <dgm:t>
        <a:bodyPr/>
        <a:lstStyle/>
        <a:p>
          <a:endParaRPr lang="ru-RU"/>
        </a:p>
      </dgm:t>
    </dgm:pt>
    <dgm:pt modelId="{A1472228-BC0A-44BF-8674-A19DFA701F78}">
      <dgm:prSet phldrT="[Текст]" custT="1"/>
      <dgm:spPr>
        <a:solidFill>
          <a:srgbClr val="00B0F0"/>
        </a:solidFill>
        <a:ln>
          <a:solidFill>
            <a:srgbClr val="002060"/>
          </a:solidFill>
        </a:ln>
      </dgm:spPr>
      <dgm:t>
        <a:bodyPr/>
        <a:lstStyle/>
        <a:p>
          <a:r>
            <a:rPr lang="ru-RU" sz="1400" baseline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749 302,7</a:t>
          </a:r>
        </a:p>
      </dgm:t>
    </dgm:pt>
    <dgm:pt modelId="{B97441CB-8EDA-49A2-B37C-73347D919C3D}" type="parTrans" cxnId="{723EF759-767D-42B4-BB4A-F8D57F5BFE6C}">
      <dgm:prSet/>
      <dgm:spPr/>
      <dgm:t>
        <a:bodyPr/>
        <a:lstStyle/>
        <a:p>
          <a:endParaRPr lang="ru-RU"/>
        </a:p>
      </dgm:t>
    </dgm:pt>
    <dgm:pt modelId="{0A9BC8DA-E354-4740-843F-1CECBDA74542}" type="sibTrans" cxnId="{723EF759-767D-42B4-BB4A-F8D57F5BFE6C}">
      <dgm:prSet/>
      <dgm:spPr/>
      <dgm:t>
        <a:bodyPr/>
        <a:lstStyle/>
        <a:p>
          <a:endParaRPr lang="ru-RU"/>
        </a:p>
      </dgm:t>
    </dgm:pt>
    <dgm:pt modelId="{3F744EC9-1615-4858-8201-B99D89BC2742}">
      <dgm:prSet phldrT="[Текст]" custT="1"/>
      <dgm:spPr>
        <a:solidFill>
          <a:srgbClr val="00B0F0"/>
        </a:solidFill>
        <a:ln>
          <a:solidFill>
            <a:srgbClr val="002060"/>
          </a:solidFill>
        </a:ln>
      </dgm:spPr>
      <dgm:t>
        <a:bodyPr/>
        <a:lstStyle/>
        <a:p>
          <a:r>
            <a:rPr lang="ru-RU" sz="33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 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671 245</a:t>
          </a:r>
          <a:endParaRPr lang="ru-RU" sz="1400" baseline="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DC45BC-E0F2-445C-93B6-6983C6817CBA}" type="parTrans" cxnId="{B2247A5E-CA53-4FEB-8CAD-285340BFBFA1}">
      <dgm:prSet/>
      <dgm:spPr/>
      <dgm:t>
        <a:bodyPr/>
        <a:lstStyle/>
        <a:p>
          <a:endParaRPr lang="ru-RU"/>
        </a:p>
      </dgm:t>
    </dgm:pt>
    <dgm:pt modelId="{4BF3CCD2-02FD-4E6D-9CA1-6A15E9ADA620}" type="sibTrans" cxnId="{B2247A5E-CA53-4FEB-8CAD-285340BFBFA1}">
      <dgm:prSet/>
      <dgm:spPr/>
      <dgm:t>
        <a:bodyPr/>
        <a:lstStyle/>
        <a:p>
          <a:endParaRPr lang="ru-RU"/>
        </a:p>
      </dgm:t>
    </dgm:pt>
    <dgm:pt modelId="{EC49143E-635F-4E91-810E-6DDBF6BAC2D5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400" baseline="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Развитие общего образования в Республике Алтай</a:t>
          </a:r>
        </a:p>
      </dgm:t>
    </dgm:pt>
    <dgm:pt modelId="{05969489-3068-4313-B165-AE032F15FFAC}" type="parTrans" cxnId="{54C0E68A-9ABE-4C5C-8AC9-20B93E81F219}">
      <dgm:prSet/>
      <dgm:spPr/>
      <dgm:t>
        <a:bodyPr/>
        <a:lstStyle/>
        <a:p>
          <a:endParaRPr lang="ru-RU"/>
        </a:p>
      </dgm:t>
    </dgm:pt>
    <dgm:pt modelId="{830DB40C-F6F2-4AE0-BAD1-01F421F9AFC3}" type="sibTrans" cxnId="{54C0E68A-9ABE-4C5C-8AC9-20B93E81F219}">
      <dgm:prSet/>
      <dgm:spPr/>
      <dgm:t>
        <a:bodyPr/>
        <a:lstStyle/>
        <a:p>
          <a:endParaRPr lang="ru-RU"/>
        </a:p>
      </dgm:t>
    </dgm:pt>
    <dgm:pt modelId="{8DDF3BF8-1A60-4BAB-8D72-387ABA3B6FF8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4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Модернизация школьных систем образования в Республике Алтай</a:t>
          </a:r>
          <a:endParaRPr lang="ru-RU" sz="1400" baseline="0" dirty="0" smtClean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E688C1C9-0198-4744-AD79-52FBA7F31DD0}" type="parTrans" cxnId="{C0C57798-D050-4A06-8CC5-74DDA09F1C6F}">
      <dgm:prSet/>
      <dgm:spPr/>
      <dgm:t>
        <a:bodyPr/>
        <a:lstStyle/>
        <a:p>
          <a:endParaRPr lang="ru-RU"/>
        </a:p>
      </dgm:t>
    </dgm:pt>
    <dgm:pt modelId="{6F79E280-D0E8-46F0-AE26-DC057E3CC464}" type="sibTrans" cxnId="{C0C57798-D050-4A06-8CC5-74DDA09F1C6F}">
      <dgm:prSet/>
      <dgm:spPr/>
      <dgm:t>
        <a:bodyPr/>
        <a:lstStyle/>
        <a:p>
          <a:endParaRPr lang="ru-RU"/>
        </a:p>
      </dgm:t>
    </dgm:pt>
    <dgm:pt modelId="{A2E124B7-D01D-4B00-A981-6A36B905E1BA}">
      <dgm:prSet phldrT="[Текст]" custT="1"/>
      <dgm:spPr>
        <a:solidFill>
          <a:srgbClr val="00B0F0"/>
        </a:solidFill>
        <a:ln>
          <a:solidFill>
            <a:srgbClr val="002060"/>
          </a:solidFill>
        </a:ln>
      </dgm:spPr>
      <dgm:t>
        <a:bodyPr/>
        <a:lstStyle/>
        <a:p>
          <a:r>
            <a:rPr lang="ru-RU" sz="33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 </a:t>
          </a:r>
          <a:r>
            <a: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671 245</a:t>
          </a:r>
          <a:endParaRPr lang="ru-RU" sz="1400" baseline="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B6CE7F-D4F5-4B99-B56C-6EA9BE6090AC}" type="parTrans" cxnId="{91C6E543-50B3-4362-8A52-D686FE9DE0BE}">
      <dgm:prSet/>
      <dgm:spPr/>
      <dgm:t>
        <a:bodyPr/>
        <a:lstStyle/>
        <a:p>
          <a:endParaRPr lang="ru-RU"/>
        </a:p>
      </dgm:t>
    </dgm:pt>
    <dgm:pt modelId="{99B41DFB-77F6-4316-929D-3366EEBA75FD}" type="sibTrans" cxnId="{91C6E543-50B3-4362-8A52-D686FE9DE0BE}">
      <dgm:prSet/>
      <dgm:spPr/>
      <dgm:t>
        <a:bodyPr/>
        <a:lstStyle/>
        <a:p>
          <a:endParaRPr lang="ru-RU"/>
        </a:p>
      </dgm:t>
    </dgm:pt>
    <dgm:pt modelId="{6E12C3D1-5A06-4C28-A1B6-D1F01B26219B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4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Развитие профессионального образования в Республике Алтай</a:t>
          </a:r>
          <a:endParaRPr lang="ru-RU" sz="1400" baseline="0" dirty="0" smtClean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7265E383-442B-4E08-AA12-2C48F3B76CF4}" type="parTrans" cxnId="{77537C2D-1F1E-4D7B-9E06-F820AEA243D5}">
      <dgm:prSet/>
      <dgm:spPr/>
      <dgm:t>
        <a:bodyPr/>
        <a:lstStyle/>
        <a:p>
          <a:endParaRPr lang="ru-RU"/>
        </a:p>
      </dgm:t>
    </dgm:pt>
    <dgm:pt modelId="{407F6E2F-1F11-4177-8367-81712B39C800}" type="sibTrans" cxnId="{77537C2D-1F1E-4D7B-9E06-F820AEA243D5}">
      <dgm:prSet/>
      <dgm:spPr/>
      <dgm:t>
        <a:bodyPr/>
        <a:lstStyle/>
        <a:p>
          <a:endParaRPr lang="ru-RU"/>
        </a:p>
      </dgm:t>
    </dgm:pt>
    <dgm:pt modelId="{5C188B0D-402D-416C-8374-AC12879761B1}" type="pres">
      <dgm:prSet presAssocID="{EF58EC9F-4404-4A87-B71D-23A314B360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7FE29A-4C50-4CCC-86B8-60F001A17F57}" type="pres">
      <dgm:prSet presAssocID="{A42E7A6C-4554-4D2B-98A9-ED28458E2F1C}" presName="linNode" presStyleCnt="0"/>
      <dgm:spPr/>
    </dgm:pt>
    <dgm:pt modelId="{0633CF95-20CA-4A86-A512-028BB6E220EA}" type="pres">
      <dgm:prSet presAssocID="{A42E7A6C-4554-4D2B-98A9-ED28458E2F1C}" presName="parentText" presStyleLbl="node1" presStyleIdx="0" presStyleCnt="5" custLinFactNeighborY="-9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06E33-B1E0-4F7F-BB18-9EEDBD0D74C9}" type="pres">
      <dgm:prSet presAssocID="{A42E7A6C-4554-4D2B-98A9-ED28458E2F1C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EC217E-87C9-437F-8380-FA42A8D131ED}" type="pres">
      <dgm:prSet presAssocID="{9A53C136-C558-4B9D-95B4-1B09572F9BB0}" presName="sp" presStyleCnt="0"/>
      <dgm:spPr/>
    </dgm:pt>
    <dgm:pt modelId="{8A5A70E0-0A56-48AC-853D-9647E1550B26}" type="pres">
      <dgm:prSet presAssocID="{5B9B2259-6D47-437E-95B7-FE73F02611CF}" presName="linNode" presStyleCnt="0"/>
      <dgm:spPr/>
    </dgm:pt>
    <dgm:pt modelId="{1E8D9ABE-9591-4AC9-81B0-1BEFC02BD74E}" type="pres">
      <dgm:prSet presAssocID="{5B9B2259-6D47-437E-95B7-FE73F02611CF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28FFD0-D0B7-46A2-A39E-1BD1A4071D19}" type="pres">
      <dgm:prSet presAssocID="{5B9B2259-6D47-437E-95B7-FE73F02611CF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3B927-529F-40AB-8E72-91998971BEB1}" type="pres">
      <dgm:prSet presAssocID="{CEC7AB35-5D97-443E-AE90-4936EB8BE1F6}" presName="sp" presStyleCnt="0"/>
      <dgm:spPr/>
    </dgm:pt>
    <dgm:pt modelId="{8A27DDD3-C8F4-4DFE-8A26-86C3CCC572C7}" type="pres">
      <dgm:prSet presAssocID="{A1472228-BC0A-44BF-8674-A19DFA701F78}" presName="linNode" presStyleCnt="0"/>
      <dgm:spPr/>
    </dgm:pt>
    <dgm:pt modelId="{00C33B6B-B68D-414B-A8E8-99ECF6E2F832}" type="pres">
      <dgm:prSet presAssocID="{A1472228-BC0A-44BF-8674-A19DFA701F78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4AD7F3-57A0-4449-AB79-1F0F3BFA4F80}" type="pres">
      <dgm:prSet presAssocID="{A1472228-BC0A-44BF-8674-A19DFA701F78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FA2DB0-CD69-4B98-872F-AB8A7FCE8BC0}" type="pres">
      <dgm:prSet presAssocID="{0A9BC8DA-E354-4740-843F-1CECBDA74542}" presName="sp" presStyleCnt="0"/>
      <dgm:spPr/>
    </dgm:pt>
    <dgm:pt modelId="{A5251CD6-3666-47AE-B49E-35787FDC9AF3}" type="pres">
      <dgm:prSet presAssocID="{3F744EC9-1615-4858-8201-B99D89BC2742}" presName="linNode" presStyleCnt="0"/>
      <dgm:spPr/>
    </dgm:pt>
    <dgm:pt modelId="{7F1D3399-71D7-4C90-A4E2-6F40DE538A34}" type="pres">
      <dgm:prSet presAssocID="{3F744EC9-1615-4858-8201-B99D89BC2742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8B0B46-5F21-41B0-865C-F489DD5E77AF}" type="pres">
      <dgm:prSet presAssocID="{3F744EC9-1615-4858-8201-B99D89BC2742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B4C42E-C28B-49C6-AE83-B778E8EAB336}" type="pres">
      <dgm:prSet presAssocID="{4BF3CCD2-02FD-4E6D-9CA1-6A15E9ADA620}" presName="sp" presStyleCnt="0"/>
      <dgm:spPr/>
    </dgm:pt>
    <dgm:pt modelId="{447227E6-274E-4946-9C9C-F2C1C2873560}" type="pres">
      <dgm:prSet presAssocID="{A2E124B7-D01D-4B00-A981-6A36B905E1BA}" presName="linNode" presStyleCnt="0"/>
      <dgm:spPr/>
    </dgm:pt>
    <dgm:pt modelId="{1EB462F0-4142-48F9-8B49-0B349D740C76}" type="pres">
      <dgm:prSet presAssocID="{A2E124B7-D01D-4B00-A981-6A36B905E1BA}" presName="parentText" presStyleLbl="node1" presStyleIdx="4" presStyleCnt="5" custLinFactNeighborY="291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3C3440-3992-412B-A930-E26779CFACAD}" type="pres">
      <dgm:prSet presAssocID="{A2E124B7-D01D-4B00-A981-6A36B905E1BA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000B5C-383C-4B96-8F91-B8C04FD367AF}" srcId="{A42E7A6C-4554-4D2B-98A9-ED28458E2F1C}" destId="{26DF1646-0D26-4FDF-816E-62CF77FE1525}" srcOrd="0" destOrd="0" parTransId="{63EE7E6F-D16A-4089-A26F-1B139942E003}" sibTransId="{4590D5CE-0EE4-4BEA-8126-CE9E684D6727}"/>
    <dgm:cxn modelId="{F5A5C90C-DB65-4B41-9287-E22CDC3C4B47}" type="presOf" srcId="{A2E124B7-D01D-4B00-A981-6A36B905E1BA}" destId="{1EB462F0-4142-48F9-8B49-0B349D740C76}" srcOrd="0" destOrd="0" presId="urn:microsoft.com/office/officeart/2005/8/layout/vList5"/>
    <dgm:cxn modelId="{EDED81EB-A768-4E17-B9C6-E61CF9935FC7}" type="presOf" srcId="{6E12C3D1-5A06-4C28-A1B6-D1F01B26219B}" destId="{0C3C3440-3992-412B-A930-E26779CFACAD}" srcOrd="0" destOrd="0" presId="urn:microsoft.com/office/officeart/2005/8/layout/vList5"/>
    <dgm:cxn modelId="{B2247A5E-CA53-4FEB-8CAD-285340BFBFA1}" srcId="{EF58EC9F-4404-4A87-B71D-23A314B36038}" destId="{3F744EC9-1615-4858-8201-B99D89BC2742}" srcOrd="3" destOrd="0" parTransId="{0EDC45BC-E0F2-445C-93B6-6983C6817CBA}" sibTransId="{4BF3CCD2-02FD-4E6D-9CA1-6A15E9ADA620}"/>
    <dgm:cxn modelId="{694F6EF3-0085-47FB-A91C-48D03CDE8E94}" type="presOf" srcId="{A1472228-BC0A-44BF-8674-A19DFA701F78}" destId="{00C33B6B-B68D-414B-A8E8-99ECF6E2F832}" srcOrd="0" destOrd="0" presId="urn:microsoft.com/office/officeart/2005/8/layout/vList5"/>
    <dgm:cxn modelId="{F6CD8091-69D6-47E0-B47F-A1AF9D518CC7}" type="presOf" srcId="{AEFC4DAF-92F1-4C11-87BE-4B2843720753}" destId="{D328FFD0-D0B7-46A2-A39E-1BD1A4071D19}" srcOrd="0" destOrd="0" presId="urn:microsoft.com/office/officeart/2005/8/layout/vList5"/>
    <dgm:cxn modelId="{888668F9-ADC4-4528-9265-2BE8F517D371}" type="presOf" srcId="{EF58EC9F-4404-4A87-B71D-23A314B36038}" destId="{5C188B0D-402D-416C-8374-AC12879761B1}" srcOrd="0" destOrd="0" presId="urn:microsoft.com/office/officeart/2005/8/layout/vList5"/>
    <dgm:cxn modelId="{C0C57798-D050-4A06-8CC5-74DDA09F1C6F}" srcId="{3F744EC9-1615-4858-8201-B99D89BC2742}" destId="{8DDF3BF8-1A60-4BAB-8D72-387ABA3B6FF8}" srcOrd="0" destOrd="0" parTransId="{E688C1C9-0198-4744-AD79-52FBA7F31DD0}" sibTransId="{6F79E280-D0E8-46F0-AE26-DC057E3CC464}"/>
    <dgm:cxn modelId="{8224DA2E-1D61-4112-A3A0-BDE85B377BDF}" type="presOf" srcId="{5B9B2259-6D47-437E-95B7-FE73F02611CF}" destId="{1E8D9ABE-9591-4AC9-81B0-1BEFC02BD74E}" srcOrd="0" destOrd="0" presId="urn:microsoft.com/office/officeart/2005/8/layout/vList5"/>
    <dgm:cxn modelId="{91C6E543-50B3-4362-8A52-D686FE9DE0BE}" srcId="{EF58EC9F-4404-4A87-B71D-23A314B36038}" destId="{A2E124B7-D01D-4B00-A981-6A36B905E1BA}" srcOrd="4" destOrd="0" parTransId="{08B6CE7F-D4F5-4B99-B56C-6EA9BE6090AC}" sibTransId="{99B41DFB-77F6-4316-929D-3366EEBA75FD}"/>
    <dgm:cxn modelId="{77537C2D-1F1E-4D7B-9E06-F820AEA243D5}" srcId="{A2E124B7-D01D-4B00-A981-6A36B905E1BA}" destId="{6E12C3D1-5A06-4C28-A1B6-D1F01B26219B}" srcOrd="0" destOrd="0" parTransId="{7265E383-442B-4E08-AA12-2C48F3B76CF4}" sibTransId="{407F6E2F-1F11-4177-8367-81712B39C800}"/>
    <dgm:cxn modelId="{94F75B01-15F0-41BF-8DA1-BA177941746E}" type="presOf" srcId="{8DDF3BF8-1A60-4BAB-8D72-387ABA3B6FF8}" destId="{DE8B0B46-5F21-41B0-865C-F489DD5E77AF}" srcOrd="0" destOrd="0" presId="urn:microsoft.com/office/officeart/2005/8/layout/vList5"/>
    <dgm:cxn modelId="{204C40EF-3BB3-4895-BDD8-7AD7A27A3A59}" srcId="{EF58EC9F-4404-4A87-B71D-23A314B36038}" destId="{A42E7A6C-4554-4D2B-98A9-ED28458E2F1C}" srcOrd="0" destOrd="0" parTransId="{9EF1409F-2902-423D-8B50-CFEE70CA40B7}" sibTransId="{9A53C136-C558-4B9D-95B4-1B09572F9BB0}"/>
    <dgm:cxn modelId="{7255D38D-0948-47BB-BAA1-D0DF3401AF61}" srcId="{EF58EC9F-4404-4A87-B71D-23A314B36038}" destId="{5B9B2259-6D47-437E-95B7-FE73F02611CF}" srcOrd="1" destOrd="0" parTransId="{26D3C171-E7CA-4DF9-9369-C022D628058F}" sibTransId="{CEC7AB35-5D97-443E-AE90-4936EB8BE1F6}"/>
    <dgm:cxn modelId="{0FADBCDB-CF3C-4218-AFB1-F40011ABF303}" type="presOf" srcId="{3F744EC9-1615-4858-8201-B99D89BC2742}" destId="{7F1D3399-71D7-4C90-A4E2-6F40DE538A34}" srcOrd="0" destOrd="0" presId="urn:microsoft.com/office/officeart/2005/8/layout/vList5"/>
    <dgm:cxn modelId="{5E478C8A-E149-482F-A7B9-A47CCC26133E}" srcId="{5B9B2259-6D47-437E-95B7-FE73F02611CF}" destId="{AEFC4DAF-92F1-4C11-87BE-4B2843720753}" srcOrd="0" destOrd="0" parTransId="{0D08D3B8-D33F-40AF-AC1E-FFC390AC42C2}" sibTransId="{EC043189-C53C-4FDC-9DDA-897FB639F499}"/>
    <dgm:cxn modelId="{723EF759-767D-42B4-BB4A-F8D57F5BFE6C}" srcId="{EF58EC9F-4404-4A87-B71D-23A314B36038}" destId="{A1472228-BC0A-44BF-8674-A19DFA701F78}" srcOrd="2" destOrd="0" parTransId="{B97441CB-8EDA-49A2-B37C-73347D919C3D}" sibTransId="{0A9BC8DA-E354-4740-843F-1CECBDA74542}"/>
    <dgm:cxn modelId="{5D4AA886-91DB-4608-9FF4-75A225A82B3F}" type="presOf" srcId="{EC49143E-635F-4E91-810E-6DDBF6BAC2D5}" destId="{024AD7F3-57A0-4449-AB79-1F0F3BFA4F80}" srcOrd="0" destOrd="0" presId="urn:microsoft.com/office/officeart/2005/8/layout/vList5"/>
    <dgm:cxn modelId="{4A8677C0-7823-485F-AD4D-078EFA8475AA}" type="presOf" srcId="{A42E7A6C-4554-4D2B-98A9-ED28458E2F1C}" destId="{0633CF95-20CA-4A86-A512-028BB6E220EA}" srcOrd="0" destOrd="0" presId="urn:microsoft.com/office/officeart/2005/8/layout/vList5"/>
    <dgm:cxn modelId="{A7EF47AD-A9CB-4DD7-8F40-6661225B4307}" type="presOf" srcId="{26DF1646-0D26-4FDF-816E-62CF77FE1525}" destId="{F8406E33-B1E0-4F7F-BB18-9EEDBD0D74C9}" srcOrd="0" destOrd="0" presId="urn:microsoft.com/office/officeart/2005/8/layout/vList5"/>
    <dgm:cxn modelId="{54C0E68A-9ABE-4C5C-8AC9-20B93E81F219}" srcId="{A1472228-BC0A-44BF-8674-A19DFA701F78}" destId="{EC49143E-635F-4E91-810E-6DDBF6BAC2D5}" srcOrd="0" destOrd="0" parTransId="{05969489-3068-4313-B165-AE032F15FFAC}" sibTransId="{830DB40C-F6F2-4AE0-BAD1-01F421F9AFC3}"/>
    <dgm:cxn modelId="{CB2E36B0-F04A-4A64-A5C3-97B6D05F0FAA}" type="presParOf" srcId="{5C188B0D-402D-416C-8374-AC12879761B1}" destId="{C87FE29A-4C50-4CCC-86B8-60F001A17F57}" srcOrd="0" destOrd="0" presId="urn:microsoft.com/office/officeart/2005/8/layout/vList5"/>
    <dgm:cxn modelId="{E5BCD0FB-347F-4366-B2D8-B79F2B74950E}" type="presParOf" srcId="{C87FE29A-4C50-4CCC-86B8-60F001A17F57}" destId="{0633CF95-20CA-4A86-A512-028BB6E220EA}" srcOrd="0" destOrd="0" presId="urn:microsoft.com/office/officeart/2005/8/layout/vList5"/>
    <dgm:cxn modelId="{71407A96-EBB6-4EC1-8F90-B17F1D4C2AF4}" type="presParOf" srcId="{C87FE29A-4C50-4CCC-86B8-60F001A17F57}" destId="{F8406E33-B1E0-4F7F-BB18-9EEDBD0D74C9}" srcOrd="1" destOrd="0" presId="urn:microsoft.com/office/officeart/2005/8/layout/vList5"/>
    <dgm:cxn modelId="{DC123103-7391-485A-945D-552088AC0D27}" type="presParOf" srcId="{5C188B0D-402D-416C-8374-AC12879761B1}" destId="{D4EC217E-87C9-437F-8380-FA42A8D131ED}" srcOrd="1" destOrd="0" presId="urn:microsoft.com/office/officeart/2005/8/layout/vList5"/>
    <dgm:cxn modelId="{42797B8C-472C-490B-8FD6-97570400F77D}" type="presParOf" srcId="{5C188B0D-402D-416C-8374-AC12879761B1}" destId="{8A5A70E0-0A56-48AC-853D-9647E1550B26}" srcOrd="2" destOrd="0" presId="urn:microsoft.com/office/officeart/2005/8/layout/vList5"/>
    <dgm:cxn modelId="{FCC7DF07-2927-44DC-AA48-42D9254F1755}" type="presParOf" srcId="{8A5A70E0-0A56-48AC-853D-9647E1550B26}" destId="{1E8D9ABE-9591-4AC9-81B0-1BEFC02BD74E}" srcOrd="0" destOrd="0" presId="urn:microsoft.com/office/officeart/2005/8/layout/vList5"/>
    <dgm:cxn modelId="{151811AA-2CFE-4FAA-B544-C483F843CA55}" type="presParOf" srcId="{8A5A70E0-0A56-48AC-853D-9647E1550B26}" destId="{D328FFD0-D0B7-46A2-A39E-1BD1A4071D19}" srcOrd="1" destOrd="0" presId="urn:microsoft.com/office/officeart/2005/8/layout/vList5"/>
    <dgm:cxn modelId="{E78CAC83-6601-49DC-8AEF-E38DCE233BB4}" type="presParOf" srcId="{5C188B0D-402D-416C-8374-AC12879761B1}" destId="{3B53B927-529F-40AB-8E72-91998971BEB1}" srcOrd="3" destOrd="0" presId="urn:microsoft.com/office/officeart/2005/8/layout/vList5"/>
    <dgm:cxn modelId="{F7DB71C7-D111-4C1D-B513-9C117BCC9545}" type="presParOf" srcId="{5C188B0D-402D-416C-8374-AC12879761B1}" destId="{8A27DDD3-C8F4-4DFE-8A26-86C3CCC572C7}" srcOrd="4" destOrd="0" presId="urn:microsoft.com/office/officeart/2005/8/layout/vList5"/>
    <dgm:cxn modelId="{F7429A31-5A27-4289-8BE8-7A194145A513}" type="presParOf" srcId="{8A27DDD3-C8F4-4DFE-8A26-86C3CCC572C7}" destId="{00C33B6B-B68D-414B-A8E8-99ECF6E2F832}" srcOrd="0" destOrd="0" presId="urn:microsoft.com/office/officeart/2005/8/layout/vList5"/>
    <dgm:cxn modelId="{945B4B83-CAF1-4D9F-BE81-F33FFB5927AE}" type="presParOf" srcId="{8A27DDD3-C8F4-4DFE-8A26-86C3CCC572C7}" destId="{024AD7F3-57A0-4449-AB79-1F0F3BFA4F80}" srcOrd="1" destOrd="0" presId="urn:microsoft.com/office/officeart/2005/8/layout/vList5"/>
    <dgm:cxn modelId="{4A3CC18B-D881-4ECF-B93F-5A187D98E692}" type="presParOf" srcId="{5C188B0D-402D-416C-8374-AC12879761B1}" destId="{64FA2DB0-CD69-4B98-872F-AB8A7FCE8BC0}" srcOrd="5" destOrd="0" presId="urn:microsoft.com/office/officeart/2005/8/layout/vList5"/>
    <dgm:cxn modelId="{0AB6A06A-80C5-41E6-B9A7-2FD0FFD71F96}" type="presParOf" srcId="{5C188B0D-402D-416C-8374-AC12879761B1}" destId="{A5251CD6-3666-47AE-B49E-35787FDC9AF3}" srcOrd="6" destOrd="0" presId="urn:microsoft.com/office/officeart/2005/8/layout/vList5"/>
    <dgm:cxn modelId="{D9C09319-A6DD-441C-A61E-D222E067FB00}" type="presParOf" srcId="{A5251CD6-3666-47AE-B49E-35787FDC9AF3}" destId="{7F1D3399-71D7-4C90-A4E2-6F40DE538A34}" srcOrd="0" destOrd="0" presId="urn:microsoft.com/office/officeart/2005/8/layout/vList5"/>
    <dgm:cxn modelId="{C065D0EA-C1C8-4945-B840-98F69B2E63B4}" type="presParOf" srcId="{A5251CD6-3666-47AE-B49E-35787FDC9AF3}" destId="{DE8B0B46-5F21-41B0-865C-F489DD5E77AF}" srcOrd="1" destOrd="0" presId="urn:microsoft.com/office/officeart/2005/8/layout/vList5"/>
    <dgm:cxn modelId="{AFAB3532-9767-4703-9ED6-0D022449F3F2}" type="presParOf" srcId="{5C188B0D-402D-416C-8374-AC12879761B1}" destId="{CCB4C42E-C28B-49C6-AE83-B778E8EAB336}" srcOrd="7" destOrd="0" presId="urn:microsoft.com/office/officeart/2005/8/layout/vList5"/>
    <dgm:cxn modelId="{2C6644E7-E701-45AA-B79C-3CE5D95C27AC}" type="presParOf" srcId="{5C188B0D-402D-416C-8374-AC12879761B1}" destId="{447227E6-274E-4946-9C9C-F2C1C2873560}" srcOrd="8" destOrd="0" presId="urn:microsoft.com/office/officeart/2005/8/layout/vList5"/>
    <dgm:cxn modelId="{22E623F6-91CD-4F8B-8ADB-3589F1DD9EBE}" type="presParOf" srcId="{447227E6-274E-4946-9C9C-F2C1C2873560}" destId="{1EB462F0-4142-48F9-8B49-0B349D740C76}" srcOrd="0" destOrd="0" presId="urn:microsoft.com/office/officeart/2005/8/layout/vList5"/>
    <dgm:cxn modelId="{44255B23-45BF-4829-89C2-83B888427DAF}" type="presParOf" srcId="{447227E6-274E-4946-9C9C-F2C1C2873560}" destId="{0C3C3440-3992-412B-A930-E26779CFACA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6490B40-ADBD-45D5-ABF9-F335FD4BBC92}" type="doc">
      <dgm:prSet loTypeId="urn:microsoft.com/office/officeart/2005/8/layout/targe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7CEFBB9-244C-4AA3-8473-DBFCBC4836ED}">
      <dgm:prSet phldrT="[Текст]" custT="1"/>
      <dgm:spPr/>
      <dgm:t>
        <a:bodyPr/>
        <a:lstStyle/>
        <a:p>
          <a:r>
            <a:rPr lang="ru-RU" sz="1200" dirty="0" smtClean="0">
              <a:latin typeface="Franklin Gothic Demi Cond" panose="020B0706030402020204" pitchFamily="34" charset="0"/>
            </a:rPr>
            <a:t> </a:t>
          </a:r>
          <a:r>
            <a:rPr lang="ru-RU" sz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Расширение спектра культурно-досуговых услуг в Республике Алтай</a:t>
          </a:r>
          <a:endParaRPr lang="ru-RU" sz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EC7D2C86-1625-42E6-90BF-0CB43C27E899}" type="parTrans" cxnId="{71942C95-EC58-48CC-8B95-B396BBAB652C}">
      <dgm:prSet/>
      <dgm:spPr/>
      <dgm:t>
        <a:bodyPr/>
        <a:lstStyle/>
        <a:p>
          <a:endParaRPr lang="ru-RU"/>
        </a:p>
      </dgm:t>
    </dgm:pt>
    <dgm:pt modelId="{E8C8F544-3552-4179-AA3A-85F034463522}" type="sibTrans" cxnId="{71942C95-EC58-48CC-8B95-B396BBAB652C}">
      <dgm:prSet/>
      <dgm:spPr/>
      <dgm:t>
        <a:bodyPr/>
        <a:lstStyle/>
        <a:p>
          <a:endParaRPr lang="ru-RU"/>
        </a:p>
      </dgm:t>
    </dgm:pt>
    <dgm:pt modelId="{DDF49181-B152-439E-AE8B-CD426B663AB2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Обеспечение качественно нового уровня развития инфраструктуры культуры («Культурная среда»)</a:t>
          </a:r>
          <a:endParaRPr lang="ru-RU" sz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6701DCDD-F2A7-422B-98C2-904C345D204B}" type="parTrans" cxnId="{248A27B9-B292-4AD4-BC5E-B67D987A5813}">
      <dgm:prSet/>
      <dgm:spPr/>
      <dgm:t>
        <a:bodyPr/>
        <a:lstStyle/>
        <a:p>
          <a:endParaRPr lang="ru-RU"/>
        </a:p>
      </dgm:t>
    </dgm:pt>
    <dgm:pt modelId="{3FE605C8-5524-4E12-B385-8AC6354AE0D9}" type="sibTrans" cxnId="{248A27B9-B292-4AD4-BC5E-B67D987A5813}">
      <dgm:prSet/>
      <dgm:spPr/>
      <dgm:t>
        <a:bodyPr/>
        <a:lstStyle/>
        <a:p>
          <a:endParaRPr lang="ru-RU"/>
        </a:p>
      </dgm:t>
    </dgm:pt>
    <dgm:pt modelId="{74121295-2B7D-4E70-BED2-CF12283D6DC4}">
      <dgm:prSet phldrT="[Текст]" custT="1"/>
      <dgm:spPr/>
      <dgm:t>
        <a:bodyPr/>
        <a:lstStyle/>
        <a:p>
          <a:r>
            <a:rPr lang="en-US" sz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148 294,6</a:t>
          </a:r>
          <a:endParaRPr lang="ru-RU" sz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8C1B02B5-1123-4DD5-BF89-F5C0A86F4A3E}" type="parTrans" cxnId="{A60E72AB-FFB8-4A74-87A0-FD220E3384E6}">
      <dgm:prSet/>
      <dgm:spPr/>
      <dgm:t>
        <a:bodyPr/>
        <a:lstStyle/>
        <a:p>
          <a:endParaRPr lang="ru-RU"/>
        </a:p>
      </dgm:t>
    </dgm:pt>
    <dgm:pt modelId="{6DA401BE-F94B-48D7-B0CA-AF46CDED9E30}" type="sibTrans" cxnId="{A60E72AB-FFB8-4A74-87A0-FD220E3384E6}">
      <dgm:prSet/>
      <dgm:spPr/>
      <dgm:t>
        <a:bodyPr/>
        <a:lstStyle/>
        <a:p>
          <a:endParaRPr lang="ru-RU"/>
        </a:p>
      </dgm:t>
    </dgm:pt>
    <dgm:pt modelId="{7F3DAB03-EECD-4D67-8DE4-6D82F25D2788}">
      <dgm:prSet phldrT="[Текст]" custT="1"/>
      <dgm:spPr/>
      <dgm:t>
        <a:bodyPr/>
        <a:lstStyle/>
        <a:p>
          <a:fld id="{41E699BC-772D-421C-8F45-B3A46375B688}" type="CATEGORYNAME">
            <a:rPr lang="ru-RU" sz="1200" smtClean="0">
              <a:solidFill>
                <a:srgbClr val="002060"/>
              </a:solidFill>
              <a:latin typeface="Franklin Gothic Demi Cond" panose="020B0706030402020204" pitchFamily="34" charset="0"/>
            </a:rPr>
            <a:pPr/>
            <a:t>Создание условий для реализации ГП</a:t>
          </a:fld>
          <a:endParaRPr lang="ru-RU" sz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2AA5B36C-336A-4885-AA9D-41C35DF860D0}" type="parTrans" cxnId="{D3E3D631-9F9A-41CB-999E-DC7EFEAD7F8F}">
      <dgm:prSet/>
      <dgm:spPr/>
      <dgm:t>
        <a:bodyPr/>
        <a:lstStyle/>
        <a:p>
          <a:endParaRPr lang="ru-RU"/>
        </a:p>
      </dgm:t>
    </dgm:pt>
    <dgm:pt modelId="{E7A379F1-2429-454C-9337-B5B28B60FF5D}" type="sibTrans" cxnId="{D3E3D631-9F9A-41CB-999E-DC7EFEAD7F8F}">
      <dgm:prSet/>
      <dgm:spPr/>
      <dgm:t>
        <a:bodyPr/>
        <a:lstStyle/>
        <a:p>
          <a:endParaRPr lang="ru-RU"/>
        </a:p>
      </dgm:t>
    </dgm:pt>
    <dgm:pt modelId="{49AD62A2-8B88-4714-A4E4-18F15239FA09}">
      <dgm:prSet phldrT="[Текст]" custT="1"/>
      <dgm:spPr/>
      <dgm:t>
        <a:bodyPr/>
        <a:lstStyle/>
        <a:p>
          <a:r>
            <a:rPr lang="en-US" sz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349 048,2</a:t>
          </a:r>
          <a:r>
            <a:rPr lang="ru-RU" sz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 </a:t>
          </a:r>
          <a:endParaRPr lang="ru-RU" sz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2D897517-48A3-4337-9EA1-18191A8C285F}" type="parTrans" cxnId="{B1A9EE2E-5FDA-43AE-B906-CEBA1235B20E}">
      <dgm:prSet/>
      <dgm:spPr/>
      <dgm:t>
        <a:bodyPr/>
        <a:lstStyle/>
        <a:p>
          <a:endParaRPr lang="ru-RU"/>
        </a:p>
      </dgm:t>
    </dgm:pt>
    <dgm:pt modelId="{0D1A2A21-3576-47CF-90AA-74EDF225F576}" type="sibTrans" cxnId="{B1A9EE2E-5FDA-43AE-B906-CEBA1235B20E}">
      <dgm:prSet/>
      <dgm:spPr/>
      <dgm:t>
        <a:bodyPr/>
        <a:lstStyle/>
        <a:p>
          <a:endParaRPr lang="ru-RU"/>
        </a:p>
      </dgm:t>
    </dgm:pt>
    <dgm:pt modelId="{D68DADD8-A962-4B51-81FC-92CA3BD62C7B}">
      <dgm:prSet phldrT="[Текст]" custT="1"/>
      <dgm:spPr/>
      <dgm:t>
        <a:bodyPr/>
        <a:lstStyle/>
        <a:p>
          <a:r>
            <a:rPr lang="en-US" sz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76 637,2</a:t>
          </a:r>
          <a:endParaRPr lang="ru-RU" sz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E8828098-7F0B-48F7-AC32-7B1B88EBC0D3}" type="sibTrans" cxnId="{F38B7DF6-463E-4442-BC9F-235774C80F65}">
      <dgm:prSet/>
      <dgm:spPr/>
      <dgm:t>
        <a:bodyPr/>
        <a:lstStyle/>
        <a:p>
          <a:endParaRPr lang="ru-RU"/>
        </a:p>
      </dgm:t>
    </dgm:pt>
    <dgm:pt modelId="{A08DC664-9F66-40F9-AFDA-80448635C51F}" type="parTrans" cxnId="{F38B7DF6-463E-4442-BC9F-235774C80F65}">
      <dgm:prSet/>
      <dgm:spPr/>
      <dgm:t>
        <a:bodyPr/>
        <a:lstStyle/>
        <a:p>
          <a:endParaRPr lang="ru-RU"/>
        </a:p>
      </dgm:t>
    </dgm:pt>
    <dgm:pt modelId="{40DC266A-5362-4AE9-88D1-943CA7AF5656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Доведение оплаты труда работников муниципальных учреждений культуры до уровня средней заработной платы в Республике Алтай</a:t>
          </a:r>
          <a:endParaRPr lang="ru-RU" sz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05BE0715-306C-4553-8519-E88490F43FAA}" type="parTrans" cxnId="{D4023C67-B737-412D-9F9E-96FE2730A7FE}">
      <dgm:prSet/>
      <dgm:spPr/>
      <dgm:t>
        <a:bodyPr/>
        <a:lstStyle/>
        <a:p>
          <a:endParaRPr lang="ru-RU"/>
        </a:p>
      </dgm:t>
    </dgm:pt>
    <dgm:pt modelId="{30FA96E8-ED77-4A46-BAA9-8FBB29B7D0EA}" type="sibTrans" cxnId="{D4023C67-B737-412D-9F9E-96FE2730A7FE}">
      <dgm:prSet/>
      <dgm:spPr/>
      <dgm:t>
        <a:bodyPr/>
        <a:lstStyle/>
        <a:p>
          <a:endParaRPr lang="ru-RU"/>
        </a:p>
      </dgm:t>
    </dgm:pt>
    <dgm:pt modelId="{BC93E657-B4D9-4076-891D-510C8A64932F}">
      <dgm:prSet phldrT="[Текст]" custT="1"/>
      <dgm:spPr/>
      <dgm:t>
        <a:bodyPr/>
        <a:lstStyle/>
        <a:p>
          <a:r>
            <a:rPr lang="en-US" sz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142 241,6</a:t>
          </a:r>
          <a:endParaRPr lang="ru-RU" sz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125AAAE4-70E4-49DC-AECB-B9967B9570E5}" type="parTrans" cxnId="{6B4BC2D7-F825-4ED9-95FB-E17F96DD747A}">
      <dgm:prSet/>
      <dgm:spPr/>
      <dgm:t>
        <a:bodyPr/>
        <a:lstStyle/>
        <a:p>
          <a:endParaRPr lang="ru-RU"/>
        </a:p>
      </dgm:t>
    </dgm:pt>
    <dgm:pt modelId="{FE0726F9-EC6D-41DA-9ADE-360036580AAD}" type="sibTrans" cxnId="{6B4BC2D7-F825-4ED9-95FB-E17F96DD747A}">
      <dgm:prSet/>
      <dgm:spPr/>
      <dgm:t>
        <a:bodyPr/>
        <a:lstStyle/>
        <a:p>
          <a:endParaRPr lang="ru-RU"/>
        </a:p>
      </dgm:t>
    </dgm:pt>
    <dgm:pt modelId="{E37D633D-F4A2-4489-99D0-6D3A6D5CE13B}" type="pres">
      <dgm:prSet presAssocID="{B6490B40-ADBD-45D5-ABF9-F335FD4BBC9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8A23A5-F434-4BAC-AB18-EE2BBEE8291B}" type="pres">
      <dgm:prSet presAssocID="{DDF49181-B152-439E-AE8B-CD426B663AB2}" presName="circle1" presStyleLbl="node1" presStyleIdx="0" presStyleCnt="4"/>
      <dgm:spPr/>
    </dgm:pt>
    <dgm:pt modelId="{1DB1DE48-E597-446A-929A-2F97DB5EC457}" type="pres">
      <dgm:prSet presAssocID="{DDF49181-B152-439E-AE8B-CD426B663AB2}" presName="space" presStyleCnt="0"/>
      <dgm:spPr/>
    </dgm:pt>
    <dgm:pt modelId="{5ED2ECB0-9341-441F-B260-64FAEC343B92}" type="pres">
      <dgm:prSet presAssocID="{DDF49181-B152-439E-AE8B-CD426B663AB2}" presName="rect1" presStyleLbl="alignAcc1" presStyleIdx="0" presStyleCnt="4"/>
      <dgm:spPr/>
      <dgm:t>
        <a:bodyPr/>
        <a:lstStyle/>
        <a:p>
          <a:endParaRPr lang="ru-RU"/>
        </a:p>
      </dgm:t>
    </dgm:pt>
    <dgm:pt modelId="{7005AC81-8DD9-4E07-8E81-7906771911CF}" type="pres">
      <dgm:prSet presAssocID="{67CEFBB9-244C-4AA3-8473-DBFCBC4836ED}" presName="vertSpace2" presStyleLbl="node1" presStyleIdx="0" presStyleCnt="4"/>
      <dgm:spPr/>
    </dgm:pt>
    <dgm:pt modelId="{36827786-019B-47DE-ACC8-2AB1E3F27CF9}" type="pres">
      <dgm:prSet presAssocID="{67CEFBB9-244C-4AA3-8473-DBFCBC4836ED}" presName="circle2" presStyleLbl="node1" presStyleIdx="1" presStyleCnt="4"/>
      <dgm:spPr/>
    </dgm:pt>
    <dgm:pt modelId="{DD734484-ECF9-4184-9E96-4F919D2A6BA8}" type="pres">
      <dgm:prSet presAssocID="{67CEFBB9-244C-4AA3-8473-DBFCBC4836ED}" presName="rect2" presStyleLbl="alignAcc1" presStyleIdx="1" presStyleCnt="4"/>
      <dgm:spPr/>
      <dgm:t>
        <a:bodyPr/>
        <a:lstStyle/>
        <a:p>
          <a:endParaRPr lang="ru-RU"/>
        </a:p>
      </dgm:t>
    </dgm:pt>
    <dgm:pt modelId="{D9665421-89CF-49B3-A582-0DBEF8FBA4CE}" type="pres">
      <dgm:prSet presAssocID="{7F3DAB03-EECD-4D67-8DE4-6D82F25D2788}" presName="vertSpace3" presStyleLbl="node1" presStyleIdx="1" presStyleCnt="4"/>
      <dgm:spPr/>
    </dgm:pt>
    <dgm:pt modelId="{0F072CE1-AC40-4D97-9BE9-18E822B6F776}" type="pres">
      <dgm:prSet presAssocID="{7F3DAB03-EECD-4D67-8DE4-6D82F25D2788}" presName="circle3" presStyleLbl="node1" presStyleIdx="2" presStyleCnt="4"/>
      <dgm:spPr/>
    </dgm:pt>
    <dgm:pt modelId="{5C0F6423-7DFE-4F64-8ED1-2B0D9C82C16A}" type="pres">
      <dgm:prSet presAssocID="{7F3DAB03-EECD-4D67-8DE4-6D82F25D2788}" presName="rect3" presStyleLbl="alignAcc1" presStyleIdx="2" presStyleCnt="4"/>
      <dgm:spPr/>
      <dgm:t>
        <a:bodyPr/>
        <a:lstStyle/>
        <a:p>
          <a:endParaRPr lang="ru-RU"/>
        </a:p>
      </dgm:t>
    </dgm:pt>
    <dgm:pt modelId="{C41AB647-D1B3-49CF-A4F7-3F65126E61E1}" type="pres">
      <dgm:prSet presAssocID="{40DC266A-5362-4AE9-88D1-943CA7AF5656}" presName="vertSpace4" presStyleLbl="node1" presStyleIdx="2" presStyleCnt="4"/>
      <dgm:spPr/>
    </dgm:pt>
    <dgm:pt modelId="{9D13CA25-C45D-4E4B-8A83-40BAB85D784D}" type="pres">
      <dgm:prSet presAssocID="{40DC266A-5362-4AE9-88D1-943CA7AF5656}" presName="circle4" presStyleLbl="node1" presStyleIdx="3" presStyleCnt="4"/>
      <dgm:spPr/>
    </dgm:pt>
    <dgm:pt modelId="{A9E3B469-4C4F-4D93-8E8B-6AA3636B89B8}" type="pres">
      <dgm:prSet presAssocID="{40DC266A-5362-4AE9-88D1-943CA7AF5656}" presName="rect4" presStyleLbl="alignAcc1" presStyleIdx="3" presStyleCnt="4" custScaleY="112557"/>
      <dgm:spPr/>
      <dgm:t>
        <a:bodyPr/>
        <a:lstStyle/>
        <a:p>
          <a:endParaRPr lang="ru-RU"/>
        </a:p>
      </dgm:t>
    </dgm:pt>
    <dgm:pt modelId="{799A00E9-7933-4D19-A8DA-39CEC72CEB76}" type="pres">
      <dgm:prSet presAssocID="{DDF49181-B152-439E-AE8B-CD426B663AB2}" presName="rect1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41E1B-C340-43A3-ABAB-0A728A44C0A1}" type="pres">
      <dgm:prSet presAssocID="{DDF49181-B152-439E-AE8B-CD426B663AB2}" presName="rect1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73A292-CFE9-4E8D-A939-9EDA45DF80E7}" type="pres">
      <dgm:prSet presAssocID="{67CEFBB9-244C-4AA3-8473-DBFCBC4836ED}" presName="rect2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DA8F7F-433E-4291-98BE-F0FC134013A5}" type="pres">
      <dgm:prSet presAssocID="{67CEFBB9-244C-4AA3-8473-DBFCBC4836ED}" presName="rect2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8EB673-791F-43A2-B59E-173934037335}" type="pres">
      <dgm:prSet presAssocID="{7F3DAB03-EECD-4D67-8DE4-6D82F25D2788}" presName="rect3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AC17D9-527F-48FD-9C08-ACC6973A79A3}" type="pres">
      <dgm:prSet presAssocID="{7F3DAB03-EECD-4D67-8DE4-6D82F25D2788}" presName="rect3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1B40F0-2781-4411-9D56-D3BC4BFC8B89}" type="pres">
      <dgm:prSet presAssocID="{40DC266A-5362-4AE9-88D1-943CA7AF5656}" presName="rect4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BFB43F-BF45-42C7-8E9F-B6DAF1B37203}" type="pres">
      <dgm:prSet presAssocID="{40DC266A-5362-4AE9-88D1-943CA7AF5656}" presName="rect4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E3D631-9F9A-41CB-999E-DC7EFEAD7F8F}" srcId="{B6490B40-ADBD-45D5-ABF9-F335FD4BBC92}" destId="{7F3DAB03-EECD-4D67-8DE4-6D82F25D2788}" srcOrd="2" destOrd="0" parTransId="{2AA5B36C-336A-4885-AA9D-41C35DF860D0}" sibTransId="{E7A379F1-2429-454C-9337-B5B28B60FF5D}"/>
    <dgm:cxn modelId="{6B4BC2D7-F825-4ED9-95FB-E17F96DD747A}" srcId="{40DC266A-5362-4AE9-88D1-943CA7AF5656}" destId="{BC93E657-B4D9-4076-891D-510C8A64932F}" srcOrd="0" destOrd="0" parTransId="{125AAAE4-70E4-49DC-AECB-B9967B9570E5}" sibTransId="{FE0726F9-EC6D-41DA-9ADE-360036580AAD}"/>
    <dgm:cxn modelId="{A60E72AB-FFB8-4A74-87A0-FD220E3384E6}" srcId="{DDF49181-B152-439E-AE8B-CD426B663AB2}" destId="{74121295-2B7D-4E70-BED2-CF12283D6DC4}" srcOrd="0" destOrd="0" parTransId="{8C1B02B5-1123-4DD5-BF89-F5C0A86F4A3E}" sibTransId="{6DA401BE-F94B-48D7-B0CA-AF46CDED9E30}"/>
    <dgm:cxn modelId="{5D779C9B-461D-41FF-8A1C-1700828D0DB5}" type="presOf" srcId="{40DC266A-5362-4AE9-88D1-943CA7AF5656}" destId="{A9E3B469-4C4F-4D93-8E8B-6AA3636B89B8}" srcOrd="0" destOrd="0" presId="urn:microsoft.com/office/officeart/2005/8/layout/target3"/>
    <dgm:cxn modelId="{A8F51341-CA22-42D5-AEA2-7CFC7657B0F2}" type="presOf" srcId="{67CEFBB9-244C-4AA3-8473-DBFCBC4836ED}" destId="{3273A292-CFE9-4E8D-A939-9EDA45DF80E7}" srcOrd="1" destOrd="0" presId="urn:microsoft.com/office/officeart/2005/8/layout/target3"/>
    <dgm:cxn modelId="{71942C95-EC58-48CC-8B95-B396BBAB652C}" srcId="{B6490B40-ADBD-45D5-ABF9-F335FD4BBC92}" destId="{67CEFBB9-244C-4AA3-8473-DBFCBC4836ED}" srcOrd="1" destOrd="0" parTransId="{EC7D2C86-1625-42E6-90BF-0CB43C27E899}" sibTransId="{E8C8F544-3552-4179-AA3A-85F034463522}"/>
    <dgm:cxn modelId="{F1E7BCB9-7319-4427-B8B8-BE01FD8C6F23}" type="presOf" srcId="{DDF49181-B152-439E-AE8B-CD426B663AB2}" destId="{5ED2ECB0-9341-441F-B260-64FAEC343B92}" srcOrd="0" destOrd="0" presId="urn:microsoft.com/office/officeart/2005/8/layout/target3"/>
    <dgm:cxn modelId="{9866FDCE-C727-41C6-9B1D-FFE150FC3856}" type="presOf" srcId="{74121295-2B7D-4E70-BED2-CF12283D6DC4}" destId="{AF141E1B-C340-43A3-ABAB-0A728A44C0A1}" srcOrd="0" destOrd="0" presId="urn:microsoft.com/office/officeart/2005/8/layout/target3"/>
    <dgm:cxn modelId="{F8150343-6169-4DE5-A31E-CDB8B1861C05}" type="presOf" srcId="{67CEFBB9-244C-4AA3-8473-DBFCBC4836ED}" destId="{DD734484-ECF9-4184-9E96-4F919D2A6BA8}" srcOrd="0" destOrd="0" presId="urn:microsoft.com/office/officeart/2005/8/layout/target3"/>
    <dgm:cxn modelId="{D4023C67-B737-412D-9F9E-96FE2730A7FE}" srcId="{B6490B40-ADBD-45D5-ABF9-F335FD4BBC92}" destId="{40DC266A-5362-4AE9-88D1-943CA7AF5656}" srcOrd="3" destOrd="0" parTransId="{05BE0715-306C-4553-8519-E88490F43FAA}" sibTransId="{30FA96E8-ED77-4A46-BAA9-8FBB29B7D0EA}"/>
    <dgm:cxn modelId="{3E1DB13F-A76C-4EEA-9A22-702A2B8FEF72}" type="presOf" srcId="{7F3DAB03-EECD-4D67-8DE4-6D82F25D2788}" destId="{A98EB673-791F-43A2-B59E-173934037335}" srcOrd="1" destOrd="0" presId="urn:microsoft.com/office/officeart/2005/8/layout/target3"/>
    <dgm:cxn modelId="{E5269465-27F3-4947-9A46-F82B2B939D4D}" type="presOf" srcId="{DDF49181-B152-439E-AE8B-CD426B663AB2}" destId="{799A00E9-7933-4D19-A8DA-39CEC72CEB76}" srcOrd="1" destOrd="0" presId="urn:microsoft.com/office/officeart/2005/8/layout/target3"/>
    <dgm:cxn modelId="{9A349635-F18B-451E-A1DC-A4FDE4DB14B2}" type="presOf" srcId="{BC93E657-B4D9-4076-891D-510C8A64932F}" destId="{DABFB43F-BF45-42C7-8E9F-B6DAF1B37203}" srcOrd="0" destOrd="0" presId="urn:microsoft.com/office/officeart/2005/8/layout/target3"/>
    <dgm:cxn modelId="{C8DAC79D-63D4-463E-9BA6-76C83B5DD6EA}" type="presOf" srcId="{40DC266A-5362-4AE9-88D1-943CA7AF5656}" destId="{801B40F0-2781-4411-9D56-D3BC4BFC8B89}" srcOrd="1" destOrd="0" presId="urn:microsoft.com/office/officeart/2005/8/layout/target3"/>
    <dgm:cxn modelId="{73AA4084-1F72-4A55-BB98-5BFDA951790B}" type="presOf" srcId="{B6490B40-ADBD-45D5-ABF9-F335FD4BBC92}" destId="{E37D633D-F4A2-4489-99D0-6D3A6D5CE13B}" srcOrd="0" destOrd="0" presId="urn:microsoft.com/office/officeart/2005/8/layout/target3"/>
    <dgm:cxn modelId="{5570BEA2-EDBC-46C3-BE57-699647174271}" type="presOf" srcId="{D68DADD8-A962-4B51-81FC-92CA3BD62C7B}" destId="{0ADA8F7F-433E-4291-98BE-F0FC134013A5}" srcOrd="0" destOrd="0" presId="urn:microsoft.com/office/officeart/2005/8/layout/target3"/>
    <dgm:cxn modelId="{5A6E9CE6-346C-47B3-997F-6E33FA219C78}" type="presOf" srcId="{7F3DAB03-EECD-4D67-8DE4-6D82F25D2788}" destId="{5C0F6423-7DFE-4F64-8ED1-2B0D9C82C16A}" srcOrd="0" destOrd="0" presId="urn:microsoft.com/office/officeart/2005/8/layout/target3"/>
    <dgm:cxn modelId="{F38B7DF6-463E-4442-BC9F-235774C80F65}" srcId="{67CEFBB9-244C-4AA3-8473-DBFCBC4836ED}" destId="{D68DADD8-A962-4B51-81FC-92CA3BD62C7B}" srcOrd="0" destOrd="0" parTransId="{A08DC664-9F66-40F9-AFDA-80448635C51F}" sibTransId="{E8828098-7F0B-48F7-AC32-7B1B88EBC0D3}"/>
    <dgm:cxn modelId="{248A27B9-B292-4AD4-BC5E-B67D987A5813}" srcId="{B6490B40-ADBD-45D5-ABF9-F335FD4BBC92}" destId="{DDF49181-B152-439E-AE8B-CD426B663AB2}" srcOrd="0" destOrd="0" parTransId="{6701DCDD-F2A7-422B-98C2-904C345D204B}" sibTransId="{3FE605C8-5524-4E12-B385-8AC6354AE0D9}"/>
    <dgm:cxn modelId="{B1A9EE2E-5FDA-43AE-B906-CEBA1235B20E}" srcId="{7F3DAB03-EECD-4D67-8DE4-6D82F25D2788}" destId="{49AD62A2-8B88-4714-A4E4-18F15239FA09}" srcOrd="0" destOrd="0" parTransId="{2D897517-48A3-4337-9EA1-18191A8C285F}" sibTransId="{0D1A2A21-3576-47CF-90AA-74EDF225F576}"/>
    <dgm:cxn modelId="{1EEB151C-0D7C-4CC1-AE6F-BE944CA54727}" type="presOf" srcId="{49AD62A2-8B88-4714-A4E4-18F15239FA09}" destId="{7CAC17D9-527F-48FD-9C08-ACC6973A79A3}" srcOrd="0" destOrd="0" presId="urn:microsoft.com/office/officeart/2005/8/layout/target3"/>
    <dgm:cxn modelId="{85FC4EB6-A08F-46A7-913A-19182B714894}" type="presParOf" srcId="{E37D633D-F4A2-4489-99D0-6D3A6D5CE13B}" destId="{958A23A5-F434-4BAC-AB18-EE2BBEE8291B}" srcOrd="0" destOrd="0" presId="urn:microsoft.com/office/officeart/2005/8/layout/target3"/>
    <dgm:cxn modelId="{94111287-46AE-4066-8F7D-A2A01CE91A9D}" type="presParOf" srcId="{E37D633D-F4A2-4489-99D0-6D3A6D5CE13B}" destId="{1DB1DE48-E597-446A-929A-2F97DB5EC457}" srcOrd="1" destOrd="0" presId="urn:microsoft.com/office/officeart/2005/8/layout/target3"/>
    <dgm:cxn modelId="{9F8738B0-D468-48CA-9E38-AE65E9D13ABE}" type="presParOf" srcId="{E37D633D-F4A2-4489-99D0-6D3A6D5CE13B}" destId="{5ED2ECB0-9341-441F-B260-64FAEC343B92}" srcOrd="2" destOrd="0" presId="urn:microsoft.com/office/officeart/2005/8/layout/target3"/>
    <dgm:cxn modelId="{B0AF48DC-43F2-494F-95A8-12D0A651CBEA}" type="presParOf" srcId="{E37D633D-F4A2-4489-99D0-6D3A6D5CE13B}" destId="{7005AC81-8DD9-4E07-8E81-7906771911CF}" srcOrd="3" destOrd="0" presId="urn:microsoft.com/office/officeart/2005/8/layout/target3"/>
    <dgm:cxn modelId="{B07E70F0-2E13-47BC-8637-509D07547E51}" type="presParOf" srcId="{E37D633D-F4A2-4489-99D0-6D3A6D5CE13B}" destId="{36827786-019B-47DE-ACC8-2AB1E3F27CF9}" srcOrd="4" destOrd="0" presId="urn:microsoft.com/office/officeart/2005/8/layout/target3"/>
    <dgm:cxn modelId="{F022A9E2-6B02-421B-A247-2D55C04967F5}" type="presParOf" srcId="{E37D633D-F4A2-4489-99D0-6D3A6D5CE13B}" destId="{DD734484-ECF9-4184-9E96-4F919D2A6BA8}" srcOrd="5" destOrd="0" presId="urn:microsoft.com/office/officeart/2005/8/layout/target3"/>
    <dgm:cxn modelId="{E4F87623-6B5D-495A-B277-5D76A03B99AE}" type="presParOf" srcId="{E37D633D-F4A2-4489-99D0-6D3A6D5CE13B}" destId="{D9665421-89CF-49B3-A582-0DBEF8FBA4CE}" srcOrd="6" destOrd="0" presId="urn:microsoft.com/office/officeart/2005/8/layout/target3"/>
    <dgm:cxn modelId="{6817BA01-59AD-4311-95D6-8C60B3CC3D6B}" type="presParOf" srcId="{E37D633D-F4A2-4489-99D0-6D3A6D5CE13B}" destId="{0F072CE1-AC40-4D97-9BE9-18E822B6F776}" srcOrd="7" destOrd="0" presId="urn:microsoft.com/office/officeart/2005/8/layout/target3"/>
    <dgm:cxn modelId="{2E1FE6E7-7DFE-4D49-8FEF-8A49D63D0F3E}" type="presParOf" srcId="{E37D633D-F4A2-4489-99D0-6D3A6D5CE13B}" destId="{5C0F6423-7DFE-4F64-8ED1-2B0D9C82C16A}" srcOrd="8" destOrd="0" presId="urn:microsoft.com/office/officeart/2005/8/layout/target3"/>
    <dgm:cxn modelId="{0C2AC6F7-3EAE-4097-B183-6143D4D90F8A}" type="presParOf" srcId="{E37D633D-F4A2-4489-99D0-6D3A6D5CE13B}" destId="{C41AB647-D1B3-49CF-A4F7-3F65126E61E1}" srcOrd="9" destOrd="0" presId="urn:microsoft.com/office/officeart/2005/8/layout/target3"/>
    <dgm:cxn modelId="{454412B6-6CC1-44EB-BAEC-BAAB90A3DA2E}" type="presParOf" srcId="{E37D633D-F4A2-4489-99D0-6D3A6D5CE13B}" destId="{9D13CA25-C45D-4E4B-8A83-40BAB85D784D}" srcOrd="10" destOrd="0" presId="urn:microsoft.com/office/officeart/2005/8/layout/target3"/>
    <dgm:cxn modelId="{BB56541F-E79D-4049-9BA4-44BF2500FEB2}" type="presParOf" srcId="{E37D633D-F4A2-4489-99D0-6D3A6D5CE13B}" destId="{A9E3B469-4C4F-4D93-8E8B-6AA3636B89B8}" srcOrd="11" destOrd="0" presId="urn:microsoft.com/office/officeart/2005/8/layout/target3"/>
    <dgm:cxn modelId="{EE1551A9-178E-4807-BD2F-4A53592689C2}" type="presParOf" srcId="{E37D633D-F4A2-4489-99D0-6D3A6D5CE13B}" destId="{799A00E9-7933-4D19-A8DA-39CEC72CEB76}" srcOrd="12" destOrd="0" presId="urn:microsoft.com/office/officeart/2005/8/layout/target3"/>
    <dgm:cxn modelId="{7135267B-9E79-4173-9B4B-FACE2E27AC11}" type="presParOf" srcId="{E37D633D-F4A2-4489-99D0-6D3A6D5CE13B}" destId="{AF141E1B-C340-43A3-ABAB-0A728A44C0A1}" srcOrd="13" destOrd="0" presId="urn:microsoft.com/office/officeart/2005/8/layout/target3"/>
    <dgm:cxn modelId="{307B7630-88B7-4A7C-BE76-F021BF12BDFD}" type="presParOf" srcId="{E37D633D-F4A2-4489-99D0-6D3A6D5CE13B}" destId="{3273A292-CFE9-4E8D-A939-9EDA45DF80E7}" srcOrd="14" destOrd="0" presId="urn:microsoft.com/office/officeart/2005/8/layout/target3"/>
    <dgm:cxn modelId="{00BAB705-DF00-4D29-B002-74CC79C6F6F0}" type="presParOf" srcId="{E37D633D-F4A2-4489-99D0-6D3A6D5CE13B}" destId="{0ADA8F7F-433E-4291-98BE-F0FC134013A5}" srcOrd="15" destOrd="0" presId="urn:microsoft.com/office/officeart/2005/8/layout/target3"/>
    <dgm:cxn modelId="{4A2A0A9C-ADAC-4E95-B7B4-67FB630BF0A0}" type="presParOf" srcId="{E37D633D-F4A2-4489-99D0-6D3A6D5CE13B}" destId="{A98EB673-791F-43A2-B59E-173934037335}" srcOrd="16" destOrd="0" presId="urn:microsoft.com/office/officeart/2005/8/layout/target3"/>
    <dgm:cxn modelId="{89B1A426-FDCC-4B4A-BC9B-F0482550E487}" type="presParOf" srcId="{E37D633D-F4A2-4489-99D0-6D3A6D5CE13B}" destId="{7CAC17D9-527F-48FD-9C08-ACC6973A79A3}" srcOrd="17" destOrd="0" presId="urn:microsoft.com/office/officeart/2005/8/layout/target3"/>
    <dgm:cxn modelId="{E48A9946-8F52-4D30-83FD-AC988C2A87D7}" type="presParOf" srcId="{E37D633D-F4A2-4489-99D0-6D3A6D5CE13B}" destId="{801B40F0-2781-4411-9D56-D3BC4BFC8B89}" srcOrd="18" destOrd="0" presId="urn:microsoft.com/office/officeart/2005/8/layout/target3"/>
    <dgm:cxn modelId="{277A0567-6DF6-4643-95F7-7B6625B6D723}" type="presParOf" srcId="{E37D633D-F4A2-4489-99D0-6D3A6D5CE13B}" destId="{DABFB43F-BF45-42C7-8E9F-B6DAF1B37203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D340BBA-90D2-4114-BE58-7B920139AECE}" type="doc">
      <dgm:prSet loTypeId="urn:microsoft.com/office/officeart/2005/8/layout/process3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5C447AD-756B-42F7-B78A-651F4399F42D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203 450,8</a:t>
          </a:r>
          <a:endParaRPr lang="ru-RU" sz="1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AE37CF-F00C-42A0-BF59-41424326DA13}" type="parTrans" cxnId="{95F8370E-2A71-4263-9AB6-A863E97FD0D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AA953A6-B489-4F6B-BBBE-3E3C1B20F56A}" type="sibTrans" cxnId="{95F8370E-2A71-4263-9AB6-A863E97FD0D0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9C9E006-0D9A-45EF-9B02-26BA50AB6EE1}">
      <dgm:prSet phldrT="[Текст]" custT="1"/>
      <dgm:spPr/>
      <dgm:t>
        <a:bodyPr/>
        <a:lstStyle/>
        <a:p>
          <a:r>
            <a:rPr lang="ru-RU" sz="12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Бизнес-спринт ( Я выбираю спорт)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EB4911-D650-4788-9EF1-17784D35DDAF}" type="parTrans" cxnId="{339A6162-0CBA-48BC-AB7E-F73D49BC8B0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451BC0B-A2B8-45EA-819E-45E47B338892}" type="sibTrans" cxnId="{339A6162-0CBA-48BC-AB7E-F73D49BC8B0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C40A23C-165C-44BF-A4F8-446A658AD286}">
      <dgm:prSet phldrT="[Текст]" custT="1"/>
      <dgm:spPr/>
      <dgm:t>
        <a:bodyPr/>
        <a:lstStyle/>
        <a:p>
          <a:r>
            <a:rPr lang="ru-RU" sz="14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12 432,5</a:t>
          </a:r>
          <a:endParaRPr lang="ru-RU" sz="1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FA303A-02E9-4F73-B711-DE11BC85DCAE}" type="parTrans" cxnId="{4E1C5E14-B9EC-4006-AA07-325EEBC7300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5284145-75F8-4CC0-B14D-3A52ABA74BD7}" type="sibTrans" cxnId="{4E1C5E14-B9EC-4006-AA07-325EEBC7300E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56D16FB-2617-4984-BA06-1541F42FA00D}">
      <dgm:prSet phldrT="[Текст]" custT="1"/>
      <dgm:spPr/>
      <dgm:t>
        <a:bodyPr/>
        <a:lstStyle/>
        <a:p>
          <a:r>
            <a:rPr lang="ru-RU" sz="12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региональной системы подготовки спортивного резерва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3470D2-548F-456A-854B-2897D0152A52}" type="parTrans" cxnId="{DCA97C8F-A93C-446E-9B81-6E0E5087469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50A6EA7-6FC1-4D48-BE0F-0D0A2FCD418A}" type="sibTrans" cxnId="{DCA97C8F-A93C-446E-9B81-6E0E5087469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4C539BA-58F0-40CC-9C05-93319BCFE718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28 644,8</a:t>
          </a:r>
          <a:endParaRPr lang="ru-RU" sz="1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BE3DC7-9313-486B-86A8-636B2AA9DC6D}" type="sibTrans" cxnId="{3FA2EDF4-8A31-4427-8735-E375B70BF23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922DDF7-C8F8-4811-AD7D-5896B37E65B5}" type="parTrans" cxnId="{3FA2EDF4-8A31-4427-8735-E375B70BF23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D00F637-D209-4282-BC0E-4F1E2CC4F0DA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142 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805,1</a:t>
          </a:r>
          <a:endParaRPr lang="ru-RU" sz="14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30434B-A07D-4292-8019-ED3DA7052418}" type="sibTrans" cxnId="{DE48B35F-9740-4DE4-99E4-507E7711EC9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EAA9AC2-35B3-4D49-BBDB-268DB7B6BF45}" type="parTrans" cxnId="{DE48B35F-9740-4DE4-99E4-507E7711EC9F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0ACAD90-95D2-4D72-850A-EA07FC6AEE23}">
      <dgm:prSet phldrT="[Текст]" custT="1"/>
      <dgm:spPr/>
      <dgm:t>
        <a:bodyPr/>
        <a:lstStyle/>
        <a:p>
          <a:r>
            <a:rPr lang="ru-RU" sz="12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реализации государственной программы Республики Алтай "Развитие физической культуры и спорта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5749E1-7992-410D-8748-EBCF42D977C2}" type="parTrans" cxnId="{15FD0B49-575B-425C-BF98-AB230DD31CB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D874EB9-7AC4-4B6A-950B-A7D67AFEC7C3}" type="sibTrans" cxnId="{15FD0B49-575B-425C-BF98-AB230DD31CB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EBE4738-3CE3-4192-8C9A-60F2CD0B5831}">
      <dgm:prSet custT="1"/>
      <dgm:spPr/>
      <dgm:t>
        <a:bodyPr/>
        <a:lstStyle/>
        <a:p>
          <a:r>
            <a:rPr lang="ru-RU" sz="12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обеспечения участия,организации проведения спортивно-массовых и физкультурно- оздоровительных мероприятий на территории РА и за ее пределами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2FF1AC-6E1F-4F3E-8471-D2E4632BE2B9}" type="parTrans" cxnId="{FCBC0A8D-FF2F-4546-9941-3F02710F4A4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8E9B43E-463F-445F-8412-AD9C3368AEF5}" type="sibTrans" cxnId="{FCBC0A8D-FF2F-4546-9941-3F02710F4A4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8B54555-CD59-42C3-8961-7F4CE25F1EF4}" type="pres">
      <dgm:prSet presAssocID="{3D340BBA-90D2-4114-BE58-7B920139AEC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279C1C-7C86-406A-B395-04238096D0BA}" type="pres">
      <dgm:prSet presAssocID="{75C447AD-756B-42F7-B78A-651F4399F42D}" presName="composite" presStyleCnt="0"/>
      <dgm:spPr/>
    </dgm:pt>
    <dgm:pt modelId="{549873E7-4323-4874-98E6-2832D9117B4D}" type="pres">
      <dgm:prSet presAssocID="{75C447AD-756B-42F7-B78A-651F4399F42D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05E880-2E47-4049-8D66-AF7171643281}" type="pres">
      <dgm:prSet presAssocID="{75C447AD-756B-42F7-B78A-651F4399F42D}" presName="parSh" presStyleLbl="node1" presStyleIdx="0" presStyleCnt="4"/>
      <dgm:spPr/>
      <dgm:t>
        <a:bodyPr/>
        <a:lstStyle/>
        <a:p>
          <a:endParaRPr lang="ru-RU"/>
        </a:p>
      </dgm:t>
    </dgm:pt>
    <dgm:pt modelId="{E785C071-2648-4224-8FEC-5536A636DE90}" type="pres">
      <dgm:prSet presAssocID="{75C447AD-756B-42F7-B78A-651F4399F42D}" presName="desTx" presStyleLbl="fgAcc1" presStyleIdx="0" presStyleCnt="4" custScaleX="170218" custScaleY="83631" custLinFactNeighborX="18756" custLinFactNeighborY="-7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73CBFB-0A0C-4826-AC3A-DA8D17DC794F}" type="pres">
      <dgm:prSet presAssocID="{8AA953A6-B489-4F6B-BBBE-3E3C1B20F56A}" presName="sibTrans" presStyleLbl="sibTrans2D1" presStyleIdx="0" presStyleCnt="3" custLinFactNeighborX="-5803" custLinFactNeighborY="4830"/>
      <dgm:spPr/>
      <dgm:t>
        <a:bodyPr/>
        <a:lstStyle/>
        <a:p>
          <a:endParaRPr lang="ru-RU"/>
        </a:p>
      </dgm:t>
    </dgm:pt>
    <dgm:pt modelId="{8ADFADF0-E50F-42DC-960A-487C85AC9E54}" type="pres">
      <dgm:prSet presAssocID="{8AA953A6-B489-4F6B-BBBE-3E3C1B20F56A}" presName="connTx" presStyleLbl="sibTrans2D1" presStyleIdx="0" presStyleCnt="3"/>
      <dgm:spPr/>
      <dgm:t>
        <a:bodyPr/>
        <a:lstStyle/>
        <a:p>
          <a:endParaRPr lang="ru-RU"/>
        </a:p>
      </dgm:t>
    </dgm:pt>
    <dgm:pt modelId="{7D69C705-D953-4D20-8721-1A22982F0AB6}" type="pres">
      <dgm:prSet presAssocID="{ED00F637-D209-4282-BC0E-4F1E2CC4F0DA}" presName="composite" presStyleCnt="0"/>
      <dgm:spPr/>
    </dgm:pt>
    <dgm:pt modelId="{86FF409D-C7DE-4965-BD7A-8BDD67DEBE2B}" type="pres">
      <dgm:prSet presAssocID="{ED00F637-D209-4282-BC0E-4F1E2CC4F0DA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908CF7-EB82-41FC-90E6-573C60ECAC92}" type="pres">
      <dgm:prSet presAssocID="{ED00F637-D209-4282-BC0E-4F1E2CC4F0DA}" presName="parSh" presStyleLbl="node1" presStyleIdx="1" presStyleCnt="4" custLinFactNeighborX="-610" custLinFactNeighborY="2210"/>
      <dgm:spPr/>
      <dgm:t>
        <a:bodyPr/>
        <a:lstStyle/>
        <a:p>
          <a:endParaRPr lang="ru-RU"/>
        </a:p>
      </dgm:t>
    </dgm:pt>
    <dgm:pt modelId="{14DB1377-F633-4F5F-BA48-B4CA25D0216B}" type="pres">
      <dgm:prSet presAssocID="{ED00F637-D209-4282-BC0E-4F1E2CC4F0DA}" presName="desTx" presStyleLbl="fgAcc1" presStyleIdx="1" presStyleCnt="4" custScaleX="170218" custScaleY="83631" custLinFactNeighborX="23921" custLinFactNeighborY="-97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50DD9-452D-4389-AEBA-AC1F07D2BC63}" type="pres">
      <dgm:prSet presAssocID="{0B30434B-A07D-4292-8019-ED3DA7052418}" presName="sibTrans" presStyleLbl="sibTrans2D1" presStyleIdx="1" presStyleCnt="3"/>
      <dgm:spPr/>
      <dgm:t>
        <a:bodyPr/>
        <a:lstStyle/>
        <a:p>
          <a:endParaRPr lang="ru-RU"/>
        </a:p>
      </dgm:t>
    </dgm:pt>
    <dgm:pt modelId="{DBC44C21-132D-4B63-A9EA-CBC494E4F3AC}" type="pres">
      <dgm:prSet presAssocID="{0B30434B-A07D-4292-8019-ED3DA7052418}" presName="connTx" presStyleLbl="sibTrans2D1" presStyleIdx="1" presStyleCnt="3"/>
      <dgm:spPr/>
      <dgm:t>
        <a:bodyPr/>
        <a:lstStyle/>
        <a:p>
          <a:endParaRPr lang="ru-RU"/>
        </a:p>
      </dgm:t>
    </dgm:pt>
    <dgm:pt modelId="{6F3157F8-4BE1-4676-87B6-D6BD55D018FA}" type="pres">
      <dgm:prSet presAssocID="{E4C539BA-58F0-40CC-9C05-93319BCFE718}" presName="composite" presStyleCnt="0"/>
      <dgm:spPr/>
    </dgm:pt>
    <dgm:pt modelId="{6AA691C6-3BBF-4CFD-A3C0-298724E150D7}" type="pres">
      <dgm:prSet presAssocID="{E4C539BA-58F0-40CC-9C05-93319BCFE718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EA9FCD-93F6-44AE-BE2D-39551D1161C0}" type="pres">
      <dgm:prSet presAssocID="{E4C539BA-58F0-40CC-9C05-93319BCFE718}" presName="parSh" presStyleLbl="node1" presStyleIdx="2" presStyleCnt="4" custLinFactNeighborX="-3564" custLinFactNeighborY="1614"/>
      <dgm:spPr/>
      <dgm:t>
        <a:bodyPr/>
        <a:lstStyle/>
        <a:p>
          <a:endParaRPr lang="ru-RU"/>
        </a:p>
      </dgm:t>
    </dgm:pt>
    <dgm:pt modelId="{CFEC5326-7111-4EF9-A470-899D147E2D57}" type="pres">
      <dgm:prSet presAssocID="{E4C539BA-58F0-40CC-9C05-93319BCFE718}" presName="desTx" presStyleLbl="fgAcc1" presStyleIdx="2" presStyleCnt="4" custScaleX="170218" custScaleY="83631" custLinFactNeighborX="22091" custLinFactNeighborY="-100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FC4452-285D-4EEF-B922-3964DF506787}" type="pres">
      <dgm:prSet presAssocID="{68BE3DC7-9313-486B-86A8-636B2AA9DC6D}" presName="sibTrans" presStyleLbl="sibTrans2D1" presStyleIdx="2" presStyleCnt="3"/>
      <dgm:spPr/>
      <dgm:t>
        <a:bodyPr/>
        <a:lstStyle/>
        <a:p>
          <a:endParaRPr lang="ru-RU"/>
        </a:p>
      </dgm:t>
    </dgm:pt>
    <dgm:pt modelId="{E41F446C-5467-4978-B4FE-7DD525C952C7}" type="pres">
      <dgm:prSet presAssocID="{68BE3DC7-9313-486B-86A8-636B2AA9DC6D}" presName="connTx" presStyleLbl="sibTrans2D1" presStyleIdx="2" presStyleCnt="3"/>
      <dgm:spPr/>
      <dgm:t>
        <a:bodyPr/>
        <a:lstStyle/>
        <a:p>
          <a:endParaRPr lang="ru-RU"/>
        </a:p>
      </dgm:t>
    </dgm:pt>
    <dgm:pt modelId="{7F4B5A75-9162-4C1E-91AD-D7096B53EE43}" type="pres">
      <dgm:prSet presAssocID="{EC40A23C-165C-44BF-A4F8-446A658AD286}" presName="composite" presStyleCnt="0"/>
      <dgm:spPr/>
    </dgm:pt>
    <dgm:pt modelId="{B426F902-EA0E-43D3-B5B7-6E9980DEBABC}" type="pres">
      <dgm:prSet presAssocID="{EC40A23C-165C-44BF-A4F8-446A658AD286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9CBE1-4561-424F-8D01-5467B8A6CFB1}" type="pres">
      <dgm:prSet presAssocID="{EC40A23C-165C-44BF-A4F8-446A658AD286}" presName="parSh" presStyleLbl="node1" presStyleIdx="3" presStyleCnt="4"/>
      <dgm:spPr/>
      <dgm:t>
        <a:bodyPr/>
        <a:lstStyle/>
        <a:p>
          <a:endParaRPr lang="ru-RU"/>
        </a:p>
      </dgm:t>
    </dgm:pt>
    <dgm:pt modelId="{5186FF57-17C0-4F81-932A-D0314B74760F}" type="pres">
      <dgm:prSet presAssocID="{EC40A23C-165C-44BF-A4F8-446A658AD286}" presName="desTx" presStyleLbl="fgAcc1" presStyleIdx="3" presStyleCnt="4" custScaleX="170218" custScaleY="83631" custLinFactNeighborX="4386" custLinFactNeighborY="-12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7CF5C5-CDE3-41C8-971C-23F46B2295A2}" type="presOf" srcId="{E4C539BA-58F0-40CC-9C05-93319BCFE718}" destId="{6AA691C6-3BBF-4CFD-A3C0-298724E150D7}" srcOrd="0" destOrd="0" presId="urn:microsoft.com/office/officeart/2005/8/layout/process3"/>
    <dgm:cxn modelId="{4E1C5E14-B9EC-4006-AA07-325EEBC7300E}" srcId="{3D340BBA-90D2-4114-BE58-7B920139AECE}" destId="{EC40A23C-165C-44BF-A4F8-446A658AD286}" srcOrd="3" destOrd="0" parTransId="{C5FA303A-02E9-4F73-B711-DE11BC85DCAE}" sibTransId="{E5284145-75F8-4CC0-B14D-3A52ABA74BD7}"/>
    <dgm:cxn modelId="{AD0BCB63-45CF-4634-848F-D0DD0FFD82CD}" type="presOf" srcId="{ED00F637-D209-4282-BC0E-4F1E2CC4F0DA}" destId="{EA908CF7-EB82-41FC-90E6-573C60ECAC92}" srcOrd="1" destOrd="0" presId="urn:microsoft.com/office/officeart/2005/8/layout/process3"/>
    <dgm:cxn modelId="{DE48B35F-9740-4DE4-99E4-507E7711EC9F}" srcId="{3D340BBA-90D2-4114-BE58-7B920139AECE}" destId="{ED00F637-D209-4282-BC0E-4F1E2CC4F0DA}" srcOrd="1" destOrd="0" parTransId="{8EAA9AC2-35B3-4D49-BBDB-268DB7B6BF45}" sibTransId="{0B30434B-A07D-4292-8019-ED3DA7052418}"/>
    <dgm:cxn modelId="{D08EE526-56C7-48A9-9500-DB4AE54AA65E}" type="presOf" srcId="{5EBE4738-3CE3-4192-8C9A-60F2CD0B5831}" destId="{5186FF57-17C0-4F81-932A-D0314B74760F}" srcOrd="0" destOrd="0" presId="urn:microsoft.com/office/officeart/2005/8/layout/process3"/>
    <dgm:cxn modelId="{4BDC8242-F7AD-423C-9894-7E6550B55B25}" type="presOf" srcId="{68BE3DC7-9313-486B-86A8-636B2AA9DC6D}" destId="{E7FC4452-285D-4EEF-B922-3964DF506787}" srcOrd="0" destOrd="0" presId="urn:microsoft.com/office/officeart/2005/8/layout/process3"/>
    <dgm:cxn modelId="{56B966F2-E78D-4DB2-9F76-D4EEEB492FB3}" type="presOf" srcId="{0B30434B-A07D-4292-8019-ED3DA7052418}" destId="{BAD50DD9-452D-4389-AEBA-AC1F07D2BC63}" srcOrd="0" destOrd="0" presId="urn:microsoft.com/office/officeart/2005/8/layout/process3"/>
    <dgm:cxn modelId="{3FA2EDF4-8A31-4427-8735-E375B70BF23C}" srcId="{3D340BBA-90D2-4114-BE58-7B920139AECE}" destId="{E4C539BA-58F0-40CC-9C05-93319BCFE718}" srcOrd="2" destOrd="0" parTransId="{2922DDF7-C8F8-4811-AD7D-5896B37E65B5}" sibTransId="{68BE3DC7-9313-486B-86A8-636B2AA9DC6D}"/>
    <dgm:cxn modelId="{2C541784-3C95-433B-9E4C-593E20432D84}" type="presOf" srcId="{68BE3DC7-9313-486B-86A8-636B2AA9DC6D}" destId="{E41F446C-5467-4978-B4FE-7DD525C952C7}" srcOrd="1" destOrd="0" presId="urn:microsoft.com/office/officeart/2005/8/layout/process3"/>
    <dgm:cxn modelId="{6000E3AA-7682-4AD0-9D4A-5F0B4B17FF69}" type="presOf" srcId="{EC40A23C-165C-44BF-A4F8-446A658AD286}" destId="{B426F902-EA0E-43D3-B5B7-6E9980DEBABC}" srcOrd="0" destOrd="0" presId="urn:microsoft.com/office/officeart/2005/8/layout/process3"/>
    <dgm:cxn modelId="{339A6162-0CBA-48BC-AB7E-F73D49BC8B09}" srcId="{75C447AD-756B-42F7-B78A-651F4399F42D}" destId="{E9C9E006-0D9A-45EF-9B02-26BA50AB6EE1}" srcOrd="0" destOrd="0" parTransId="{70EB4911-D650-4788-9EF1-17784D35DDAF}" sibTransId="{D451BC0B-A2B8-45EA-819E-45E47B338892}"/>
    <dgm:cxn modelId="{50AA3530-D276-44C1-9BDA-FEB4DBFBAE1D}" type="presOf" srcId="{75C447AD-756B-42F7-B78A-651F4399F42D}" destId="{549873E7-4323-4874-98E6-2832D9117B4D}" srcOrd="0" destOrd="0" presId="urn:microsoft.com/office/officeart/2005/8/layout/process3"/>
    <dgm:cxn modelId="{21E421CA-068E-467F-814B-B4D76BA4F9DD}" type="presOf" srcId="{EC40A23C-165C-44BF-A4F8-446A658AD286}" destId="{7029CBE1-4561-424F-8D01-5467B8A6CFB1}" srcOrd="1" destOrd="0" presId="urn:microsoft.com/office/officeart/2005/8/layout/process3"/>
    <dgm:cxn modelId="{4D3E0E1F-ECC7-4024-B3AF-B4735C7E82B8}" type="presOf" srcId="{75C447AD-756B-42F7-B78A-651F4399F42D}" destId="{5705E880-2E47-4049-8D66-AF7171643281}" srcOrd="1" destOrd="0" presId="urn:microsoft.com/office/officeart/2005/8/layout/process3"/>
    <dgm:cxn modelId="{ECA9707B-CA40-4292-B0BF-A9B9F4D71009}" type="presOf" srcId="{ED00F637-D209-4282-BC0E-4F1E2CC4F0DA}" destId="{86FF409D-C7DE-4965-BD7A-8BDD67DEBE2B}" srcOrd="0" destOrd="0" presId="urn:microsoft.com/office/officeart/2005/8/layout/process3"/>
    <dgm:cxn modelId="{15FD0B49-575B-425C-BF98-AB230DD31CBC}" srcId="{E4C539BA-58F0-40CC-9C05-93319BCFE718}" destId="{C0ACAD90-95D2-4D72-850A-EA07FC6AEE23}" srcOrd="0" destOrd="0" parTransId="{3C5749E1-7992-410D-8748-EBCF42D977C2}" sibTransId="{8D874EB9-7AC4-4B6A-950B-A7D67AFEC7C3}"/>
    <dgm:cxn modelId="{C3B50BD5-1C8F-4065-AEF5-D909FF599DD1}" type="presOf" srcId="{8AA953A6-B489-4F6B-BBBE-3E3C1B20F56A}" destId="{8ADFADF0-E50F-42DC-960A-487C85AC9E54}" srcOrd="1" destOrd="0" presId="urn:microsoft.com/office/officeart/2005/8/layout/process3"/>
    <dgm:cxn modelId="{6A355BC1-E52E-4FEA-A029-A779313207C2}" type="presOf" srcId="{E4C539BA-58F0-40CC-9C05-93319BCFE718}" destId="{03EA9FCD-93F6-44AE-BE2D-39551D1161C0}" srcOrd="1" destOrd="0" presId="urn:microsoft.com/office/officeart/2005/8/layout/process3"/>
    <dgm:cxn modelId="{4E98B1EE-FB7E-41D7-BE82-742DE6C88D25}" type="presOf" srcId="{C56D16FB-2617-4984-BA06-1541F42FA00D}" destId="{14DB1377-F633-4F5F-BA48-B4CA25D0216B}" srcOrd="0" destOrd="0" presId="urn:microsoft.com/office/officeart/2005/8/layout/process3"/>
    <dgm:cxn modelId="{95F8370E-2A71-4263-9AB6-A863E97FD0D0}" srcId="{3D340BBA-90D2-4114-BE58-7B920139AECE}" destId="{75C447AD-756B-42F7-B78A-651F4399F42D}" srcOrd="0" destOrd="0" parTransId="{B9AE37CF-F00C-42A0-BF59-41424326DA13}" sibTransId="{8AA953A6-B489-4F6B-BBBE-3E3C1B20F56A}"/>
    <dgm:cxn modelId="{074FACB1-2C97-4D34-85E8-04C8F69637AF}" type="presOf" srcId="{0B30434B-A07D-4292-8019-ED3DA7052418}" destId="{DBC44C21-132D-4B63-A9EA-CBC494E4F3AC}" srcOrd="1" destOrd="0" presId="urn:microsoft.com/office/officeart/2005/8/layout/process3"/>
    <dgm:cxn modelId="{522D62B1-F97A-408A-BCDB-5D28C96092D9}" type="presOf" srcId="{3D340BBA-90D2-4114-BE58-7B920139AECE}" destId="{18B54555-CD59-42C3-8961-7F4CE25F1EF4}" srcOrd="0" destOrd="0" presId="urn:microsoft.com/office/officeart/2005/8/layout/process3"/>
    <dgm:cxn modelId="{FCBC0A8D-FF2F-4546-9941-3F02710F4A47}" srcId="{EC40A23C-165C-44BF-A4F8-446A658AD286}" destId="{5EBE4738-3CE3-4192-8C9A-60F2CD0B5831}" srcOrd="0" destOrd="0" parTransId="{E32FF1AC-6E1F-4F3E-8471-D2E4632BE2B9}" sibTransId="{68E9B43E-463F-445F-8412-AD9C3368AEF5}"/>
    <dgm:cxn modelId="{5BFBE982-5E27-4E73-893F-976BFD302424}" type="presOf" srcId="{C0ACAD90-95D2-4D72-850A-EA07FC6AEE23}" destId="{CFEC5326-7111-4EF9-A470-899D147E2D57}" srcOrd="0" destOrd="0" presId="urn:microsoft.com/office/officeart/2005/8/layout/process3"/>
    <dgm:cxn modelId="{08F37F10-2A99-4AA7-8901-E909220D15B6}" type="presOf" srcId="{8AA953A6-B489-4F6B-BBBE-3E3C1B20F56A}" destId="{D373CBFB-0A0C-4826-AC3A-DA8D17DC794F}" srcOrd="0" destOrd="0" presId="urn:microsoft.com/office/officeart/2005/8/layout/process3"/>
    <dgm:cxn modelId="{DCA97C8F-A93C-446E-9B81-6E0E5087469F}" srcId="{ED00F637-D209-4282-BC0E-4F1E2CC4F0DA}" destId="{C56D16FB-2617-4984-BA06-1541F42FA00D}" srcOrd="0" destOrd="0" parTransId="{E53470D2-548F-456A-854B-2897D0152A52}" sibTransId="{F50A6EA7-6FC1-4D48-BE0F-0D0A2FCD418A}"/>
    <dgm:cxn modelId="{AD145326-F177-4DE7-9653-03844D2D5B2E}" type="presOf" srcId="{E9C9E006-0D9A-45EF-9B02-26BA50AB6EE1}" destId="{E785C071-2648-4224-8FEC-5536A636DE90}" srcOrd="0" destOrd="0" presId="urn:microsoft.com/office/officeart/2005/8/layout/process3"/>
    <dgm:cxn modelId="{B4EE5E59-76E4-4A9F-88A1-21DC3061CE72}" type="presParOf" srcId="{18B54555-CD59-42C3-8961-7F4CE25F1EF4}" destId="{B6279C1C-7C86-406A-B395-04238096D0BA}" srcOrd="0" destOrd="0" presId="urn:microsoft.com/office/officeart/2005/8/layout/process3"/>
    <dgm:cxn modelId="{9692BBCC-943B-444D-AA73-9F718429D5B1}" type="presParOf" srcId="{B6279C1C-7C86-406A-B395-04238096D0BA}" destId="{549873E7-4323-4874-98E6-2832D9117B4D}" srcOrd="0" destOrd="0" presId="urn:microsoft.com/office/officeart/2005/8/layout/process3"/>
    <dgm:cxn modelId="{CD963B5A-AA8D-45D6-8053-C333541EC320}" type="presParOf" srcId="{B6279C1C-7C86-406A-B395-04238096D0BA}" destId="{5705E880-2E47-4049-8D66-AF7171643281}" srcOrd="1" destOrd="0" presId="urn:microsoft.com/office/officeart/2005/8/layout/process3"/>
    <dgm:cxn modelId="{CEE7C6B1-D1C0-46D8-96CB-8533B2A1ACBC}" type="presParOf" srcId="{B6279C1C-7C86-406A-B395-04238096D0BA}" destId="{E785C071-2648-4224-8FEC-5536A636DE90}" srcOrd="2" destOrd="0" presId="urn:microsoft.com/office/officeart/2005/8/layout/process3"/>
    <dgm:cxn modelId="{533CCEF2-E2C0-4D31-B926-D1AB9D0E6E4F}" type="presParOf" srcId="{18B54555-CD59-42C3-8961-7F4CE25F1EF4}" destId="{D373CBFB-0A0C-4826-AC3A-DA8D17DC794F}" srcOrd="1" destOrd="0" presId="urn:microsoft.com/office/officeart/2005/8/layout/process3"/>
    <dgm:cxn modelId="{C3628D49-C44B-4DCE-A5E0-B97300086A63}" type="presParOf" srcId="{D373CBFB-0A0C-4826-AC3A-DA8D17DC794F}" destId="{8ADFADF0-E50F-42DC-960A-487C85AC9E54}" srcOrd="0" destOrd="0" presId="urn:microsoft.com/office/officeart/2005/8/layout/process3"/>
    <dgm:cxn modelId="{A2180998-0994-4401-A230-093C2EFF7D63}" type="presParOf" srcId="{18B54555-CD59-42C3-8961-7F4CE25F1EF4}" destId="{7D69C705-D953-4D20-8721-1A22982F0AB6}" srcOrd="2" destOrd="0" presId="urn:microsoft.com/office/officeart/2005/8/layout/process3"/>
    <dgm:cxn modelId="{6981DC53-8BF7-4FC5-93F9-2DBEEFDF1953}" type="presParOf" srcId="{7D69C705-D953-4D20-8721-1A22982F0AB6}" destId="{86FF409D-C7DE-4965-BD7A-8BDD67DEBE2B}" srcOrd="0" destOrd="0" presId="urn:microsoft.com/office/officeart/2005/8/layout/process3"/>
    <dgm:cxn modelId="{33AD5E1A-FA0F-42F0-8FD2-401FC4B8FE4C}" type="presParOf" srcId="{7D69C705-D953-4D20-8721-1A22982F0AB6}" destId="{EA908CF7-EB82-41FC-90E6-573C60ECAC92}" srcOrd="1" destOrd="0" presId="urn:microsoft.com/office/officeart/2005/8/layout/process3"/>
    <dgm:cxn modelId="{4613C05E-A919-42F2-A695-B6AA8E61F05B}" type="presParOf" srcId="{7D69C705-D953-4D20-8721-1A22982F0AB6}" destId="{14DB1377-F633-4F5F-BA48-B4CA25D0216B}" srcOrd="2" destOrd="0" presId="urn:microsoft.com/office/officeart/2005/8/layout/process3"/>
    <dgm:cxn modelId="{FE51E3D0-10C9-48A8-A93A-924F89856DB3}" type="presParOf" srcId="{18B54555-CD59-42C3-8961-7F4CE25F1EF4}" destId="{BAD50DD9-452D-4389-AEBA-AC1F07D2BC63}" srcOrd="3" destOrd="0" presId="urn:microsoft.com/office/officeart/2005/8/layout/process3"/>
    <dgm:cxn modelId="{7AB1D007-A9CF-4372-8264-5BB335FF1DAE}" type="presParOf" srcId="{BAD50DD9-452D-4389-AEBA-AC1F07D2BC63}" destId="{DBC44C21-132D-4B63-A9EA-CBC494E4F3AC}" srcOrd="0" destOrd="0" presId="urn:microsoft.com/office/officeart/2005/8/layout/process3"/>
    <dgm:cxn modelId="{D4098E33-90D2-43B7-9901-A2DD9424F1EE}" type="presParOf" srcId="{18B54555-CD59-42C3-8961-7F4CE25F1EF4}" destId="{6F3157F8-4BE1-4676-87B6-D6BD55D018FA}" srcOrd="4" destOrd="0" presId="urn:microsoft.com/office/officeart/2005/8/layout/process3"/>
    <dgm:cxn modelId="{0C15DF6F-2B4C-4F7E-96A4-4B02D7744CFB}" type="presParOf" srcId="{6F3157F8-4BE1-4676-87B6-D6BD55D018FA}" destId="{6AA691C6-3BBF-4CFD-A3C0-298724E150D7}" srcOrd="0" destOrd="0" presId="urn:microsoft.com/office/officeart/2005/8/layout/process3"/>
    <dgm:cxn modelId="{F5C5289A-71C3-44C9-92CC-1F51F50C60E5}" type="presParOf" srcId="{6F3157F8-4BE1-4676-87B6-D6BD55D018FA}" destId="{03EA9FCD-93F6-44AE-BE2D-39551D1161C0}" srcOrd="1" destOrd="0" presId="urn:microsoft.com/office/officeart/2005/8/layout/process3"/>
    <dgm:cxn modelId="{03233D2F-7DCA-4475-A076-24388A68D786}" type="presParOf" srcId="{6F3157F8-4BE1-4676-87B6-D6BD55D018FA}" destId="{CFEC5326-7111-4EF9-A470-899D147E2D57}" srcOrd="2" destOrd="0" presId="urn:microsoft.com/office/officeart/2005/8/layout/process3"/>
    <dgm:cxn modelId="{6BA3CA3B-050E-4E42-BD73-4F7D78F577DB}" type="presParOf" srcId="{18B54555-CD59-42C3-8961-7F4CE25F1EF4}" destId="{E7FC4452-285D-4EEF-B922-3964DF506787}" srcOrd="5" destOrd="0" presId="urn:microsoft.com/office/officeart/2005/8/layout/process3"/>
    <dgm:cxn modelId="{47F94D7C-6DF9-420C-8105-E15053874209}" type="presParOf" srcId="{E7FC4452-285D-4EEF-B922-3964DF506787}" destId="{E41F446C-5467-4978-B4FE-7DD525C952C7}" srcOrd="0" destOrd="0" presId="urn:microsoft.com/office/officeart/2005/8/layout/process3"/>
    <dgm:cxn modelId="{B7C7B564-6546-4782-BA45-94FA044B5C6B}" type="presParOf" srcId="{18B54555-CD59-42C3-8961-7F4CE25F1EF4}" destId="{7F4B5A75-9162-4C1E-91AD-D7096B53EE43}" srcOrd="6" destOrd="0" presId="urn:microsoft.com/office/officeart/2005/8/layout/process3"/>
    <dgm:cxn modelId="{FDAE3254-1ECD-4BF1-B305-2D05484ADBB6}" type="presParOf" srcId="{7F4B5A75-9162-4C1E-91AD-D7096B53EE43}" destId="{B426F902-EA0E-43D3-B5B7-6E9980DEBABC}" srcOrd="0" destOrd="0" presId="urn:microsoft.com/office/officeart/2005/8/layout/process3"/>
    <dgm:cxn modelId="{AD93BAF5-AC2D-4A30-B52F-0B4070101747}" type="presParOf" srcId="{7F4B5A75-9162-4C1E-91AD-D7096B53EE43}" destId="{7029CBE1-4561-424F-8D01-5467B8A6CFB1}" srcOrd="1" destOrd="0" presId="urn:microsoft.com/office/officeart/2005/8/layout/process3"/>
    <dgm:cxn modelId="{40F76842-D599-45B5-A193-A79B1544CB98}" type="presParOf" srcId="{7F4B5A75-9162-4C1E-91AD-D7096B53EE43}" destId="{5186FF57-17C0-4F81-932A-D0314B74760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0824C76-9E87-405A-9D96-AD80B8D8F2EE}" type="doc">
      <dgm:prSet loTypeId="urn:microsoft.com/office/officeart/2005/8/layout/matrix3" loCatId="matrix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8940839-D8ED-477F-997B-E6DD49B262E7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Оказание и совершенствование специализированной медицинской помощи в государственных медицинских организациях </a:t>
          </a:r>
          <a:endParaRPr lang="en-US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595 541,8</a:t>
          </a:r>
        </a:p>
      </dgm:t>
    </dgm:pt>
    <dgm:pt modelId="{3511D001-956B-4E20-A206-66DB34D90B67}" type="parTrans" cxnId="{8CDDAFE9-CAA1-4449-9C62-88D6C5A6CCB6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ED61D796-4FC6-4DDE-BA1E-58C744168DCA}" type="sibTrans" cxnId="{8CDDAFE9-CAA1-4449-9C62-88D6C5A6CCB6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3D55A802-EB02-4219-ADC9-91C8D3ACF51D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льготных категорий граждан лекарственными препаратами и медицинскими изделиями</a:t>
          </a:r>
          <a:endParaRPr lang="en-US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395 641,3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12D99-E91E-45D5-8B91-045B1891C2A1}" type="parTrans" cxnId="{8F0B6BD7-8EA6-4533-8603-054D2DEEE478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7A72B828-2476-4DDC-B430-0E91B76C2455}" type="sibTrans" cxnId="{8F0B6BD7-8EA6-4533-8603-054D2DEEE478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AFD5DEB7-A488-477D-B991-F491727DE909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Укрепление материально-технической базы государственных организаций здравоохранения республики</a:t>
          </a:r>
          <a:endParaRPr lang="en-US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31 236,3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D27E3E-C60D-438D-AA16-642CB051BD12}" type="parTrans" cxnId="{CFADD5DB-A70C-4695-822D-9101A10A5E4F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808B4F24-9FD6-4DEB-9819-898503397D8A}" type="sibTrans" cxnId="{CFADD5DB-A70C-4695-822D-9101A10A5E4F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CE1E2C7F-E793-40F5-9E7C-D3F5E689B4E0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Модернизация первичного звена здравоохранения </a:t>
          </a:r>
          <a:endParaRPr lang="en-US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154 773,8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F919CE-33E8-4E9D-9DBE-EB3133B3CEB8}" type="parTrans" cxnId="{0A84513F-DC23-4AE5-8B6D-6F2AE1676685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7ADC8C1E-BB8F-4FC7-B255-9A4685ADC241}" type="sibTrans" cxnId="{0A84513F-DC23-4AE5-8B6D-6F2AE1676685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F5D9CEB4-2436-445A-98BD-B01BFBFFAD3F}" type="pres">
      <dgm:prSet presAssocID="{30824C76-9E87-405A-9D96-AD80B8D8F2EE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CBB865-180E-4460-9CE3-51DA62169A78}" type="pres">
      <dgm:prSet presAssocID="{30824C76-9E87-405A-9D96-AD80B8D8F2EE}" presName="diamond" presStyleLbl="bgShp" presStyleIdx="0" presStyleCnt="1" custScaleX="201756" custScaleY="60579" custLinFactNeighborX="0" custLinFactNeighborY="19994"/>
      <dgm:spPr/>
      <dgm:t>
        <a:bodyPr/>
        <a:lstStyle/>
        <a:p>
          <a:endParaRPr lang="ru-RU"/>
        </a:p>
      </dgm:t>
    </dgm:pt>
    <dgm:pt modelId="{6952D987-D2B2-47C2-8646-6B7F0A842F51}" type="pres">
      <dgm:prSet presAssocID="{30824C76-9E87-405A-9D96-AD80B8D8F2EE}" presName="quad1" presStyleLbl="node1" presStyleIdx="0" presStyleCnt="4" custScaleX="131182" custScaleY="109195" custLinFactX="-81854" custLinFactNeighborX="-100000" custLinFactNeighborY="554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1ABA3F-F3F7-4F22-BEC1-AD8C1AB3DF12}" type="pres">
      <dgm:prSet presAssocID="{30824C76-9E87-405A-9D96-AD80B8D8F2EE}" presName="quad2" presStyleLbl="node1" presStyleIdx="1" presStyleCnt="4" custScaleX="136030" custScaleY="107432" custLinFactX="-31410" custLinFactNeighborX="-100000" custLinFactNeighborY="551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F4577-6FE9-4936-992D-B9723992A661}" type="pres">
      <dgm:prSet presAssocID="{30824C76-9E87-405A-9D96-AD80B8D8F2EE}" presName="quad3" presStyleLbl="node1" presStyleIdx="2" presStyleCnt="4" custScaleX="131991" custScaleY="104599" custLinFactX="30421" custLinFactNeighborX="100000" custLinFactNeighborY="-539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CD9A8-35EA-4674-9F12-063EB8797734}" type="pres">
      <dgm:prSet presAssocID="{30824C76-9E87-405A-9D96-AD80B8D8F2EE}" presName="quad4" presStyleLbl="node1" presStyleIdx="3" presStyleCnt="4" custScaleX="132802" custScaleY="106896" custLinFactX="70223" custLinFactNeighborX="100000" custLinFactNeighborY="-528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84513F-DC23-4AE5-8B6D-6F2AE1676685}" srcId="{30824C76-9E87-405A-9D96-AD80B8D8F2EE}" destId="{CE1E2C7F-E793-40F5-9E7C-D3F5E689B4E0}" srcOrd="3" destOrd="0" parTransId="{82F919CE-33E8-4E9D-9DBE-EB3133B3CEB8}" sibTransId="{7ADC8C1E-BB8F-4FC7-B255-9A4685ADC241}"/>
    <dgm:cxn modelId="{BB7AFB13-93BD-4439-A8F1-618921348167}" type="presOf" srcId="{CE1E2C7F-E793-40F5-9E7C-D3F5E689B4E0}" destId="{DB4CD9A8-35EA-4674-9F12-063EB8797734}" srcOrd="0" destOrd="0" presId="urn:microsoft.com/office/officeart/2005/8/layout/matrix3"/>
    <dgm:cxn modelId="{BFB71E38-A138-441D-A168-28DECB3AC21B}" type="presOf" srcId="{3D55A802-EB02-4219-ADC9-91C8D3ACF51D}" destId="{9F1ABA3F-F3F7-4F22-BEC1-AD8C1AB3DF12}" srcOrd="0" destOrd="0" presId="urn:microsoft.com/office/officeart/2005/8/layout/matrix3"/>
    <dgm:cxn modelId="{8F0B6BD7-8EA6-4533-8603-054D2DEEE478}" srcId="{30824C76-9E87-405A-9D96-AD80B8D8F2EE}" destId="{3D55A802-EB02-4219-ADC9-91C8D3ACF51D}" srcOrd="1" destOrd="0" parTransId="{76212D99-E91E-45D5-8B91-045B1891C2A1}" sibTransId="{7A72B828-2476-4DDC-B430-0E91B76C2455}"/>
    <dgm:cxn modelId="{ACF61879-D74C-4EEE-8E89-494C58D85E30}" type="presOf" srcId="{AFD5DEB7-A488-477D-B991-F491727DE909}" destId="{B14F4577-6FE9-4936-992D-B9723992A661}" srcOrd="0" destOrd="0" presId="urn:microsoft.com/office/officeart/2005/8/layout/matrix3"/>
    <dgm:cxn modelId="{1BAEB24A-4332-468A-9264-9B9DAD5EE7F0}" type="presOf" srcId="{30824C76-9E87-405A-9D96-AD80B8D8F2EE}" destId="{F5D9CEB4-2436-445A-98BD-B01BFBFFAD3F}" srcOrd="0" destOrd="0" presId="urn:microsoft.com/office/officeart/2005/8/layout/matrix3"/>
    <dgm:cxn modelId="{CFADD5DB-A70C-4695-822D-9101A10A5E4F}" srcId="{30824C76-9E87-405A-9D96-AD80B8D8F2EE}" destId="{AFD5DEB7-A488-477D-B991-F491727DE909}" srcOrd="2" destOrd="0" parTransId="{C0D27E3E-C60D-438D-AA16-642CB051BD12}" sibTransId="{808B4F24-9FD6-4DEB-9819-898503397D8A}"/>
    <dgm:cxn modelId="{8CDDAFE9-CAA1-4449-9C62-88D6C5A6CCB6}" srcId="{30824C76-9E87-405A-9D96-AD80B8D8F2EE}" destId="{18940839-D8ED-477F-997B-E6DD49B262E7}" srcOrd="0" destOrd="0" parTransId="{3511D001-956B-4E20-A206-66DB34D90B67}" sibTransId="{ED61D796-4FC6-4DDE-BA1E-58C744168DCA}"/>
    <dgm:cxn modelId="{FDB84586-B4E7-4FCA-B4E0-3A00E24776A4}" type="presOf" srcId="{18940839-D8ED-477F-997B-E6DD49B262E7}" destId="{6952D987-D2B2-47C2-8646-6B7F0A842F51}" srcOrd="0" destOrd="0" presId="urn:microsoft.com/office/officeart/2005/8/layout/matrix3"/>
    <dgm:cxn modelId="{EF937110-60C7-4CA6-9A32-040904E6AF79}" type="presParOf" srcId="{F5D9CEB4-2436-445A-98BD-B01BFBFFAD3F}" destId="{4BCBB865-180E-4460-9CE3-51DA62169A78}" srcOrd="0" destOrd="0" presId="urn:microsoft.com/office/officeart/2005/8/layout/matrix3"/>
    <dgm:cxn modelId="{12515DB1-F3F5-435E-9A83-D315E6624D74}" type="presParOf" srcId="{F5D9CEB4-2436-445A-98BD-B01BFBFFAD3F}" destId="{6952D987-D2B2-47C2-8646-6B7F0A842F51}" srcOrd="1" destOrd="0" presId="urn:microsoft.com/office/officeart/2005/8/layout/matrix3"/>
    <dgm:cxn modelId="{F4363A03-0A2B-4508-9256-3D43237C5E57}" type="presParOf" srcId="{F5D9CEB4-2436-445A-98BD-B01BFBFFAD3F}" destId="{9F1ABA3F-F3F7-4F22-BEC1-AD8C1AB3DF12}" srcOrd="2" destOrd="0" presId="urn:microsoft.com/office/officeart/2005/8/layout/matrix3"/>
    <dgm:cxn modelId="{68F09296-4A0F-48ED-B85C-F09B0B9F87EB}" type="presParOf" srcId="{F5D9CEB4-2436-445A-98BD-B01BFBFFAD3F}" destId="{B14F4577-6FE9-4936-992D-B9723992A661}" srcOrd="3" destOrd="0" presId="urn:microsoft.com/office/officeart/2005/8/layout/matrix3"/>
    <dgm:cxn modelId="{17AAC210-73AB-4B58-AD90-86ABAE36F996}" type="presParOf" srcId="{F5D9CEB4-2436-445A-98BD-B01BFBFFAD3F}" destId="{DB4CD9A8-35EA-4674-9F12-063EB879773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CF2E02E-DAA0-4157-80E2-46E05779DB3F}" type="doc">
      <dgm:prSet loTypeId="urn:microsoft.com/office/officeart/2008/layout/VerticalCurvedList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175EC278-860D-4EA0-8BFA-D21A4ED25A4D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информированности населения в области финансовой грамотности 186,98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7C0CA6-120C-443A-917F-1D027210C2F9}" type="parTrans" cxnId="{B1C47087-6882-4FB3-93FB-7674CFF3D371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21285040-28E4-4845-9505-F13288FA35D7}" type="sibTrans" cxnId="{B1C47087-6882-4FB3-93FB-7674CFF3D371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86ADD53D-9966-43D0-82E0-7682C8DC78B9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охвата финансового образования 334,62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EED603-F351-4EE4-9720-C193808EF000}" type="parTrans" cxnId="{8B10CB6A-898B-4F8A-AE6D-0F026EBF2B09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A23BEEA8-4392-484C-A83E-31966E89BC02}" type="sibTrans" cxnId="{8B10CB6A-898B-4F8A-AE6D-0F026EBF2B09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C1866363-9F16-48AB-81C2-C0BCD65703FA}">
      <dgm:prSet phldrT="[Текст]" custT="1"/>
      <dgm:spPr/>
      <dgm:t>
        <a:bodyPr/>
        <a:lstStyle/>
        <a:p>
          <a:r>
            <a:rPr lang="ru-RU" sz="12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и управление бюджетным процессом  4 411 505,61 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C7CFEA-DC96-4830-B8DC-0C0A7F3E2EE8}" type="parTrans" cxnId="{01E1D74F-EBC9-47E0-87D4-DD4718897158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9BE0FE61-4363-4639-9E80-11544A2F6BF0}" type="sibTrans" cxnId="{01E1D74F-EBC9-47E0-87D4-DD4718897158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E1022E98-313A-4312-B4B3-90ABF44C3EB4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реализации государственной программы Республики Алтай «Управление государственными финансами» 248 222,34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340D2B-7DAF-4550-A39E-8DF0F9C0A1FC}" type="parTrans" cxnId="{3F75AACA-7F9D-4932-80AC-C58155390C65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948009D5-172B-4EBD-9F92-792CB2514921}" type="sibTrans" cxnId="{3F75AACA-7F9D-4932-80AC-C58155390C65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DDC10A55-C17E-4BBC-81CC-17298DDBA1E9}" type="pres">
      <dgm:prSet presAssocID="{DCF2E02E-DAA0-4157-80E2-46E05779DB3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AC9BA4A-47DF-4F13-ABF5-FF968BC27860}" type="pres">
      <dgm:prSet presAssocID="{DCF2E02E-DAA0-4157-80E2-46E05779DB3F}" presName="Name1" presStyleCnt="0"/>
      <dgm:spPr/>
    </dgm:pt>
    <dgm:pt modelId="{45746D46-F614-464C-97AA-5CD5E96E299B}" type="pres">
      <dgm:prSet presAssocID="{DCF2E02E-DAA0-4157-80E2-46E05779DB3F}" presName="cycle" presStyleCnt="0"/>
      <dgm:spPr/>
    </dgm:pt>
    <dgm:pt modelId="{52EE1591-7934-476F-99E2-8F7481513C34}" type="pres">
      <dgm:prSet presAssocID="{DCF2E02E-DAA0-4157-80E2-46E05779DB3F}" presName="srcNode" presStyleLbl="node1" presStyleIdx="0" presStyleCnt="4"/>
      <dgm:spPr/>
    </dgm:pt>
    <dgm:pt modelId="{BFDA4AF7-1FD3-493D-AE7E-91724D34018E}" type="pres">
      <dgm:prSet presAssocID="{DCF2E02E-DAA0-4157-80E2-46E05779DB3F}" presName="conn" presStyleLbl="parChTrans1D2" presStyleIdx="0" presStyleCnt="1"/>
      <dgm:spPr/>
      <dgm:t>
        <a:bodyPr/>
        <a:lstStyle/>
        <a:p>
          <a:endParaRPr lang="ru-RU"/>
        </a:p>
      </dgm:t>
    </dgm:pt>
    <dgm:pt modelId="{8FD89EC2-9813-4569-9376-4588C0B3CCA9}" type="pres">
      <dgm:prSet presAssocID="{DCF2E02E-DAA0-4157-80E2-46E05779DB3F}" presName="extraNode" presStyleLbl="node1" presStyleIdx="0" presStyleCnt="4"/>
      <dgm:spPr/>
    </dgm:pt>
    <dgm:pt modelId="{E5E5C4D1-DF42-4E2C-99F8-87AB7FAE5CF2}" type="pres">
      <dgm:prSet presAssocID="{DCF2E02E-DAA0-4157-80E2-46E05779DB3F}" presName="dstNode" presStyleLbl="node1" presStyleIdx="0" presStyleCnt="4"/>
      <dgm:spPr/>
    </dgm:pt>
    <dgm:pt modelId="{AAC5D51D-6922-486B-91F3-4EE6705D1C01}" type="pres">
      <dgm:prSet presAssocID="{175EC278-860D-4EA0-8BFA-D21A4ED25A4D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FDB69C-B0AC-4DA6-9FC7-4CDC0FEB86AE}" type="pres">
      <dgm:prSet presAssocID="{175EC278-860D-4EA0-8BFA-D21A4ED25A4D}" presName="accent_1" presStyleCnt="0"/>
      <dgm:spPr/>
    </dgm:pt>
    <dgm:pt modelId="{71BDD734-B1EF-4C3E-A639-F903A3D5F7CB}" type="pres">
      <dgm:prSet presAssocID="{175EC278-860D-4EA0-8BFA-D21A4ED25A4D}" presName="accentRepeatNode" presStyleLbl="solidFgAcc1" presStyleIdx="0" presStyleCnt="4"/>
      <dgm:spPr>
        <a:solidFill>
          <a:srgbClr val="CCFFFF"/>
        </a:solidFill>
      </dgm:spPr>
    </dgm:pt>
    <dgm:pt modelId="{0DEC9159-01C6-4D2D-9536-FE9BAD19C6DD}" type="pres">
      <dgm:prSet presAssocID="{86ADD53D-9966-43D0-82E0-7682C8DC78B9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9A9EDB-DE39-40DE-BEFA-400D4F4B01E3}" type="pres">
      <dgm:prSet presAssocID="{86ADD53D-9966-43D0-82E0-7682C8DC78B9}" presName="accent_2" presStyleCnt="0"/>
      <dgm:spPr/>
    </dgm:pt>
    <dgm:pt modelId="{550E665D-3F6A-4DE1-82A1-B06FFA53AD70}" type="pres">
      <dgm:prSet presAssocID="{86ADD53D-9966-43D0-82E0-7682C8DC78B9}" presName="accentRepeatNode" presStyleLbl="solidFgAcc1" presStyleIdx="1" presStyleCnt="4"/>
      <dgm:spPr>
        <a:solidFill>
          <a:srgbClr val="CCFFFF"/>
        </a:solidFill>
      </dgm:spPr>
    </dgm:pt>
    <dgm:pt modelId="{B2E72DCF-B921-4C4D-9994-945FDECB092E}" type="pres">
      <dgm:prSet presAssocID="{C1866363-9F16-48AB-81C2-C0BCD65703F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2ED508-9BD6-473F-AAC0-161C457361AD}" type="pres">
      <dgm:prSet presAssocID="{C1866363-9F16-48AB-81C2-C0BCD65703FA}" presName="accent_3" presStyleCnt="0"/>
      <dgm:spPr/>
    </dgm:pt>
    <dgm:pt modelId="{C76978B6-DEDF-4B00-B52E-AF7C001714AB}" type="pres">
      <dgm:prSet presAssocID="{C1866363-9F16-48AB-81C2-C0BCD65703FA}" presName="accentRepeatNode" presStyleLbl="solidFgAcc1" presStyleIdx="2" presStyleCnt="4"/>
      <dgm:spPr>
        <a:solidFill>
          <a:srgbClr val="CCFFFF"/>
        </a:solidFill>
      </dgm:spPr>
    </dgm:pt>
    <dgm:pt modelId="{6401BE52-DE2A-4E7F-9C65-A6295943B990}" type="pres">
      <dgm:prSet presAssocID="{E1022E98-313A-4312-B4B3-90ABF44C3EB4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2CECF8-211A-40DF-828C-A7A9B2C82613}" type="pres">
      <dgm:prSet presAssocID="{E1022E98-313A-4312-B4B3-90ABF44C3EB4}" presName="accent_4" presStyleCnt="0"/>
      <dgm:spPr/>
    </dgm:pt>
    <dgm:pt modelId="{A7FF54BB-FC05-4D34-B413-A030AF5C95FF}" type="pres">
      <dgm:prSet presAssocID="{E1022E98-313A-4312-B4B3-90ABF44C3EB4}" presName="accentRepeatNode" presStyleLbl="solidFgAcc1" presStyleIdx="3" presStyleCnt="4"/>
      <dgm:spPr>
        <a:solidFill>
          <a:srgbClr val="CCFFFF"/>
        </a:solidFill>
      </dgm:spPr>
    </dgm:pt>
  </dgm:ptLst>
  <dgm:cxnLst>
    <dgm:cxn modelId="{EE279247-6503-4B65-800C-596A69182541}" type="presOf" srcId="{21285040-28E4-4845-9505-F13288FA35D7}" destId="{BFDA4AF7-1FD3-493D-AE7E-91724D34018E}" srcOrd="0" destOrd="0" presId="urn:microsoft.com/office/officeart/2008/layout/VerticalCurvedList"/>
    <dgm:cxn modelId="{B1C47087-6882-4FB3-93FB-7674CFF3D371}" srcId="{DCF2E02E-DAA0-4157-80E2-46E05779DB3F}" destId="{175EC278-860D-4EA0-8BFA-D21A4ED25A4D}" srcOrd="0" destOrd="0" parTransId="{D07C0CA6-120C-443A-917F-1D027210C2F9}" sibTransId="{21285040-28E4-4845-9505-F13288FA35D7}"/>
    <dgm:cxn modelId="{16E0D4F0-1DE6-4CB8-BFCC-C0EB45462841}" type="presOf" srcId="{175EC278-860D-4EA0-8BFA-D21A4ED25A4D}" destId="{AAC5D51D-6922-486B-91F3-4EE6705D1C01}" srcOrd="0" destOrd="0" presId="urn:microsoft.com/office/officeart/2008/layout/VerticalCurvedList"/>
    <dgm:cxn modelId="{01E1D74F-EBC9-47E0-87D4-DD4718897158}" srcId="{DCF2E02E-DAA0-4157-80E2-46E05779DB3F}" destId="{C1866363-9F16-48AB-81C2-C0BCD65703FA}" srcOrd="2" destOrd="0" parTransId="{D5C7CFEA-DC96-4830-B8DC-0C0A7F3E2EE8}" sibTransId="{9BE0FE61-4363-4639-9E80-11544A2F6BF0}"/>
    <dgm:cxn modelId="{2D1CC9F5-74A8-4ED4-9141-E95CCF69C582}" type="presOf" srcId="{C1866363-9F16-48AB-81C2-C0BCD65703FA}" destId="{B2E72DCF-B921-4C4D-9994-945FDECB092E}" srcOrd="0" destOrd="0" presId="urn:microsoft.com/office/officeart/2008/layout/VerticalCurvedList"/>
    <dgm:cxn modelId="{CC7215FF-FDF0-498C-A11A-3D8567F6DB11}" type="presOf" srcId="{86ADD53D-9966-43D0-82E0-7682C8DC78B9}" destId="{0DEC9159-01C6-4D2D-9536-FE9BAD19C6DD}" srcOrd="0" destOrd="0" presId="urn:microsoft.com/office/officeart/2008/layout/VerticalCurvedList"/>
    <dgm:cxn modelId="{AE8F8A30-533B-4C40-84CF-D0C914CD90EE}" type="presOf" srcId="{E1022E98-313A-4312-B4B3-90ABF44C3EB4}" destId="{6401BE52-DE2A-4E7F-9C65-A6295943B990}" srcOrd="0" destOrd="0" presId="urn:microsoft.com/office/officeart/2008/layout/VerticalCurvedList"/>
    <dgm:cxn modelId="{8B10CB6A-898B-4F8A-AE6D-0F026EBF2B09}" srcId="{DCF2E02E-DAA0-4157-80E2-46E05779DB3F}" destId="{86ADD53D-9966-43D0-82E0-7682C8DC78B9}" srcOrd="1" destOrd="0" parTransId="{63EED603-F351-4EE4-9720-C193808EF000}" sibTransId="{A23BEEA8-4392-484C-A83E-31966E89BC02}"/>
    <dgm:cxn modelId="{19B30C16-B744-416F-A8A1-4C280C6FE719}" type="presOf" srcId="{DCF2E02E-DAA0-4157-80E2-46E05779DB3F}" destId="{DDC10A55-C17E-4BBC-81CC-17298DDBA1E9}" srcOrd="0" destOrd="0" presId="urn:microsoft.com/office/officeart/2008/layout/VerticalCurvedList"/>
    <dgm:cxn modelId="{3F75AACA-7F9D-4932-80AC-C58155390C65}" srcId="{DCF2E02E-DAA0-4157-80E2-46E05779DB3F}" destId="{E1022E98-313A-4312-B4B3-90ABF44C3EB4}" srcOrd="3" destOrd="0" parTransId="{EB340D2B-7DAF-4550-A39E-8DF0F9C0A1FC}" sibTransId="{948009D5-172B-4EBD-9F92-792CB2514921}"/>
    <dgm:cxn modelId="{27C8BA75-3806-4E1C-9F02-5C1CF2FF2247}" type="presParOf" srcId="{DDC10A55-C17E-4BBC-81CC-17298DDBA1E9}" destId="{EAC9BA4A-47DF-4F13-ABF5-FF968BC27860}" srcOrd="0" destOrd="0" presId="urn:microsoft.com/office/officeart/2008/layout/VerticalCurvedList"/>
    <dgm:cxn modelId="{1C4AAEC5-E436-445C-9115-49D8634B0A7F}" type="presParOf" srcId="{EAC9BA4A-47DF-4F13-ABF5-FF968BC27860}" destId="{45746D46-F614-464C-97AA-5CD5E96E299B}" srcOrd="0" destOrd="0" presId="urn:microsoft.com/office/officeart/2008/layout/VerticalCurvedList"/>
    <dgm:cxn modelId="{C6773F24-BA9F-4A04-933D-7B2D69B22C91}" type="presParOf" srcId="{45746D46-F614-464C-97AA-5CD5E96E299B}" destId="{52EE1591-7934-476F-99E2-8F7481513C34}" srcOrd="0" destOrd="0" presId="urn:microsoft.com/office/officeart/2008/layout/VerticalCurvedList"/>
    <dgm:cxn modelId="{A585FEE4-9812-4930-B1AF-1D25222C4E34}" type="presParOf" srcId="{45746D46-F614-464C-97AA-5CD5E96E299B}" destId="{BFDA4AF7-1FD3-493D-AE7E-91724D34018E}" srcOrd="1" destOrd="0" presId="urn:microsoft.com/office/officeart/2008/layout/VerticalCurvedList"/>
    <dgm:cxn modelId="{4BF67315-B1FD-4904-983A-09E11C80AA3C}" type="presParOf" srcId="{45746D46-F614-464C-97AA-5CD5E96E299B}" destId="{8FD89EC2-9813-4569-9376-4588C0B3CCA9}" srcOrd="2" destOrd="0" presId="urn:microsoft.com/office/officeart/2008/layout/VerticalCurvedList"/>
    <dgm:cxn modelId="{6FBB9E5A-1E97-406F-A798-7EB786FC2395}" type="presParOf" srcId="{45746D46-F614-464C-97AA-5CD5E96E299B}" destId="{E5E5C4D1-DF42-4E2C-99F8-87AB7FAE5CF2}" srcOrd="3" destOrd="0" presId="urn:microsoft.com/office/officeart/2008/layout/VerticalCurvedList"/>
    <dgm:cxn modelId="{B8D2EF50-76D0-4BD4-A50F-927A7B79A639}" type="presParOf" srcId="{EAC9BA4A-47DF-4F13-ABF5-FF968BC27860}" destId="{AAC5D51D-6922-486B-91F3-4EE6705D1C01}" srcOrd="1" destOrd="0" presId="urn:microsoft.com/office/officeart/2008/layout/VerticalCurvedList"/>
    <dgm:cxn modelId="{B7169AC1-36A5-45BB-AFA4-2F349FC8D460}" type="presParOf" srcId="{EAC9BA4A-47DF-4F13-ABF5-FF968BC27860}" destId="{79FDB69C-B0AC-4DA6-9FC7-4CDC0FEB86AE}" srcOrd="2" destOrd="0" presId="urn:microsoft.com/office/officeart/2008/layout/VerticalCurvedList"/>
    <dgm:cxn modelId="{7873BB58-57D7-4147-B272-202F279034EC}" type="presParOf" srcId="{79FDB69C-B0AC-4DA6-9FC7-4CDC0FEB86AE}" destId="{71BDD734-B1EF-4C3E-A639-F903A3D5F7CB}" srcOrd="0" destOrd="0" presId="urn:microsoft.com/office/officeart/2008/layout/VerticalCurvedList"/>
    <dgm:cxn modelId="{EDDF6082-5898-45C9-9D25-AF94E502DC6E}" type="presParOf" srcId="{EAC9BA4A-47DF-4F13-ABF5-FF968BC27860}" destId="{0DEC9159-01C6-4D2D-9536-FE9BAD19C6DD}" srcOrd="3" destOrd="0" presId="urn:microsoft.com/office/officeart/2008/layout/VerticalCurvedList"/>
    <dgm:cxn modelId="{C4C139F9-8ED0-4DDA-8C26-6A495E4CA5CD}" type="presParOf" srcId="{EAC9BA4A-47DF-4F13-ABF5-FF968BC27860}" destId="{CC9A9EDB-DE39-40DE-BEFA-400D4F4B01E3}" srcOrd="4" destOrd="0" presId="urn:microsoft.com/office/officeart/2008/layout/VerticalCurvedList"/>
    <dgm:cxn modelId="{A20607DC-DC06-4098-B875-F7046BFC753A}" type="presParOf" srcId="{CC9A9EDB-DE39-40DE-BEFA-400D4F4B01E3}" destId="{550E665D-3F6A-4DE1-82A1-B06FFA53AD70}" srcOrd="0" destOrd="0" presId="urn:microsoft.com/office/officeart/2008/layout/VerticalCurvedList"/>
    <dgm:cxn modelId="{42621E7D-6BBE-40DA-823E-CCE1659FFFF7}" type="presParOf" srcId="{EAC9BA4A-47DF-4F13-ABF5-FF968BC27860}" destId="{B2E72DCF-B921-4C4D-9994-945FDECB092E}" srcOrd="5" destOrd="0" presId="urn:microsoft.com/office/officeart/2008/layout/VerticalCurvedList"/>
    <dgm:cxn modelId="{9A3AF05B-E05E-4DBD-BF58-FE1E3C5B4C96}" type="presParOf" srcId="{EAC9BA4A-47DF-4F13-ABF5-FF968BC27860}" destId="{A02ED508-9BD6-473F-AAC0-161C457361AD}" srcOrd="6" destOrd="0" presId="urn:microsoft.com/office/officeart/2008/layout/VerticalCurvedList"/>
    <dgm:cxn modelId="{9A479ABF-78AB-45A3-9CAE-394F066B70DA}" type="presParOf" srcId="{A02ED508-9BD6-473F-AAC0-161C457361AD}" destId="{C76978B6-DEDF-4B00-B52E-AF7C001714AB}" srcOrd="0" destOrd="0" presId="urn:microsoft.com/office/officeart/2008/layout/VerticalCurvedList"/>
    <dgm:cxn modelId="{9E01B93F-3678-4F2D-9E79-90204D242991}" type="presParOf" srcId="{EAC9BA4A-47DF-4F13-ABF5-FF968BC27860}" destId="{6401BE52-DE2A-4E7F-9C65-A6295943B990}" srcOrd="7" destOrd="0" presId="urn:microsoft.com/office/officeart/2008/layout/VerticalCurvedList"/>
    <dgm:cxn modelId="{9D6C0B70-A3BA-4917-8BD3-E6C6CC618826}" type="presParOf" srcId="{EAC9BA4A-47DF-4F13-ABF5-FF968BC27860}" destId="{642CECF8-211A-40DF-828C-A7A9B2C82613}" srcOrd="8" destOrd="0" presId="urn:microsoft.com/office/officeart/2008/layout/VerticalCurvedList"/>
    <dgm:cxn modelId="{E28177AE-425D-4DC2-9E7B-CEED3BF18A88}" type="presParOf" srcId="{642CECF8-211A-40DF-828C-A7A9B2C82613}" destId="{A7FF54BB-FC05-4D34-B413-A030AF5C95F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CC1316C-3008-4A1D-AC81-D09F9196DA27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AAC2E-F54E-4240-9787-177FB7CD7421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101 010,1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454CCF-FFA0-4203-9554-296E1A1EC556}" type="parTrans" cxnId="{EC405C22-6080-43FB-AF52-F29FFCAD3EE9}">
      <dgm:prSet/>
      <dgm:spPr/>
      <dgm:t>
        <a:bodyPr/>
        <a:lstStyle/>
        <a:p>
          <a:endParaRPr lang="ru-RU"/>
        </a:p>
      </dgm:t>
    </dgm:pt>
    <dgm:pt modelId="{99F90735-FDDA-4A87-9C9F-920B0D4E501A}" type="sibTrans" cxnId="{EC405C22-6080-43FB-AF52-F29FFCAD3EE9}">
      <dgm:prSet/>
      <dgm:spPr/>
      <dgm:t>
        <a:bodyPr/>
        <a:lstStyle/>
        <a:p>
          <a:endParaRPr lang="ru-RU"/>
        </a:p>
      </dgm:t>
    </dgm:pt>
    <dgm:pt modelId="{101C2012-C179-424B-8619-EF327F66755B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комфортной городской среды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EC0042-CC75-4CA2-9B33-35B4CBF1065E}" type="parTrans" cxnId="{A5C9DD23-E420-4453-8722-0E9DF99B7204}">
      <dgm:prSet/>
      <dgm:spPr/>
      <dgm:t>
        <a:bodyPr/>
        <a:lstStyle/>
        <a:p>
          <a:endParaRPr lang="ru-RU"/>
        </a:p>
      </dgm:t>
    </dgm:pt>
    <dgm:pt modelId="{FD832475-689D-47A1-A26A-273B279E61D9}" type="sibTrans" cxnId="{A5C9DD23-E420-4453-8722-0E9DF99B7204}">
      <dgm:prSet/>
      <dgm:spPr/>
      <dgm:t>
        <a:bodyPr/>
        <a:lstStyle/>
        <a:p>
          <a:endParaRPr lang="ru-RU"/>
        </a:p>
      </dgm:t>
    </dgm:pt>
    <dgm:pt modelId="{7DEBEF29-D25F-4DB8-A11F-3934EDE6F89B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10 230,7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EA9F93-5981-4755-9A0A-44139ABECB2B}" type="parTrans" cxnId="{E149E878-6D6D-4455-86D1-ECE1003CFBB2}">
      <dgm:prSet/>
      <dgm:spPr/>
      <dgm:t>
        <a:bodyPr/>
        <a:lstStyle/>
        <a:p>
          <a:endParaRPr lang="ru-RU"/>
        </a:p>
      </dgm:t>
    </dgm:pt>
    <dgm:pt modelId="{718956DF-8FB6-4AA5-A7CE-EA318AC405EF}" type="sibTrans" cxnId="{E149E878-6D6D-4455-86D1-ECE1003CFBB2}">
      <dgm:prSet/>
      <dgm:spPr/>
      <dgm:t>
        <a:bodyPr/>
        <a:lstStyle/>
        <a:p>
          <a:endParaRPr lang="ru-RU"/>
        </a:p>
      </dgm:t>
    </dgm:pt>
    <dgm:pt modelId="{D4C550EA-3D86-495D-9274-12DC902EF8FD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дворовых территорий многоквартирных домов и наиболее посещаемых муниципальных территорий общего пользования на территории Республики Алтай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E9C5F9-905B-41F0-B27D-69AC44A9692E}" type="parTrans" cxnId="{9D38A243-629E-4597-A7BF-41155A9AA93B}">
      <dgm:prSet/>
      <dgm:spPr/>
      <dgm:t>
        <a:bodyPr/>
        <a:lstStyle/>
        <a:p>
          <a:endParaRPr lang="ru-RU"/>
        </a:p>
      </dgm:t>
    </dgm:pt>
    <dgm:pt modelId="{DF9FEA72-1F36-4FD0-91D6-62341EAD5D3B}" type="sibTrans" cxnId="{9D38A243-629E-4597-A7BF-41155A9AA93B}">
      <dgm:prSet/>
      <dgm:spPr/>
      <dgm:t>
        <a:bodyPr/>
        <a:lstStyle/>
        <a:p>
          <a:endParaRPr lang="ru-RU"/>
        </a:p>
      </dgm:t>
    </dgm:pt>
    <dgm:pt modelId="{FE1F2B20-C470-4FEB-9C9F-DC4AA214E88E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территорий в рамках реализации проектов, основанных на местных инициативах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96A938-7A58-4DE2-A604-9360BC4AD370}" type="parTrans" cxnId="{56EB0F43-006B-4EB6-9672-CC4745299042}">
      <dgm:prSet/>
      <dgm:spPr/>
      <dgm:t>
        <a:bodyPr/>
        <a:lstStyle/>
        <a:p>
          <a:endParaRPr lang="ru-RU"/>
        </a:p>
      </dgm:t>
    </dgm:pt>
    <dgm:pt modelId="{A1AEE2A8-172F-4C10-A4D3-557A4FBCA4A1}" type="sibTrans" cxnId="{56EB0F43-006B-4EB6-9672-CC4745299042}">
      <dgm:prSet/>
      <dgm:spPr/>
      <dgm:t>
        <a:bodyPr/>
        <a:lstStyle/>
        <a:p>
          <a:endParaRPr lang="ru-RU"/>
        </a:p>
      </dgm:t>
    </dgm:pt>
    <dgm:pt modelId="{F2D1E8F1-7B16-4C62-A643-575A5C22BA33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2 995,5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73E4D1-8B47-4B52-ACC9-D66BB5114C8E}" type="parTrans" cxnId="{398E58C2-9F84-4AEE-936A-15A04841FDA8}">
      <dgm:prSet/>
      <dgm:spPr/>
      <dgm:t>
        <a:bodyPr/>
        <a:lstStyle/>
        <a:p>
          <a:endParaRPr lang="ru-RU"/>
        </a:p>
      </dgm:t>
    </dgm:pt>
    <dgm:pt modelId="{8978A8C3-B4E7-42E9-935E-C133913CB6F3}" type="sibTrans" cxnId="{398E58C2-9F84-4AEE-936A-15A04841FDA8}">
      <dgm:prSet/>
      <dgm:spPr/>
      <dgm:t>
        <a:bodyPr/>
        <a:lstStyle/>
        <a:p>
          <a:endParaRPr lang="ru-RU"/>
        </a:p>
      </dgm:t>
    </dgm:pt>
    <dgm:pt modelId="{99A9105A-AD01-47F4-9BB0-97B5C8A8E4CD}" type="pres">
      <dgm:prSet presAssocID="{4CC1316C-3008-4A1D-AC81-D09F9196DA2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2E995D-E56C-4D5A-B2D8-C5DBF1E651BC}" type="pres">
      <dgm:prSet presAssocID="{854AAC2E-F54E-4240-9787-177FB7CD7421}" presName="composite" presStyleCnt="0"/>
      <dgm:spPr/>
    </dgm:pt>
    <dgm:pt modelId="{7488A1F6-A220-4689-B978-7C2E52CABD90}" type="pres">
      <dgm:prSet presAssocID="{854AAC2E-F54E-4240-9787-177FB7CD7421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CD30BA-2E2F-43FF-94DB-BA02263D0B7D}" type="pres">
      <dgm:prSet presAssocID="{854AAC2E-F54E-4240-9787-177FB7CD7421}" presName="parSh" presStyleLbl="node1" presStyleIdx="0" presStyleCnt="3"/>
      <dgm:spPr/>
      <dgm:t>
        <a:bodyPr/>
        <a:lstStyle/>
        <a:p>
          <a:endParaRPr lang="ru-RU"/>
        </a:p>
      </dgm:t>
    </dgm:pt>
    <dgm:pt modelId="{4402B45C-EDEB-4667-A902-9CE2492D3C05}" type="pres">
      <dgm:prSet presAssocID="{854AAC2E-F54E-4240-9787-177FB7CD7421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DFAED2-3E3A-4C2B-8263-301A72DF67E3}" type="pres">
      <dgm:prSet presAssocID="{99F90735-FDDA-4A87-9C9F-920B0D4E501A}" presName="sibTrans" presStyleLbl="sibTrans2D1" presStyleIdx="0" presStyleCnt="2"/>
      <dgm:spPr/>
      <dgm:t>
        <a:bodyPr/>
        <a:lstStyle/>
        <a:p>
          <a:endParaRPr lang="ru-RU"/>
        </a:p>
      </dgm:t>
    </dgm:pt>
    <dgm:pt modelId="{6F360CB5-7969-4C4F-8263-CE86DAB850A2}" type="pres">
      <dgm:prSet presAssocID="{99F90735-FDDA-4A87-9C9F-920B0D4E501A}" presName="connTx" presStyleLbl="sibTrans2D1" presStyleIdx="0" presStyleCnt="2"/>
      <dgm:spPr/>
      <dgm:t>
        <a:bodyPr/>
        <a:lstStyle/>
        <a:p>
          <a:endParaRPr lang="ru-RU"/>
        </a:p>
      </dgm:t>
    </dgm:pt>
    <dgm:pt modelId="{926F73BD-0682-4232-BCE7-461617965A29}" type="pres">
      <dgm:prSet presAssocID="{7DEBEF29-D25F-4DB8-A11F-3934EDE6F89B}" presName="composite" presStyleCnt="0"/>
      <dgm:spPr/>
    </dgm:pt>
    <dgm:pt modelId="{CD4D49D6-E72B-4CA8-B267-B45D6F096C44}" type="pres">
      <dgm:prSet presAssocID="{7DEBEF29-D25F-4DB8-A11F-3934EDE6F89B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7915CD-33BD-4B28-8CC9-42301D56946D}" type="pres">
      <dgm:prSet presAssocID="{7DEBEF29-D25F-4DB8-A11F-3934EDE6F89B}" presName="parSh" presStyleLbl="node1" presStyleIdx="1" presStyleCnt="3"/>
      <dgm:spPr/>
      <dgm:t>
        <a:bodyPr/>
        <a:lstStyle/>
        <a:p>
          <a:endParaRPr lang="ru-RU"/>
        </a:p>
      </dgm:t>
    </dgm:pt>
    <dgm:pt modelId="{9F4DF99D-25B6-429C-9099-B47DC9EAD1C2}" type="pres">
      <dgm:prSet presAssocID="{7DEBEF29-D25F-4DB8-A11F-3934EDE6F89B}" presName="desTx" presStyleLbl="fgAcc1" presStyleIdx="1" presStyleCnt="3" custScaleX="98265" custScaleY="99898" custLinFactNeighborX="-5677" custLinFactNeighborY="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99AA4-4709-4132-B0EC-39A47FC96489}" type="pres">
      <dgm:prSet presAssocID="{718956DF-8FB6-4AA5-A7CE-EA318AC405EF}" presName="sibTrans" presStyleLbl="sibTrans2D1" presStyleIdx="1" presStyleCnt="2"/>
      <dgm:spPr/>
      <dgm:t>
        <a:bodyPr/>
        <a:lstStyle/>
        <a:p>
          <a:endParaRPr lang="ru-RU"/>
        </a:p>
      </dgm:t>
    </dgm:pt>
    <dgm:pt modelId="{69850D3E-503D-48CC-A7C9-43C79352E2D8}" type="pres">
      <dgm:prSet presAssocID="{718956DF-8FB6-4AA5-A7CE-EA318AC405EF}" presName="connTx" presStyleLbl="sibTrans2D1" presStyleIdx="1" presStyleCnt="2"/>
      <dgm:spPr/>
      <dgm:t>
        <a:bodyPr/>
        <a:lstStyle/>
        <a:p>
          <a:endParaRPr lang="ru-RU"/>
        </a:p>
      </dgm:t>
    </dgm:pt>
    <dgm:pt modelId="{CA0F1858-868B-4623-A422-22C9713A4D22}" type="pres">
      <dgm:prSet presAssocID="{F2D1E8F1-7B16-4C62-A643-575A5C22BA33}" presName="composite" presStyleCnt="0"/>
      <dgm:spPr/>
    </dgm:pt>
    <dgm:pt modelId="{BFCFA768-CA81-4AE5-8AA7-37593F3265F5}" type="pres">
      <dgm:prSet presAssocID="{F2D1E8F1-7B16-4C62-A643-575A5C22BA33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2BB631-9F2B-449E-B17E-A813BAA806BF}" type="pres">
      <dgm:prSet presAssocID="{F2D1E8F1-7B16-4C62-A643-575A5C22BA33}" presName="parSh" presStyleLbl="node1" presStyleIdx="2" presStyleCnt="3"/>
      <dgm:spPr/>
      <dgm:t>
        <a:bodyPr/>
        <a:lstStyle/>
        <a:p>
          <a:endParaRPr lang="ru-RU"/>
        </a:p>
      </dgm:t>
    </dgm:pt>
    <dgm:pt modelId="{40F3C8E8-5F4B-4466-BAA4-99BD5CB469DA}" type="pres">
      <dgm:prSet presAssocID="{F2D1E8F1-7B16-4C62-A643-575A5C22BA33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177F4F-88A5-47C0-91B4-2CC7A640E711}" type="presOf" srcId="{99F90735-FDDA-4A87-9C9F-920B0D4E501A}" destId="{6F360CB5-7969-4C4F-8263-CE86DAB850A2}" srcOrd="1" destOrd="0" presId="urn:microsoft.com/office/officeart/2005/8/layout/process3"/>
    <dgm:cxn modelId="{8CB2029A-8731-40F0-8551-EA9D185B128C}" type="presOf" srcId="{4CC1316C-3008-4A1D-AC81-D09F9196DA27}" destId="{99A9105A-AD01-47F4-9BB0-97B5C8A8E4CD}" srcOrd="0" destOrd="0" presId="urn:microsoft.com/office/officeart/2005/8/layout/process3"/>
    <dgm:cxn modelId="{E149E878-6D6D-4455-86D1-ECE1003CFBB2}" srcId="{4CC1316C-3008-4A1D-AC81-D09F9196DA27}" destId="{7DEBEF29-D25F-4DB8-A11F-3934EDE6F89B}" srcOrd="1" destOrd="0" parTransId="{B1EA9F93-5981-4755-9A0A-44139ABECB2B}" sibTransId="{718956DF-8FB6-4AA5-A7CE-EA318AC405EF}"/>
    <dgm:cxn modelId="{56EB0F43-006B-4EB6-9672-CC4745299042}" srcId="{F2D1E8F1-7B16-4C62-A643-575A5C22BA33}" destId="{FE1F2B20-C470-4FEB-9C9F-DC4AA214E88E}" srcOrd="0" destOrd="0" parTransId="{9996A938-7A58-4DE2-A604-9360BC4AD370}" sibTransId="{A1AEE2A8-172F-4C10-A4D3-557A4FBCA4A1}"/>
    <dgm:cxn modelId="{37FADE03-4CBE-4B19-947D-718B5477B659}" type="presOf" srcId="{854AAC2E-F54E-4240-9787-177FB7CD7421}" destId="{45CD30BA-2E2F-43FF-94DB-BA02263D0B7D}" srcOrd="1" destOrd="0" presId="urn:microsoft.com/office/officeart/2005/8/layout/process3"/>
    <dgm:cxn modelId="{7C4A3C77-5736-4649-AF9C-41712C942511}" type="presOf" srcId="{718956DF-8FB6-4AA5-A7CE-EA318AC405EF}" destId="{DC599AA4-4709-4132-B0EC-39A47FC96489}" srcOrd="0" destOrd="0" presId="urn:microsoft.com/office/officeart/2005/8/layout/process3"/>
    <dgm:cxn modelId="{EC405C22-6080-43FB-AF52-F29FFCAD3EE9}" srcId="{4CC1316C-3008-4A1D-AC81-D09F9196DA27}" destId="{854AAC2E-F54E-4240-9787-177FB7CD7421}" srcOrd="0" destOrd="0" parTransId="{58454CCF-FFA0-4203-9554-296E1A1EC556}" sibTransId="{99F90735-FDDA-4A87-9C9F-920B0D4E501A}"/>
    <dgm:cxn modelId="{432ECD2E-D143-4F5F-A2DC-23D6328AA35E}" type="presOf" srcId="{D4C550EA-3D86-495D-9274-12DC902EF8FD}" destId="{9F4DF99D-25B6-429C-9099-B47DC9EAD1C2}" srcOrd="0" destOrd="0" presId="urn:microsoft.com/office/officeart/2005/8/layout/process3"/>
    <dgm:cxn modelId="{45771532-4B3A-488D-98B9-D5D2F0893FB3}" type="presOf" srcId="{7DEBEF29-D25F-4DB8-A11F-3934EDE6F89B}" destId="{4F7915CD-33BD-4B28-8CC9-42301D56946D}" srcOrd="1" destOrd="0" presId="urn:microsoft.com/office/officeart/2005/8/layout/process3"/>
    <dgm:cxn modelId="{398E58C2-9F84-4AEE-936A-15A04841FDA8}" srcId="{4CC1316C-3008-4A1D-AC81-D09F9196DA27}" destId="{F2D1E8F1-7B16-4C62-A643-575A5C22BA33}" srcOrd="2" destOrd="0" parTransId="{5C73E4D1-8B47-4B52-ACC9-D66BB5114C8E}" sibTransId="{8978A8C3-B4E7-42E9-935E-C133913CB6F3}"/>
    <dgm:cxn modelId="{D9B39821-B45C-4678-AC34-EA534280AC9B}" type="presOf" srcId="{7DEBEF29-D25F-4DB8-A11F-3934EDE6F89B}" destId="{CD4D49D6-E72B-4CA8-B267-B45D6F096C44}" srcOrd="0" destOrd="0" presId="urn:microsoft.com/office/officeart/2005/8/layout/process3"/>
    <dgm:cxn modelId="{F0ADC01F-EC15-4205-974A-DB747864953B}" type="presOf" srcId="{101C2012-C179-424B-8619-EF327F66755B}" destId="{4402B45C-EDEB-4667-A902-9CE2492D3C05}" srcOrd="0" destOrd="0" presId="urn:microsoft.com/office/officeart/2005/8/layout/process3"/>
    <dgm:cxn modelId="{3F021D34-BB7F-4153-B622-BED604D7FDFA}" type="presOf" srcId="{854AAC2E-F54E-4240-9787-177FB7CD7421}" destId="{7488A1F6-A220-4689-B978-7C2E52CABD90}" srcOrd="0" destOrd="0" presId="urn:microsoft.com/office/officeart/2005/8/layout/process3"/>
    <dgm:cxn modelId="{90DF24C2-4D1E-459E-8B1F-69920ACB1916}" type="presOf" srcId="{F2D1E8F1-7B16-4C62-A643-575A5C22BA33}" destId="{DD2BB631-9F2B-449E-B17E-A813BAA806BF}" srcOrd="1" destOrd="0" presId="urn:microsoft.com/office/officeart/2005/8/layout/process3"/>
    <dgm:cxn modelId="{0B0F6719-7D1E-4019-9FDB-4AB6C82AE936}" type="presOf" srcId="{FE1F2B20-C470-4FEB-9C9F-DC4AA214E88E}" destId="{40F3C8E8-5F4B-4466-BAA4-99BD5CB469DA}" srcOrd="0" destOrd="0" presId="urn:microsoft.com/office/officeart/2005/8/layout/process3"/>
    <dgm:cxn modelId="{5601D55A-B791-47E4-A7D3-3377C787084C}" type="presOf" srcId="{F2D1E8F1-7B16-4C62-A643-575A5C22BA33}" destId="{BFCFA768-CA81-4AE5-8AA7-37593F3265F5}" srcOrd="0" destOrd="0" presId="urn:microsoft.com/office/officeart/2005/8/layout/process3"/>
    <dgm:cxn modelId="{A5C9DD23-E420-4453-8722-0E9DF99B7204}" srcId="{854AAC2E-F54E-4240-9787-177FB7CD7421}" destId="{101C2012-C179-424B-8619-EF327F66755B}" srcOrd="0" destOrd="0" parTransId="{A5EC0042-CC75-4CA2-9B33-35B4CBF1065E}" sibTransId="{FD832475-689D-47A1-A26A-273B279E61D9}"/>
    <dgm:cxn modelId="{90BCE3D7-B1EB-4ACE-BD4F-85B16D6743F1}" type="presOf" srcId="{99F90735-FDDA-4A87-9C9F-920B0D4E501A}" destId="{90DFAED2-3E3A-4C2B-8263-301A72DF67E3}" srcOrd="0" destOrd="0" presId="urn:microsoft.com/office/officeart/2005/8/layout/process3"/>
    <dgm:cxn modelId="{9ED8CBEF-2EDA-48C7-B614-60098E838F01}" type="presOf" srcId="{718956DF-8FB6-4AA5-A7CE-EA318AC405EF}" destId="{69850D3E-503D-48CC-A7C9-43C79352E2D8}" srcOrd="1" destOrd="0" presId="urn:microsoft.com/office/officeart/2005/8/layout/process3"/>
    <dgm:cxn modelId="{9D38A243-629E-4597-A7BF-41155A9AA93B}" srcId="{7DEBEF29-D25F-4DB8-A11F-3934EDE6F89B}" destId="{D4C550EA-3D86-495D-9274-12DC902EF8FD}" srcOrd="0" destOrd="0" parTransId="{ACE9C5F9-905B-41F0-B27D-69AC44A9692E}" sibTransId="{DF9FEA72-1F36-4FD0-91D6-62341EAD5D3B}"/>
    <dgm:cxn modelId="{AAE7C2A3-5A7D-4A38-95ED-58B51571E969}" type="presParOf" srcId="{99A9105A-AD01-47F4-9BB0-97B5C8A8E4CD}" destId="{112E995D-E56C-4D5A-B2D8-C5DBF1E651BC}" srcOrd="0" destOrd="0" presId="urn:microsoft.com/office/officeart/2005/8/layout/process3"/>
    <dgm:cxn modelId="{FB31842B-950D-4B9A-9906-1526B7280C2C}" type="presParOf" srcId="{112E995D-E56C-4D5A-B2D8-C5DBF1E651BC}" destId="{7488A1F6-A220-4689-B978-7C2E52CABD90}" srcOrd="0" destOrd="0" presId="urn:microsoft.com/office/officeart/2005/8/layout/process3"/>
    <dgm:cxn modelId="{45B6AD39-0CFF-48E4-9F9F-0E207CD57F78}" type="presParOf" srcId="{112E995D-E56C-4D5A-B2D8-C5DBF1E651BC}" destId="{45CD30BA-2E2F-43FF-94DB-BA02263D0B7D}" srcOrd="1" destOrd="0" presId="urn:microsoft.com/office/officeart/2005/8/layout/process3"/>
    <dgm:cxn modelId="{7CAB8DB7-1C03-46A5-B7B5-E2BFFEE2AAE3}" type="presParOf" srcId="{112E995D-E56C-4D5A-B2D8-C5DBF1E651BC}" destId="{4402B45C-EDEB-4667-A902-9CE2492D3C05}" srcOrd="2" destOrd="0" presId="urn:microsoft.com/office/officeart/2005/8/layout/process3"/>
    <dgm:cxn modelId="{9DEA6EF9-201B-45AE-B17B-A4DE80052709}" type="presParOf" srcId="{99A9105A-AD01-47F4-9BB0-97B5C8A8E4CD}" destId="{90DFAED2-3E3A-4C2B-8263-301A72DF67E3}" srcOrd="1" destOrd="0" presId="urn:microsoft.com/office/officeart/2005/8/layout/process3"/>
    <dgm:cxn modelId="{9D01C57F-F822-4C68-9532-9309AB73FF5A}" type="presParOf" srcId="{90DFAED2-3E3A-4C2B-8263-301A72DF67E3}" destId="{6F360CB5-7969-4C4F-8263-CE86DAB850A2}" srcOrd="0" destOrd="0" presId="urn:microsoft.com/office/officeart/2005/8/layout/process3"/>
    <dgm:cxn modelId="{112D1C14-BB14-4C37-BF05-66CCA0DBF52B}" type="presParOf" srcId="{99A9105A-AD01-47F4-9BB0-97B5C8A8E4CD}" destId="{926F73BD-0682-4232-BCE7-461617965A29}" srcOrd="2" destOrd="0" presId="urn:microsoft.com/office/officeart/2005/8/layout/process3"/>
    <dgm:cxn modelId="{C4933389-38B8-40D0-880A-02194DEA39A2}" type="presParOf" srcId="{926F73BD-0682-4232-BCE7-461617965A29}" destId="{CD4D49D6-E72B-4CA8-B267-B45D6F096C44}" srcOrd="0" destOrd="0" presId="urn:microsoft.com/office/officeart/2005/8/layout/process3"/>
    <dgm:cxn modelId="{3D6D08B3-AC27-4D1C-B11E-E260F1BC29D1}" type="presParOf" srcId="{926F73BD-0682-4232-BCE7-461617965A29}" destId="{4F7915CD-33BD-4B28-8CC9-42301D56946D}" srcOrd="1" destOrd="0" presId="urn:microsoft.com/office/officeart/2005/8/layout/process3"/>
    <dgm:cxn modelId="{84F31236-94AE-4E0C-B522-AFEC7BD11ECB}" type="presParOf" srcId="{926F73BD-0682-4232-BCE7-461617965A29}" destId="{9F4DF99D-25B6-429C-9099-B47DC9EAD1C2}" srcOrd="2" destOrd="0" presId="urn:microsoft.com/office/officeart/2005/8/layout/process3"/>
    <dgm:cxn modelId="{BE824376-C887-4503-BEB0-B3E5484D5A91}" type="presParOf" srcId="{99A9105A-AD01-47F4-9BB0-97B5C8A8E4CD}" destId="{DC599AA4-4709-4132-B0EC-39A47FC96489}" srcOrd="3" destOrd="0" presId="urn:microsoft.com/office/officeart/2005/8/layout/process3"/>
    <dgm:cxn modelId="{D55B4661-7DD9-4355-93DF-F985881857E9}" type="presParOf" srcId="{DC599AA4-4709-4132-B0EC-39A47FC96489}" destId="{69850D3E-503D-48CC-A7C9-43C79352E2D8}" srcOrd="0" destOrd="0" presId="urn:microsoft.com/office/officeart/2005/8/layout/process3"/>
    <dgm:cxn modelId="{6C83C65E-DE4B-42C0-A9A4-4ED5704E1F5A}" type="presParOf" srcId="{99A9105A-AD01-47F4-9BB0-97B5C8A8E4CD}" destId="{CA0F1858-868B-4623-A422-22C9713A4D22}" srcOrd="4" destOrd="0" presId="urn:microsoft.com/office/officeart/2005/8/layout/process3"/>
    <dgm:cxn modelId="{6A6AFD22-F811-48EF-8BFA-14A71ADE61DB}" type="presParOf" srcId="{CA0F1858-868B-4623-A422-22C9713A4D22}" destId="{BFCFA768-CA81-4AE5-8AA7-37593F3265F5}" srcOrd="0" destOrd="0" presId="urn:microsoft.com/office/officeart/2005/8/layout/process3"/>
    <dgm:cxn modelId="{3E408028-34FD-4FFB-BABE-30015D86A8BB}" type="presParOf" srcId="{CA0F1858-868B-4623-A422-22C9713A4D22}" destId="{DD2BB631-9F2B-449E-B17E-A813BAA806BF}" srcOrd="1" destOrd="0" presId="urn:microsoft.com/office/officeart/2005/8/layout/process3"/>
    <dgm:cxn modelId="{9AEF1E8A-6401-420C-8D53-BC946C866737}" type="presParOf" srcId="{CA0F1858-868B-4623-A422-22C9713A4D22}" destId="{40F3C8E8-5F4B-4466-BAA4-99BD5CB469DA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0824C76-9E87-405A-9D96-AD80B8D8F2EE}" type="doc">
      <dgm:prSet loTypeId="urn:microsoft.com/office/officeart/2005/8/layout/matrix3" loCatId="matrix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18940839-D8ED-477F-997B-E6DD49B262E7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уровня защиты населения от ЧС, пожаров и происшествий на водных объектах</a:t>
          </a: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288 816,2</a:t>
          </a:r>
          <a:endParaRPr lang="en-US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11D001-956B-4E20-A206-66DB34D90B67}" type="parTrans" cxnId="{8CDDAFE9-CAA1-4449-9C62-88D6C5A6CCB6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ED61D796-4FC6-4DDE-BA1E-58C744168DCA}" type="sibTrans" cxnId="{8CDDAFE9-CAA1-4449-9C62-88D6C5A6CCB6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3D55A802-EB02-4219-ADC9-91C8D3ACF51D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функционирования информационных систем для безопасности жизнедеятельности населения </a:t>
          </a: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76 549,7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12D99-E91E-45D5-8B91-045B1891C2A1}" type="parTrans" cxnId="{8F0B6BD7-8EA6-4533-8603-054D2DEEE478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7A72B828-2476-4DDC-B430-0E91B76C2455}" type="sibTrans" cxnId="{8F0B6BD7-8EA6-4533-8603-054D2DEEE478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AFD5DEB7-A488-477D-B991-F491727DE909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Профилактика нарушений, совершаемых в отношении несовершеннолетних</a:t>
          </a: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31 400,4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D27E3E-C60D-438D-AA16-642CB051BD12}" type="parTrans" cxnId="{CFADD5DB-A70C-4695-822D-9101A10A5E4F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808B4F24-9FD6-4DEB-9819-898503397D8A}" type="sibTrans" cxnId="{CFADD5DB-A70C-4695-822D-9101A10A5E4F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CE1E2C7F-E793-40F5-9E7C-D3F5E689B4E0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Содействие в охране общественного правопорядка на территории РА</a:t>
          </a:r>
        </a:p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2 138,5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F919CE-33E8-4E9D-9DBE-EB3133B3CEB8}" type="parTrans" cxnId="{0A84513F-DC23-4AE5-8B6D-6F2AE1676685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7ADC8C1E-BB8F-4FC7-B255-9A4685ADC241}" type="sibTrans" cxnId="{0A84513F-DC23-4AE5-8B6D-6F2AE1676685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F5D9CEB4-2436-445A-98BD-B01BFBFFAD3F}" type="pres">
      <dgm:prSet presAssocID="{30824C76-9E87-405A-9D96-AD80B8D8F2EE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CBB865-180E-4460-9CE3-51DA62169A78}" type="pres">
      <dgm:prSet presAssocID="{30824C76-9E87-405A-9D96-AD80B8D8F2EE}" presName="diamond" presStyleLbl="bgShp" presStyleIdx="0" presStyleCnt="1" custScaleX="201756" custScaleY="60579" custLinFactNeighborX="0" custLinFactNeighborY="19994"/>
      <dgm:spPr/>
      <dgm:t>
        <a:bodyPr/>
        <a:lstStyle/>
        <a:p>
          <a:endParaRPr lang="ru-RU"/>
        </a:p>
      </dgm:t>
    </dgm:pt>
    <dgm:pt modelId="{6952D987-D2B2-47C2-8646-6B7F0A842F51}" type="pres">
      <dgm:prSet presAssocID="{30824C76-9E87-405A-9D96-AD80B8D8F2EE}" presName="quad1" presStyleLbl="node1" presStyleIdx="0" presStyleCnt="4" custScaleX="131182" custScaleY="109195" custLinFactX="-81854" custLinFactNeighborX="-100000" custLinFactNeighborY="554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1ABA3F-F3F7-4F22-BEC1-AD8C1AB3DF12}" type="pres">
      <dgm:prSet presAssocID="{30824C76-9E87-405A-9D96-AD80B8D8F2EE}" presName="quad2" presStyleLbl="node1" presStyleIdx="1" presStyleCnt="4" custScaleX="136030" custScaleY="107432" custLinFactX="-31410" custLinFactNeighborX="-100000" custLinFactNeighborY="551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F4577-6FE9-4936-992D-B9723992A661}" type="pres">
      <dgm:prSet presAssocID="{30824C76-9E87-405A-9D96-AD80B8D8F2EE}" presName="quad3" presStyleLbl="node1" presStyleIdx="2" presStyleCnt="4" custScaleX="131991" custScaleY="104599" custLinFactX="30421" custLinFactNeighborX="100000" custLinFactNeighborY="-539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CD9A8-35EA-4674-9F12-063EB8797734}" type="pres">
      <dgm:prSet presAssocID="{30824C76-9E87-405A-9D96-AD80B8D8F2EE}" presName="quad4" presStyleLbl="node1" presStyleIdx="3" presStyleCnt="4" custScaleX="132802" custScaleY="106896" custLinFactX="70223" custLinFactNeighborX="100000" custLinFactNeighborY="-528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84513F-DC23-4AE5-8B6D-6F2AE1676685}" srcId="{30824C76-9E87-405A-9D96-AD80B8D8F2EE}" destId="{CE1E2C7F-E793-40F5-9E7C-D3F5E689B4E0}" srcOrd="3" destOrd="0" parTransId="{82F919CE-33E8-4E9D-9DBE-EB3133B3CEB8}" sibTransId="{7ADC8C1E-BB8F-4FC7-B255-9A4685ADC241}"/>
    <dgm:cxn modelId="{BB7AFB13-93BD-4439-A8F1-618921348167}" type="presOf" srcId="{CE1E2C7F-E793-40F5-9E7C-D3F5E689B4E0}" destId="{DB4CD9A8-35EA-4674-9F12-063EB8797734}" srcOrd="0" destOrd="0" presId="urn:microsoft.com/office/officeart/2005/8/layout/matrix3"/>
    <dgm:cxn modelId="{BFB71E38-A138-441D-A168-28DECB3AC21B}" type="presOf" srcId="{3D55A802-EB02-4219-ADC9-91C8D3ACF51D}" destId="{9F1ABA3F-F3F7-4F22-BEC1-AD8C1AB3DF12}" srcOrd="0" destOrd="0" presId="urn:microsoft.com/office/officeart/2005/8/layout/matrix3"/>
    <dgm:cxn modelId="{8F0B6BD7-8EA6-4533-8603-054D2DEEE478}" srcId="{30824C76-9E87-405A-9D96-AD80B8D8F2EE}" destId="{3D55A802-EB02-4219-ADC9-91C8D3ACF51D}" srcOrd="1" destOrd="0" parTransId="{76212D99-E91E-45D5-8B91-045B1891C2A1}" sibTransId="{7A72B828-2476-4DDC-B430-0E91B76C2455}"/>
    <dgm:cxn modelId="{ACF61879-D74C-4EEE-8E89-494C58D85E30}" type="presOf" srcId="{AFD5DEB7-A488-477D-B991-F491727DE909}" destId="{B14F4577-6FE9-4936-992D-B9723992A661}" srcOrd="0" destOrd="0" presId="urn:microsoft.com/office/officeart/2005/8/layout/matrix3"/>
    <dgm:cxn modelId="{1BAEB24A-4332-468A-9264-9B9DAD5EE7F0}" type="presOf" srcId="{30824C76-9E87-405A-9D96-AD80B8D8F2EE}" destId="{F5D9CEB4-2436-445A-98BD-B01BFBFFAD3F}" srcOrd="0" destOrd="0" presId="urn:microsoft.com/office/officeart/2005/8/layout/matrix3"/>
    <dgm:cxn modelId="{CFADD5DB-A70C-4695-822D-9101A10A5E4F}" srcId="{30824C76-9E87-405A-9D96-AD80B8D8F2EE}" destId="{AFD5DEB7-A488-477D-B991-F491727DE909}" srcOrd="2" destOrd="0" parTransId="{C0D27E3E-C60D-438D-AA16-642CB051BD12}" sibTransId="{808B4F24-9FD6-4DEB-9819-898503397D8A}"/>
    <dgm:cxn modelId="{8CDDAFE9-CAA1-4449-9C62-88D6C5A6CCB6}" srcId="{30824C76-9E87-405A-9D96-AD80B8D8F2EE}" destId="{18940839-D8ED-477F-997B-E6DD49B262E7}" srcOrd="0" destOrd="0" parTransId="{3511D001-956B-4E20-A206-66DB34D90B67}" sibTransId="{ED61D796-4FC6-4DDE-BA1E-58C744168DCA}"/>
    <dgm:cxn modelId="{FDB84586-B4E7-4FCA-B4E0-3A00E24776A4}" type="presOf" srcId="{18940839-D8ED-477F-997B-E6DD49B262E7}" destId="{6952D987-D2B2-47C2-8646-6B7F0A842F51}" srcOrd="0" destOrd="0" presId="urn:microsoft.com/office/officeart/2005/8/layout/matrix3"/>
    <dgm:cxn modelId="{EF937110-60C7-4CA6-9A32-040904E6AF79}" type="presParOf" srcId="{F5D9CEB4-2436-445A-98BD-B01BFBFFAD3F}" destId="{4BCBB865-180E-4460-9CE3-51DA62169A78}" srcOrd="0" destOrd="0" presId="urn:microsoft.com/office/officeart/2005/8/layout/matrix3"/>
    <dgm:cxn modelId="{12515DB1-F3F5-435E-9A83-D315E6624D74}" type="presParOf" srcId="{F5D9CEB4-2436-445A-98BD-B01BFBFFAD3F}" destId="{6952D987-D2B2-47C2-8646-6B7F0A842F51}" srcOrd="1" destOrd="0" presId="urn:microsoft.com/office/officeart/2005/8/layout/matrix3"/>
    <dgm:cxn modelId="{F4363A03-0A2B-4508-9256-3D43237C5E57}" type="presParOf" srcId="{F5D9CEB4-2436-445A-98BD-B01BFBFFAD3F}" destId="{9F1ABA3F-F3F7-4F22-BEC1-AD8C1AB3DF12}" srcOrd="2" destOrd="0" presId="urn:microsoft.com/office/officeart/2005/8/layout/matrix3"/>
    <dgm:cxn modelId="{68F09296-4A0F-48ED-B85C-F09B0B9F87EB}" type="presParOf" srcId="{F5D9CEB4-2436-445A-98BD-B01BFBFFAD3F}" destId="{B14F4577-6FE9-4936-992D-B9723992A661}" srcOrd="3" destOrd="0" presId="urn:microsoft.com/office/officeart/2005/8/layout/matrix3"/>
    <dgm:cxn modelId="{17AAC210-73AB-4B58-AD90-86ABAE36F996}" type="presParOf" srcId="{F5D9CEB4-2436-445A-98BD-B01BFBFFAD3F}" destId="{DB4CD9A8-35EA-4674-9F12-063EB879773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AFECB45-3F82-4BBA-9447-6DDDFD622C08}" type="doc">
      <dgm:prSet loTypeId="urn:microsoft.com/office/officeart/2005/8/layout/pyramid2" loCatId="list" qsTypeId="urn:microsoft.com/office/officeart/2005/8/quickstyle/simple1" qsCatId="simple" csTypeId="urn:microsoft.com/office/officeart/2005/8/colors/colorful1" csCatId="colorful" phldr="1"/>
      <dgm:spPr/>
    </dgm:pt>
    <dgm:pt modelId="{568FB221-D4D1-423F-83E1-79017DBC0251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Позиционирование Республики Алтай как благоприятного региона на внутреннем и мировом туристских рынках</a:t>
          </a:r>
        </a:p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8 512,3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134959-FD0E-4B45-895B-9519CE76A1F7}" type="parTrans" cxnId="{EBBBD9BC-B69D-4204-9F27-9029F3C9B2C0}">
      <dgm:prSet/>
      <dgm:spPr/>
      <dgm:t>
        <a:bodyPr/>
        <a:lstStyle/>
        <a:p>
          <a:endParaRPr lang="ru-RU"/>
        </a:p>
      </dgm:t>
    </dgm:pt>
    <dgm:pt modelId="{DFE590E3-FAE5-423B-B566-CB7A3B48EFD0}" type="sibTrans" cxnId="{EBBBD9BC-B69D-4204-9F27-9029F3C9B2C0}">
      <dgm:prSet/>
      <dgm:spPr/>
      <dgm:t>
        <a:bodyPr/>
        <a:lstStyle/>
        <a:p>
          <a:endParaRPr lang="ru-RU"/>
        </a:p>
      </dgm:t>
    </dgm:pt>
    <dgm:pt modelId="{AAF26F0E-CB2B-4C0D-B582-A503DF64F328}">
      <dgm:prSet phldrT="[Текст]" custT="1"/>
      <dgm:spPr/>
      <dgm:t>
        <a:bodyPr/>
        <a:lstStyle/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туристической инфраструктуры </a:t>
          </a:r>
        </a:p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78 067,1</a:t>
          </a:r>
          <a:endParaRPr lang="ru-RU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FC0135-BF3D-4BCE-A131-A9A26BEE6B53}" type="parTrans" cxnId="{8B8F943F-5D1B-47AE-8A12-A47405E178BF}">
      <dgm:prSet/>
      <dgm:spPr/>
      <dgm:t>
        <a:bodyPr/>
        <a:lstStyle/>
        <a:p>
          <a:endParaRPr lang="ru-RU"/>
        </a:p>
      </dgm:t>
    </dgm:pt>
    <dgm:pt modelId="{FC6F0EAF-75C4-4F42-9C81-CE426F6619B8}" type="sibTrans" cxnId="{8B8F943F-5D1B-47AE-8A12-A47405E178BF}">
      <dgm:prSet/>
      <dgm:spPr/>
      <dgm:t>
        <a:bodyPr/>
        <a:lstStyle/>
        <a:p>
          <a:endParaRPr lang="ru-RU"/>
        </a:p>
      </dgm:t>
    </dgm:pt>
    <dgm:pt modelId="{3CDD4649-C694-4B17-8EDB-43FDD3804B01}">
      <dgm:prSet phldrT="[Текст]" custT="1"/>
      <dgm:spPr/>
      <dgm:t>
        <a:bodyPr/>
        <a:lstStyle/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индивидуальной программы социально-экономического развития Республики Алтай в сфере туризма </a:t>
          </a:r>
        </a:p>
        <a:p>
          <a:r>
            <a:rPr lang="ru-RU" sz="12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165 814,5</a:t>
          </a:r>
          <a:endParaRPr lang="ru-RU" sz="12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1DEB55-C0B1-4B3D-A5CD-9484CD0FB39C}" type="parTrans" cxnId="{7C68B3D1-298A-4FBD-8ADD-A44DB8F16469}">
      <dgm:prSet/>
      <dgm:spPr/>
      <dgm:t>
        <a:bodyPr/>
        <a:lstStyle/>
        <a:p>
          <a:endParaRPr lang="ru-RU"/>
        </a:p>
      </dgm:t>
    </dgm:pt>
    <dgm:pt modelId="{234275D9-E486-4275-81DF-446B1A48C8F3}" type="sibTrans" cxnId="{7C68B3D1-298A-4FBD-8ADD-A44DB8F16469}">
      <dgm:prSet/>
      <dgm:spPr/>
      <dgm:t>
        <a:bodyPr/>
        <a:lstStyle/>
        <a:p>
          <a:endParaRPr lang="ru-RU"/>
        </a:p>
      </dgm:t>
    </dgm:pt>
    <dgm:pt modelId="{1BD156BC-B6A5-481A-8C33-16F4B9159E8B}" type="pres">
      <dgm:prSet presAssocID="{FAFECB45-3F82-4BBA-9447-6DDDFD622C08}" presName="compositeShape" presStyleCnt="0">
        <dgm:presLayoutVars>
          <dgm:dir/>
          <dgm:resizeHandles/>
        </dgm:presLayoutVars>
      </dgm:prSet>
      <dgm:spPr/>
    </dgm:pt>
    <dgm:pt modelId="{DDDC33FB-D7F0-4EBD-9AD8-28B6E4EFCD7D}" type="pres">
      <dgm:prSet presAssocID="{FAFECB45-3F82-4BBA-9447-6DDDFD622C08}" presName="pyramid" presStyleLbl="node1" presStyleIdx="0" presStyleCnt="1" custScaleX="119423" custLinFactNeighborY="678"/>
      <dgm:spPr>
        <a:ln>
          <a:solidFill>
            <a:srgbClr val="00FFFF"/>
          </a:solidFill>
        </a:ln>
      </dgm:spPr>
    </dgm:pt>
    <dgm:pt modelId="{E17CCB07-BBB8-4BB1-8466-A31B56A3861B}" type="pres">
      <dgm:prSet presAssocID="{FAFECB45-3F82-4BBA-9447-6DDDFD622C08}" presName="theList" presStyleCnt="0"/>
      <dgm:spPr/>
    </dgm:pt>
    <dgm:pt modelId="{5871A168-09CF-462F-BAC3-EB45D4C99688}" type="pres">
      <dgm:prSet presAssocID="{568FB221-D4D1-423F-83E1-79017DBC0251}" presName="aNode" presStyleLbl="fgAcc1" presStyleIdx="0" presStyleCnt="3" custScaleX="97669" custScaleY="104341" custLinFactNeighborX="-2131" custLinFactNeighborY="-387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9E4D2A-BAB4-4702-9D4C-A1F22EE4ECE1}" type="pres">
      <dgm:prSet presAssocID="{568FB221-D4D1-423F-83E1-79017DBC0251}" presName="aSpace" presStyleCnt="0"/>
      <dgm:spPr/>
    </dgm:pt>
    <dgm:pt modelId="{36160432-6B61-4A1F-A6C4-C47C081A2838}" type="pres">
      <dgm:prSet presAssocID="{AAF26F0E-CB2B-4C0D-B582-A503DF64F328}" presName="aNode" presStyleLbl="fgAcc1" presStyleIdx="1" presStyleCnt="3" custScaleX="98818" custScaleY="943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D62C80-F020-41C4-9945-BA218C9312DF}" type="pres">
      <dgm:prSet presAssocID="{AAF26F0E-CB2B-4C0D-B582-A503DF64F328}" presName="aSpace" presStyleCnt="0"/>
      <dgm:spPr/>
    </dgm:pt>
    <dgm:pt modelId="{F33A6BBA-B34C-449A-AAE4-F6BEDA32A729}" type="pres">
      <dgm:prSet presAssocID="{3CDD4649-C694-4B17-8EDB-43FDD3804B01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4B48FF-666C-4FA2-A24C-62709D0579E2}" type="pres">
      <dgm:prSet presAssocID="{3CDD4649-C694-4B17-8EDB-43FDD3804B01}" presName="aSpace" presStyleCnt="0"/>
      <dgm:spPr/>
    </dgm:pt>
  </dgm:ptLst>
  <dgm:cxnLst>
    <dgm:cxn modelId="{B9216997-A2E1-406F-8DCF-59F4B26ECBD8}" type="presOf" srcId="{568FB221-D4D1-423F-83E1-79017DBC0251}" destId="{5871A168-09CF-462F-BAC3-EB45D4C99688}" srcOrd="0" destOrd="0" presId="urn:microsoft.com/office/officeart/2005/8/layout/pyramid2"/>
    <dgm:cxn modelId="{EBBBD9BC-B69D-4204-9F27-9029F3C9B2C0}" srcId="{FAFECB45-3F82-4BBA-9447-6DDDFD622C08}" destId="{568FB221-D4D1-423F-83E1-79017DBC0251}" srcOrd="0" destOrd="0" parTransId="{18134959-FD0E-4B45-895B-9519CE76A1F7}" sibTransId="{DFE590E3-FAE5-423B-B566-CB7A3B48EFD0}"/>
    <dgm:cxn modelId="{768EAB1F-6C2D-47C8-9EA2-E38B2D2AADC6}" type="presOf" srcId="{3CDD4649-C694-4B17-8EDB-43FDD3804B01}" destId="{F33A6BBA-B34C-449A-AAE4-F6BEDA32A729}" srcOrd="0" destOrd="0" presId="urn:microsoft.com/office/officeart/2005/8/layout/pyramid2"/>
    <dgm:cxn modelId="{7C68B3D1-298A-4FBD-8ADD-A44DB8F16469}" srcId="{FAFECB45-3F82-4BBA-9447-6DDDFD622C08}" destId="{3CDD4649-C694-4B17-8EDB-43FDD3804B01}" srcOrd="2" destOrd="0" parTransId="{531DEB55-C0B1-4B3D-A5CD-9484CD0FB39C}" sibTransId="{234275D9-E486-4275-81DF-446B1A48C8F3}"/>
    <dgm:cxn modelId="{835E8A55-9DA8-4768-AC13-35F69ECA62D3}" type="presOf" srcId="{FAFECB45-3F82-4BBA-9447-6DDDFD622C08}" destId="{1BD156BC-B6A5-481A-8C33-16F4B9159E8B}" srcOrd="0" destOrd="0" presId="urn:microsoft.com/office/officeart/2005/8/layout/pyramid2"/>
    <dgm:cxn modelId="{8B8F943F-5D1B-47AE-8A12-A47405E178BF}" srcId="{FAFECB45-3F82-4BBA-9447-6DDDFD622C08}" destId="{AAF26F0E-CB2B-4C0D-B582-A503DF64F328}" srcOrd="1" destOrd="0" parTransId="{C1FC0135-BF3D-4BCE-A131-A9A26BEE6B53}" sibTransId="{FC6F0EAF-75C4-4F42-9C81-CE426F6619B8}"/>
    <dgm:cxn modelId="{27076F01-A4D6-43DC-BB8F-D41D5E5FBBD9}" type="presOf" srcId="{AAF26F0E-CB2B-4C0D-B582-A503DF64F328}" destId="{36160432-6B61-4A1F-A6C4-C47C081A2838}" srcOrd="0" destOrd="0" presId="urn:microsoft.com/office/officeart/2005/8/layout/pyramid2"/>
    <dgm:cxn modelId="{4B392C5A-9DC1-4C15-BE37-BB9D1EA8C6FB}" type="presParOf" srcId="{1BD156BC-B6A5-481A-8C33-16F4B9159E8B}" destId="{DDDC33FB-D7F0-4EBD-9AD8-28B6E4EFCD7D}" srcOrd="0" destOrd="0" presId="urn:microsoft.com/office/officeart/2005/8/layout/pyramid2"/>
    <dgm:cxn modelId="{7ABEFBE1-8906-4E60-BFBE-B335474BC153}" type="presParOf" srcId="{1BD156BC-B6A5-481A-8C33-16F4B9159E8B}" destId="{E17CCB07-BBB8-4BB1-8466-A31B56A3861B}" srcOrd="1" destOrd="0" presId="urn:microsoft.com/office/officeart/2005/8/layout/pyramid2"/>
    <dgm:cxn modelId="{0D0BA9F8-CABD-40FB-8A88-85CDCE9BE230}" type="presParOf" srcId="{E17CCB07-BBB8-4BB1-8466-A31B56A3861B}" destId="{5871A168-09CF-462F-BAC3-EB45D4C99688}" srcOrd="0" destOrd="0" presId="urn:microsoft.com/office/officeart/2005/8/layout/pyramid2"/>
    <dgm:cxn modelId="{83DFE83E-8DCD-4305-A3A2-DD28EF250AEB}" type="presParOf" srcId="{E17CCB07-BBB8-4BB1-8466-A31B56A3861B}" destId="{B29E4D2A-BAB4-4702-9D4C-A1F22EE4ECE1}" srcOrd="1" destOrd="0" presId="urn:microsoft.com/office/officeart/2005/8/layout/pyramid2"/>
    <dgm:cxn modelId="{CBB682D2-5596-444D-9B6B-029D7AC25187}" type="presParOf" srcId="{E17CCB07-BBB8-4BB1-8466-A31B56A3861B}" destId="{36160432-6B61-4A1F-A6C4-C47C081A2838}" srcOrd="2" destOrd="0" presId="urn:microsoft.com/office/officeart/2005/8/layout/pyramid2"/>
    <dgm:cxn modelId="{5FCBCEE7-0A4F-4AA1-8B84-F3264E2DB14F}" type="presParOf" srcId="{E17CCB07-BBB8-4BB1-8466-A31B56A3861B}" destId="{A3D62C80-F020-41C4-9945-BA218C9312DF}" srcOrd="3" destOrd="0" presId="urn:microsoft.com/office/officeart/2005/8/layout/pyramid2"/>
    <dgm:cxn modelId="{0945EC71-FDF9-4C42-9487-7831996094AB}" type="presParOf" srcId="{E17CCB07-BBB8-4BB1-8466-A31B56A3861B}" destId="{F33A6BBA-B34C-449A-AAE4-F6BEDA32A729}" srcOrd="4" destOrd="0" presId="urn:microsoft.com/office/officeart/2005/8/layout/pyramid2"/>
    <dgm:cxn modelId="{21575E10-E5E3-42F6-9E95-2B3D8D28BD8F}" type="presParOf" srcId="{E17CCB07-BBB8-4BB1-8466-A31B56A3861B}" destId="{244B48FF-666C-4FA2-A24C-62709D0579E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0824C76-9E87-405A-9D96-AD80B8D8F2EE}" type="doc">
      <dgm:prSet loTypeId="urn:microsoft.com/office/officeart/2005/8/layout/matrix3" loCatId="matrix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8940839-D8ED-477F-997B-E6DD49B262E7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качества жизни коренных малочисленных народов</a:t>
          </a:r>
          <a:endParaRPr lang="en-US" sz="1200" b="1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7 013,3</a:t>
          </a:r>
        </a:p>
      </dgm:t>
    </dgm:pt>
    <dgm:pt modelId="{3511D001-956B-4E20-A206-66DB34D90B67}" type="parTrans" cxnId="{8CDDAFE9-CAA1-4449-9C62-88D6C5A6CCB6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ED61D796-4FC6-4DDE-BA1E-58C744168DCA}" type="sibTrans" cxnId="{8CDDAFE9-CAA1-4449-9C62-88D6C5A6CCB6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AFD5DEB7-A488-477D-B991-F491727DE909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Содействие этнокультурному многообразию народов России, проживающих на территории Республики Алтай</a:t>
          </a:r>
          <a:endParaRPr lang="en-US" sz="1200" b="1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13 981,5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D27E3E-C60D-438D-AA16-642CB051BD12}" type="parTrans" cxnId="{CFADD5DB-A70C-4695-822D-9101A10A5E4F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808B4F24-9FD6-4DEB-9819-898503397D8A}" type="sibTrans" cxnId="{CFADD5DB-A70C-4695-822D-9101A10A5E4F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9AFE6B33-5800-4BB2-971A-39D7F09E5449}">
      <dgm:prSet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общероссийской гражданской идентичности и этнокультурное развитие народов Республики Алтай</a:t>
          </a:r>
          <a:endParaRPr lang="en-US" sz="1200" b="1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6 976,0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792B4B-35E7-4D88-85C8-3E9DE3958C92}" type="parTrans" cxnId="{5299D3CE-54A9-4800-8332-B2A6A5F48377}">
      <dgm:prSet/>
      <dgm:spPr/>
      <dgm:t>
        <a:bodyPr/>
        <a:lstStyle/>
        <a:p>
          <a:endParaRPr lang="ru-RU"/>
        </a:p>
      </dgm:t>
    </dgm:pt>
    <dgm:pt modelId="{8FAA7CAE-C1E1-433E-ABB1-5C4B024C61A2}" type="sibTrans" cxnId="{5299D3CE-54A9-4800-8332-B2A6A5F48377}">
      <dgm:prSet/>
      <dgm:spPr/>
      <dgm:t>
        <a:bodyPr/>
        <a:lstStyle/>
        <a:p>
          <a:endParaRPr lang="ru-RU"/>
        </a:p>
      </dgm:t>
    </dgm:pt>
    <dgm:pt modelId="{3D55A802-EB02-4219-ADC9-91C8D3ACF51D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мер по антитеррористической защищенности</a:t>
          </a:r>
          <a:endParaRPr lang="en-US" sz="1200" b="1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65 043,5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72B828-2476-4DDC-B430-0E91B76C2455}" type="sibTrans" cxnId="{8F0B6BD7-8EA6-4533-8603-054D2DEEE478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76212D99-E91E-45D5-8B91-045B1891C2A1}" type="parTrans" cxnId="{8F0B6BD7-8EA6-4533-8603-054D2DEEE478}">
      <dgm:prSet/>
      <dgm:spPr/>
      <dgm:t>
        <a:bodyPr/>
        <a:lstStyle/>
        <a:p>
          <a:endParaRPr lang="ru-RU" sz="1100">
            <a:solidFill>
              <a:srgbClr val="002060"/>
            </a:solidFill>
          </a:endParaRPr>
        </a:p>
      </dgm:t>
    </dgm:pt>
    <dgm:pt modelId="{F5D9CEB4-2436-445A-98BD-B01BFBFFAD3F}" type="pres">
      <dgm:prSet presAssocID="{30824C76-9E87-405A-9D96-AD80B8D8F2EE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CBB865-180E-4460-9CE3-51DA62169A78}" type="pres">
      <dgm:prSet presAssocID="{30824C76-9E87-405A-9D96-AD80B8D8F2EE}" presName="diamond" presStyleLbl="bgShp" presStyleIdx="0" presStyleCnt="1" custScaleX="201756" custScaleY="60579" custLinFactNeighborX="0" custLinFactNeighborY="19994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6952D987-D2B2-47C2-8646-6B7F0A842F51}" type="pres">
      <dgm:prSet presAssocID="{30824C76-9E87-405A-9D96-AD80B8D8F2EE}" presName="quad1" presStyleLbl="node1" presStyleIdx="0" presStyleCnt="4" custScaleX="131182" custScaleY="109195" custLinFactX="-83786" custLinFactNeighborX="-100000" custLinFactNeighborY="573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1ABA3F-F3F7-4F22-BEC1-AD8C1AB3DF12}" type="pres">
      <dgm:prSet presAssocID="{30824C76-9E87-405A-9D96-AD80B8D8F2EE}" presName="quad2" presStyleLbl="node1" presStyleIdx="1" presStyleCnt="4" custScaleX="136030" custScaleY="107432" custLinFactX="-31410" custLinFactNeighborX="-100000" custLinFactNeighborY="551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F4577-6FE9-4936-992D-B9723992A661}" type="pres">
      <dgm:prSet presAssocID="{30824C76-9E87-405A-9D96-AD80B8D8F2EE}" presName="quad3" presStyleLbl="node1" presStyleIdx="2" presStyleCnt="4" custScaleX="135939" custScaleY="106634" custLinFactX="30421" custLinFactNeighborX="100000" custLinFactNeighborY="-539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CD9A8-35EA-4674-9F12-063EB8797734}" type="pres">
      <dgm:prSet presAssocID="{30824C76-9E87-405A-9D96-AD80B8D8F2EE}" presName="quad4" presStyleLbl="node1" presStyleIdx="3" presStyleCnt="4" custScaleX="132802" custScaleY="106896" custLinFactX="70223" custLinFactNeighborX="100000" custLinFactNeighborY="-528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0B6BD7-8EA6-4533-8603-054D2DEEE478}" srcId="{30824C76-9E87-405A-9D96-AD80B8D8F2EE}" destId="{3D55A802-EB02-4219-ADC9-91C8D3ACF51D}" srcOrd="1" destOrd="0" parTransId="{76212D99-E91E-45D5-8B91-045B1891C2A1}" sibTransId="{7A72B828-2476-4DDC-B430-0E91B76C2455}"/>
    <dgm:cxn modelId="{1F34166B-A1C6-49A1-8A72-6F35BCE432A0}" type="presOf" srcId="{9AFE6B33-5800-4BB2-971A-39D7F09E5449}" destId="{DB4CD9A8-35EA-4674-9F12-063EB8797734}" srcOrd="0" destOrd="0" presId="urn:microsoft.com/office/officeart/2005/8/layout/matrix3"/>
    <dgm:cxn modelId="{5299D3CE-54A9-4800-8332-B2A6A5F48377}" srcId="{30824C76-9E87-405A-9D96-AD80B8D8F2EE}" destId="{9AFE6B33-5800-4BB2-971A-39D7F09E5449}" srcOrd="3" destOrd="0" parTransId="{6D792B4B-35E7-4D88-85C8-3E9DE3958C92}" sibTransId="{8FAA7CAE-C1E1-433E-ABB1-5C4B024C61A2}"/>
    <dgm:cxn modelId="{BFB71E38-A138-441D-A168-28DECB3AC21B}" type="presOf" srcId="{3D55A802-EB02-4219-ADC9-91C8D3ACF51D}" destId="{9F1ABA3F-F3F7-4F22-BEC1-AD8C1AB3DF12}" srcOrd="0" destOrd="0" presId="urn:microsoft.com/office/officeart/2005/8/layout/matrix3"/>
    <dgm:cxn modelId="{1BAEB24A-4332-468A-9264-9B9DAD5EE7F0}" type="presOf" srcId="{30824C76-9E87-405A-9D96-AD80B8D8F2EE}" destId="{F5D9CEB4-2436-445A-98BD-B01BFBFFAD3F}" srcOrd="0" destOrd="0" presId="urn:microsoft.com/office/officeart/2005/8/layout/matrix3"/>
    <dgm:cxn modelId="{CFADD5DB-A70C-4695-822D-9101A10A5E4F}" srcId="{30824C76-9E87-405A-9D96-AD80B8D8F2EE}" destId="{AFD5DEB7-A488-477D-B991-F491727DE909}" srcOrd="2" destOrd="0" parTransId="{C0D27E3E-C60D-438D-AA16-642CB051BD12}" sibTransId="{808B4F24-9FD6-4DEB-9819-898503397D8A}"/>
    <dgm:cxn modelId="{ACF61879-D74C-4EEE-8E89-494C58D85E30}" type="presOf" srcId="{AFD5DEB7-A488-477D-B991-F491727DE909}" destId="{B14F4577-6FE9-4936-992D-B9723992A661}" srcOrd="0" destOrd="0" presId="urn:microsoft.com/office/officeart/2005/8/layout/matrix3"/>
    <dgm:cxn modelId="{FDB84586-B4E7-4FCA-B4E0-3A00E24776A4}" type="presOf" srcId="{18940839-D8ED-477F-997B-E6DD49B262E7}" destId="{6952D987-D2B2-47C2-8646-6B7F0A842F51}" srcOrd="0" destOrd="0" presId="urn:microsoft.com/office/officeart/2005/8/layout/matrix3"/>
    <dgm:cxn modelId="{8CDDAFE9-CAA1-4449-9C62-88D6C5A6CCB6}" srcId="{30824C76-9E87-405A-9D96-AD80B8D8F2EE}" destId="{18940839-D8ED-477F-997B-E6DD49B262E7}" srcOrd="0" destOrd="0" parTransId="{3511D001-956B-4E20-A206-66DB34D90B67}" sibTransId="{ED61D796-4FC6-4DDE-BA1E-58C744168DCA}"/>
    <dgm:cxn modelId="{EF937110-60C7-4CA6-9A32-040904E6AF79}" type="presParOf" srcId="{F5D9CEB4-2436-445A-98BD-B01BFBFFAD3F}" destId="{4BCBB865-180E-4460-9CE3-51DA62169A78}" srcOrd="0" destOrd="0" presId="urn:microsoft.com/office/officeart/2005/8/layout/matrix3"/>
    <dgm:cxn modelId="{12515DB1-F3F5-435E-9A83-D315E6624D74}" type="presParOf" srcId="{F5D9CEB4-2436-445A-98BD-B01BFBFFAD3F}" destId="{6952D987-D2B2-47C2-8646-6B7F0A842F51}" srcOrd="1" destOrd="0" presId="urn:microsoft.com/office/officeart/2005/8/layout/matrix3"/>
    <dgm:cxn modelId="{F4363A03-0A2B-4508-9256-3D43237C5E57}" type="presParOf" srcId="{F5D9CEB4-2436-445A-98BD-B01BFBFFAD3F}" destId="{9F1ABA3F-F3F7-4F22-BEC1-AD8C1AB3DF12}" srcOrd="2" destOrd="0" presId="urn:microsoft.com/office/officeart/2005/8/layout/matrix3"/>
    <dgm:cxn modelId="{68F09296-4A0F-48ED-B85C-F09B0B9F87EB}" type="presParOf" srcId="{F5D9CEB4-2436-445A-98BD-B01BFBFFAD3F}" destId="{B14F4577-6FE9-4936-992D-B9723992A661}" srcOrd="3" destOrd="0" presId="urn:microsoft.com/office/officeart/2005/8/layout/matrix3"/>
    <dgm:cxn modelId="{17AAC210-73AB-4B58-AD90-86ABAE36F996}" type="presParOf" srcId="{F5D9CEB4-2436-445A-98BD-B01BFBFFAD3F}" destId="{DB4CD9A8-35EA-4674-9F12-063EB879773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163CF10-08A4-4BD3-86D6-8E386A5FD6E6}" type="doc">
      <dgm:prSet loTypeId="urn:microsoft.com/office/officeart/2005/8/layout/hProcess9" loCatId="process" qsTypeId="urn:microsoft.com/office/officeart/2005/8/quickstyle/simple2" qsCatId="simple" csTypeId="urn:microsoft.com/office/officeart/2005/8/colors/colorful2" csCatId="colorful" phldr="1"/>
      <dgm:spPr/>
    </dgm:pt>
    <dgm:pt modelId="{3C67C02D-6B1A-4430-866E-C809389FE183}">
      <dgm:prSet phldrT="[Текст]" custT="1"/>
      <dgm:spPr/>
      <dgm:t>
        <a:bodyPr/>
        <a:lstStyle/>
        <a:p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12 961,6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00880A-C2B9-4A58-BB05-6206D688266B}" type="parTrans" cxnId="{985B288E-E4BF-4BFD-9069-0F3F64CA133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D5D065C-0E80-4FB4-BCF7-FEAC72FD18DB}" type="sibTrans" cxnId="{985B288E-E4BF-4BFD-9069-0F3F64CA133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2E57A2B-B0A1-432D-9E6B-565EAEA63E70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организационной инфраструктуры по реализации эффективной языковой политики, обеспечивающей сохранение и развитие алтайского языка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379DCF-276F-45BB-A19A-9464D778DBC3}" type="parTrans" cxnId="{8AAA6E82-6841-4278-9020-0D8126B1EE61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52BF31F-18F9-4016-9425-DBAF1897BD21}" type="sibTrans" cxnId="{8AAA6E82-6841-4278-9020-0D8126B1EE61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FB63B41-4254-4612-B5BA-C431B1749C17}">
      <dgm:prSet phldrT="[Текст]" custT="1"/>
      <dgm:spPr/>
      <dgm:t>
        <a:bodyPr/>
        <a:lstStyle/>
        <a:p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8 516,8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6DA934-EDA3-4BCA-8120-4784F4254AD1}" type="parTrans" cxnId="{0117D021-9437-4D3F-AAFF-9E0A8269B22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56B0E3D-14B3-4303-A307-7D26D6E8A3FD}" type="sibTrans" cxnId="{0117D021-9437-4D3F-AAFF-9E0A8269B22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F1E33EA-253A-4A03-B7C5-0164D78165D1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алтайского языка в сфере образования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BBD447-EF5C-42D0-AAFE-67C2A2F05594}" type="parTrans" cxnId="{5D82FDEF-9D73-4E48-8AA4-F02293842F5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D4B052A-C977-4E15-9E9E-796A27F58B93}" type="sibTrans" cxnId="{5D82FDEF-9D73-4E48-8AA4-F02293842F5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4A23134-1BAE-4916-B840-8A21B49D7F6C}">
      <dgm:prSet phldrT="[Текст]" custT="1"/>
      <dgm:spPr/>
      <dgm:t>
        <a:bodyPr/>
        <a:lstStyle/>
        <a:p>
          <a:pPr algn="ctr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2 640,0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E1691E-5F79-4AC1-AF92-CAC4F8E4E621}" type="parTrans" cxnId="{576BE523-4B71-4714-9D6F-03A17C73AA0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1AD22F01-1389-4D08-87C2-115C6F05C2A5}" type="sibTrans" cxnId="{576BE523-4B71-4714-9D6F-03A17C73AA0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5DBBB6E-FAC0-4370-B91D-5E2BFA6F0318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Комплексные меры по развитию алтайского языка в сфере культуры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47C0E4-4556-40BF-B9B2-1288DAED50A6}" type="parTrans" cxnId="{D59512F6-6132-47D6-BC47-DF2CE5696E5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975CC21-08AB-48C9-BEEA-796F60A3D550}" type="sibTrans" cxnId="{D59512F6-6132-47D6-BC47-DF2CE5696E5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ABC2667-3A59-485A-A706-AB7B38292F15}" type="pres">
      <dgm:prSet presAssocID="{C163CF10-08A4-4BD3-86D6-8E386A5FD6E6}" presName="CompostProcess" presStyleCnt="0">
        <dgm:presLayoutVars>
          <dgm:dir/>
          <dgm:resizeHandles val="exact"/>
        </dgm:presLayoutVars>
      </dgm:prSet>
      <dgm:spPr/>
    </dgm:pt>
    <dgm:pt modelId="{2F1BCE67-26AA-438B-AD64-C3F622D68C20}" type="pres">
      <dgm:prSet presAssocID="{C163CF10-08A4-4BD3-86D6-8E386A5FD6E6}" presName="arrow" presStyleLbl="bgShp" presStyleIdx="0" presStyleCnt="1"/>
      <dgm:spPr/>
    </dgm:pt>
    <dgm:pt modelId="{69808A30-A8E2-44B6-B655-B553580B434B}" type="pres">
      <dgm:prSet presAssocID="{C163CF10-08A4-4BD3-86D6-8E386A5FD6E6}" presName="linearProcess" presStyleCnt="0"/>
      <dgm:spPr/>
    </dgm:pt>
    <dgm:pt modelId="{AA8DBDE8-54A2-4F3F-AE1E-9DF3184EF9B9}" type="pres">
      <dgm:prSet presAssocID="{3C67C02D-6B1A-4430-866E-C809389FE183}" presName="textNode" presStyleLbl="node1" presStyleIdx="0" presStyleCnt="3" custScaleY="1336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32A8C-DC8D-4C86-A7A6-AEB8FE2AFA09}" type="pres">
      <dgm:prSet presAssocID="{FD5D065C-0E80-4FB4-BCF7-FEAC72FD18DB}" presName="sibTrans" presStyleCnt="0"/>
      <dgm:spPr/>
    </dgm:pt>
    <dgm:pt modelId="{76DDE61F-916E-49D4-8CA0-4CBDF18AD2CC}" type="pres">
      <dgm:prSet presAssocID="{3FB63B41-4254-4612-B5BA-C431B1749C17}" presName="textNode" presStyleLbl="node1" presStyleIdx="1" presStyleCnt="3" custScaleY="1336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F5878-E388-44B9-B456-E80343AF4D1E}" type="pres">
      <dgm:prSet presAssocID="{956B0E3D-14B3-4303-A307-7D26D6E8A3FD}" presName="sibTrans" presStyleCnt="0"/>
      <dgm:spPr/>
    </dgm:pt>
    <dgm:pt modelId="{2DCEBF3F-F05D-4239-8C2D-25A63E8F7C2A}" type="pres">
      <dgm:prSet presAssocID="{94A23134-1BAE-4916-B840-8A21B49D7F6C}" presName="textNode" presStyleLbl="node1" presStyleIdx="2" presStyleCnt="3" custScaleY="126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AA6E82-6841-4278-9020-0D8126B1EE61}" srcId="{3C67C02D-6B1A-4430-866E-C809389FE183}" destId="{B2E57A2B-B0A1-432D-9E6B-565EAEA63E70}" srcOrd="0" destOrd="0" parTransId="{FF379DCF-276F-45BB-A19A-9464D778DBC3}" sibTransId="{F52BF31F-18F9-4016-9425-DBAF1897BD21}"/>
    <dgm:cxn modelId="{0117D021-9437-4D3F-AAFF-9E0A8269B225}" srcId="{C163CF10-08A4-4BD3-86D6-8E386A5FD6E6}" destId="{3FB63B41-4254-4612-B5BA-C431B1749C17}" srcOrd="1" destOrd="0" parTransId="{7B6DA934-EDA3-4BCA-8120-4784F4254AD1}" sibTransId="{956B0E3D-14B3-4303-A307-7D26D6E8A3FD}"/>
    <dgm:cxn modelId="{D59512F6-6132-47D6-BC47-DF2CE5696E5C}" srcId="{94A23134-1BAE-4916-B840-8A21B49D7F6C}" destId="{E5DBBB6E-FAC0-4370-B91D-5E2BFA6F0318}" srcOrd="0" destOrd="0" parTransId="{FA47C0E4-4556-40BF-B9B2-1288DAED50A6}" sibTransId="{5975CC21-08AB-48C9-BEEA-796F60A3D550}"/>
    <dgm:cxn modelId="{54D2CB49-46C7-43CF-A0A4-4BCA1865D021}" type="presOf" srcId="{3FB63B41-4254-4612-B5BA-C431B1749C17}" destId="{76DDE61F-916E-49D4-8CA0-4CBDF18AD2CC}" srcOrd="0" destOrd="0" presId="urn:microsoft.com/office/officeart/2005/8/layout/hProcess9"/>
    <dgm:cxn modelId="{93A07158-AB82-4BB4-8AAE-9AD8FB74AF6B}" type="presOf" srcId="{DF1E33EA-253A-4A03-B7C5-0164D78165D1}" destId="{76DDE61F-916E-49D4-8CA0-4CBDF18AD2CC}" srcOrd="0" destOrd="1" presId="urn:microsoft.com/office/officeart/2005/8/layout/hProcess9"/>
    <dgm:cxn modelId="{49A181DB-EDDA-41FE-B30B-943B14CF67B8}" type="presOf" srcId="{94A23134-1BAE-4916-B840-8A21B49D7F6C}" destId="{2DCEBF3F-F05D-4239-8C2D-25A63E8F7C2A}" srcOrd="0" destOrd="0" presId="urn:microsoft.com/office/officeart/2005/8/layout/hProcess9"/>
    <dgm:cxn modelId="{5D82FDEF-9D73-4E48-8AA4-F02293842F54}" srcId="{3FB63B41-4254-4612-B5BA-C431B1749C17}" destId="{DF1E33EA-253A-4A03-B7C5-0164D78165D1}" srcOrd="0" destOrd="0" parTransId="{7BBBD447-EF5C-42D0-AAFE-67C2A2F05594}" sibTransId="{2D4B052A-C977-4E15-9E9E-796A27F58B93}"/>
    <dgm:cxn modelId="{985B288E-E4BF-4BFD-9069-0F3F64CA1339}" srcId="{C163CF10-08A4-4BD3-86D6-8E386A5FD6E6}" destId="{3C67C02D-6B1A-4430-866E-C809389FE183}" srcOrd="0" destOrd="0" parTransId="{4400880A-C2B9-4A58-BB05-6206D688266B}" sibTransId="{FD5D065C-0E80-4FB4-BCF7-FEAC72FD18DB}"/>
    <dgm:cxn modelId="{65A770DB-4D02-489E-97EA-5CBE01085CB6}" type="presOf" srcId="{B2E57A2B-B0A1-432D-9E6B-565EAEA63E70}" destId="{AA8DBDE8-54A2-4F3F-AE1E-9DF3184EF9B9}" srcOrd="0" destOrd="1" presId="urn:microsoft.com/office/officeart/2005/8/layout/hProcess9"/>
    <dgm:cxn modelId="{6209512B-B10C-4FE6-BF56-DBA6837CDA98}" type="presOf" srcId="{3C67C02D-6B1A-4430-866E-C809389FE183}" destId="{AA8DBDE8-54A2-4F3F-AE1E-9DF3184EF9B9}" srcOrd="0" destOrd="0" presId="urn:microsoft.com/office/officeart/2005/8/layout/hProcess9"/>
    <dgm:cxn modelId="{47C2EF5C-EEDC-40D9-B318-D6A45C3FE4AA}" type="presOf" srcId="{C163CF10-08A4-4BD3-86D6-8E386A5FD6E6}" destId="{AABC2667-3A59-485A-A706-AB7B38292F15}" srcOrd="0" destOrd="0" presId="urn:microsoft.com/office/officeart/2005/8/layout/hProcess9"/>
    <dgm:cxn modelId="{2CCF6AF7-B264-4DDE-8164-7E7D1747ACC4}" type="presOf" srcId="{E5DBBB6E-FAC0-4370-B91D-5E2BFA6F0318}" destId="{2DCEBF3F-F05D-4239-8C2D-25A63E8F7C2A}" srcOrd="0" destOrd="1" presId="urn:microsoft.com/office/officeart/2005/8/layout/hProcess9"/>
    <dgm:cxn modelId="{576BE523-4B71-4714-9D6F-03A17C73AA03}" srcId="{C163CF10-08A4-4BD3-86D6-8E386A5FD6E6}" destId="{94A23134-1BAE-4916-B840-8A21B49D7F6C}" srcOrd="2" destOrd="0" parTransId="{36E1691E-5F79-4AC1-AF92-CAC4F8E4E621}" sibTransId="{1AD22F01-1389-4D08-87C2-115C6F05C2A5}"/>
    <dgm:cxn modelId="{4E53EFC8-C3CD-4CC4-9FDC-9ECB0185E107}" type="presParOf" srcId="{AABC2667-3A59-485A-A706-AB7B38292F15}" destId="{2F1BCE67-26AA-438B-AD64-C3F622D68C20}" srcOrd="0" destOrd="0" presId="urn:microsoft.com/office/officeart/2005/8/layout/hProcess9"/>
    <dgm:cxn modelId="{35A10213-DE25-4416-9A9B-4A1C311C4763}" type="presParOf" srcId="{AABC2667-3A59-485A-A706-AB7B38292F15}" destId="{69808A30-A8E2-44B6-B655-B553580B434B}" srcOrd="1" destOrd="0" presId="urn:microsoft.com/office/officeart/2005/8/layout/hProcess9"/>
    <dgm:cxn modelId="{8AB9CDDD-FD5E-4660-B69A-8F1A06D7F724}" type="presParOf" srcId="{69808A30-A8E2-44B6-B655-B553580B434B}" destId="{AA8DBDE8-54A2-4F3F-AE1E-9DF3184EF9B9}" srcOrd="0" destOrd="0" presId="urn:microsoft.com/office/officeart/2005/8/layout/hProcess9"/>
    <dgm:cxn modelId="{2A485AF8-6047-49A0-A1FD-A61FEE008726}" type="presParOf" srcId="{69808A30-A8E2-44B6-B655-B553580B434B}" destId="{92132A8C-DC8D-4C86-A7A6-AEB8FE2AFA09}" srcOrd="1" destOrd="0" presId="urn:microsoft.com/office/officeart/2005/8/layout/hProcess9"/>
    <dgm:cxn modelId="{2F1D883F-D8CF-4195-9B63-9214B8E5F455}" type="presParOf" srcId="{69808A30-A8E2-44B6-B655-B553580B434B}" destId="{76DDE61F-916E-49D4-8CA0-4CBDF18AD2CC}" srcOrd="2" destOrd="0" presId="urn:microsoft.com/office/officeart/2005/8/layout/hProcess9"/>
    <dgm:cxn modelId="{19E1A5F7-20CE-42DB-8FD2-47242B400740}" type="presParOf" srcId="{69808A30-A8E2-44B6-B655-B553580B434B}" destId="{2F5F5878-E388-44B9-B456-E80343AF4D1E}" srcOrd="3" destOrd="0" presId="urn:microsoft.com/office/officeart/2005/8/layout/hProcess9"/>
    <dgm:cxn modelId="{7DB7846C-F5D0-45F1-A189-A2C7BC9C11D0}" type="presParOf" srcId="{69808A30-A8E2-44B6-B655-B553580B434B}" destId="{2DCEBF3F-F05D-4239-8C2D-25A63E8F7C2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F58EC9F-4404-4A87-B71D-23A314B3603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2E7A6C-4554-4D2B-98A9-ED28458E2F1C}">
      <dgm:prSet phldrT="[Текст]" custT="1"/>
      <dgm:spPr/>
      <dgm:t>
        <a:bodyPr/>
        <a:lstStyle/>
        <a:p>
          <a:r>
            <a:rPr lang="ru-RU" sz="1400" smtClean="0">
              <a:ln/>
              <a:latin typeface="Franklin Gothic Demi Cond" panose="020B0706030402020204" pitchFamily="34" charset="0"/>
            </a:rPr>
            <a:t>4 317,1</a:t>
          </a:r>
          <a:endParaRPr lang="ru-RU" sz="1400" dirty="0">
            <a:ln/>
            <a:latin typeface="Franklin Gothic Demi Cond" panose="020B0706030402020204" pitchFamily="34" charset="0"/>
          </a:endParaRPr>
        </a:p>
      </dgm:t>
    </dgm:pt>
    <dgm:pt modelId="{9EF1409F-2902-423D-8B50-CFEE70CA40B7}" type="parTrans" cxnId="{204C40EF-3BB3-4895-BDD8-7AD7A27A3A59}">
      <dgm:prSet/>
      <dgm:spPr/>
      <dgm:t>
        <a:bodyPr/>
        <a:lstStyle/>
        <a:p>
          <a:endParaRPr lang="ru-RU"/>
        </a:p>
      </dgm:t>
    </dgm:pt>
    <dgm:pt modelId="{9A53C136-C558-4B9D-95B4-1B09572F9BB0}" type="sibTrans" cxnId="{204C40EF-3BB3-4895-BDD8-7AD7A27A3A59}">
      <dgm:prSet custLinFactNeighborX="-56928" custLinFactNeighborY="982"/>
      <dgm:spPr/>
      <dgm:t>
        <a:bodyPr/>
        <a:lstStyle/>
        <a:p>
          <a:endParaRPr lang="ru-RU"/>
        </a:p>
      </dgm:t>
    </dgm:pt>
    <dgm:pt modelId="{5B9B2259-6D47-437E-95B7-FE73F02611CF}">
      <dgm:prSet phldrT="[Текст]" custT="1"/>
      <dgm:spPr/>
      <dgm:t>
        <a:bodyPr/>
        <a:lstStyle/>
        <a:p>
          <a:r>
            <a:rPr lang="ru-RU" sz="1400" smtClean="0">
              <a:latin typeface="Franklin Gothic Demi Cond" panose="020B0706030402020204" pitchFamily="34" charset="0"/>
            </a:rPr>
            <a:t> 64 221,9</a:t>
          </a:r>
          <a:endParaRPr lang="ru-RU" sz="1400" dirty="0" smtClean="0">
            <a:latin typeface="Franklin Gothic Demi Cond" panose="020B0706030402020204" pitchFamily="34" charset="0"/>
          </a:endParaRPr>
        </a:p>
      </dgm:t>
    </dgm:pt>
    <dgm:pt modelId="{26D3C171-E7CA-4DF9-9369-C022D628058F}" type="parTrans" cxnId="{7255D38D-0948-47BB-BAA1-D0DF3401AF61}">
      <dgm:prSet/>
      <dgm:spPr/>
      <dgm:t>
        <a:bodyPr/>
        <a:lstStyle/>
        <a:p>
          <a:endParaRPr lang="ru-RU"/>
        </a:p>
      </dgm:t>
    </dgm:pt>
    <dgm:pt modelId="{CEC7AB35-5D97-443E-AE90-4936EB8BE1F6}" type="sibTrans" cxnId="{7255D38D-0948-47BB-BAA1-D0DF3401AF61}">
      <dgm:prSet/>
      <dgm:spPr/>
      <dgm:t>
        <a:bodyPr/>
        <a:lstStyle/>
        <a:p>
          <a:endParaRPr lang="ru-RU"/>
        </a:p>
      </dgm:t>
    </dgm:pt>
    <dgm:pt modelId="{26DF1646-0D26-4FDF-816E-62CF77FE1525}">
      <dgm:prSet phldrT="[Текст]" custT="1"/>
      <dgm:spPr/>
      <dgm:t>
        <a:bodyPr/>
        <a:lstStyle/>
        <a:p>
          <a:r>
            <a:rPr lang="ru-RU" sz="1400" smtClean="0">
              <a:latin typeface="Franklin Gothic Demi Cond" panose="020B0706030402020204" pitchFamily="34" charset="0"/>
            </a:rPr>
            <a:t>Перевод массовых социально значимых государственных и муниципальных услуг в электронный вид</a:t>
          </a:r>
          <a:endParaRPr lang="ru-RU" sz="1400" dirty="0">
            <a:latin typeface="Franklin Gothic Demi Cond" panose="020B0706030402020204" pitchFamily="34" charset="0"/>
          </a:endParaRPr>
        </a:p>
      </dgm:t>
    </dgm:pt>
    <dgm:pt modelId="{63EE7E6F-D16A-4089-A26F-1B139942E003}" type="parTrans" cxnId="{6D000B5C-383C-4B96-8F91-B8C04FD367AF}">
      <dgm:prSet/>
      <dgm:spPr/>
      <dgm:t>
        <a:bodyPr/>
        <a:lstStyle/>
        <a:p>
          <a:endParaRPr lang="ru-RU"/>
        </a:p>
      </dgm:t>
    </dgm:pt>
    <dgm:pt modelId="{4590D5CE-0EE4-4BEA-8126-CE9E684D6727}" type="sibTrans" cxnId="{6D000B5C-383C-4B96-8F91-B8C04FD367AF}">
      <dgm:prSet/>
      <dgm:spPr/>
      <dgm:t>
        <a:bodyPr/>
        <a:lstStyle/>
        <a:p>
          <a:endParaRPr lang="ru-RU"/>
        </a:p>
      </dgm:t>
    </dgm:pt>
    <dgm:pt modelId="{AEFC4DAF-92F1-4C11-87BE-4B2843720753}">
      <dgm:prSet phldrT="[Текст]" custT="1"/>
      <dgm:spPr/>
      <dgm:t>
        <a:bodyPr/>
        <a:lstStyle/>
        <a:p>
          <a:r>
            <a:rPr lang="ru-RU" sz="1200" dirty="0" smtClean="0">
              <a:latin typeface="Franklin Gothic Demi Cond" panose="020B0706030402020204" pitchFamily="34" charset="0"/>
            </a:rPr>
            <a:t>  Создание единого цифрового контура в здравоохранении на основе единой государственной информационной системы в сфере здравоохранения (ЕГИСЗ)</a:t>
          </a:r>
        </a:p>
      </dgm:t>
    </dgm:pt>
    <dgm:pt modelId="{0D08D3B8-D33F-40AF-AC1E-FFC390AC42C2}" type="parTrans" cxnId="{5E478C8A-E149-482F-A7B9-A47CCC26133E}">
      <dgm:prSet/>
      <dgm:spPr/>
      <dgm:t>
        <a:bodyPr/>
        <a:lstStyle/>
        <a:p>
          <a:endParaRPr lang="ru-RU"/>
        </a:p>
      </dgm:t>
    </dgm:pt>
    <dgm:pt modelId="{EC043189-C53C-4FDC-9DDA-897FB639F499}" type="sibTrans" cxnId="{5E478C8A-E149-482F-A7B9-A47CCC26133E}">
      <dgm:prSet/>
      <dgm:spPr/>
      <dgm:t>
        <a:bodyPr/>
        <a:lstStyle/>
        <a:p>
          <a:endParaRPr lang="ru-RU"/>
        </a:p>
      </dgm:t>
    </dgm:pt>
    <dgm:pt modelId="{A1472228-BC0A-44BF-8674-A19DFA701F78}">
      <dgm:prSet phldrT="[Текст]" custT="1"/>
      <dgm:spPr/>
      <dgm:t>
        <a:bodyPr/>
        <a:lstStyle/>
        <a:p>
          <a:r>
            <a:rPr lang="ru-RU" sz="1400" baseline="0" smtClean="0">
              <a:latin typeface="Franklin Gothic Demi Cond" panose="020B0706030402020204" pitchFamily="34" charset="0"/>
            </a:rPr>
            <a:t>18 005,1</a:t>
          </a:r>
          <a:endParaRPr lang="ru-RU" sz="1400" baseline="0" dirty="0" smtClean="0">
            <a:latin typeface="Franklin Gothic Demi Cond" panose="020B0706030402020204" pitchFamily="34" charset="0"/>
          </a:endParaRPr>
        </a:p>
      </dgm:t>
    </dgm:pt>
    <dgm:pt modelId="{B97441CB-8EDA-49A2-B37C-73347D919C3D}" type="parTrans" cxnId="{723EF759-767D-42B4-BB4A-F8D57F5BFE6C}">
      <dgm:prSet/>
      <dgm:spPr/>
      <dgm:t>
        <a:bodyPr/>
        <a:lstStyle/>
        <a:p>
          <a:endParaRPr lang="ru-RU"/>
        </a:p>
      </dgm:t>
    </dgm:pt>
    <dgm:pt modelId="{0A9BC8DA-E354-4740-843F-1CECBDA74542}" type="sibTrans" cxnId="{723EF759-767D-42B4-BB4A-F8D57F5BFE6C}">
      <dgm:prSet/>
      <dgm:spPr/>
      <dgm:t>
        <a:bodyPr/>
        <a:lstStyle/>
        <a:p>
          <a:endParaRPr lang="ru-RU"/>
        </a:p>
      </dgm:t>
    </dgm:pt>
    <dgm:pt modelId="{3F744EC9-1615-4858-8201-B99D89BC2742}">
      <dgm:prSet phldrT="[Текст]" custT="1"/>
      <dgm:spPr/>
      <dgm:t>
        <a:bodyPr/>
        <a:lstStyle/>
        <a:p>
          <a:r>
            <a:rPr lang="ru-RU" sz="3300" smtClean="0">
              <a:latin typeface="Franklin Gothic Demi Cond" panose="020B0706030402020204" pitchFamily="34" charset="0"/>
            </a:rPr>
            <a:t> </a:t>
          </a:r>
          <a:r>
            <a:rPr lang="ru-RU" sz="1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4 319,6</a:t>
          </a:r>
          <a:endParaRPr lang="ru-RU" sz="1400" b="1" baseline="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DC45BC-E0F2-445C-93B6-6983C6817CBA}" type="parTrans" cxnId="{B2247A5E-CA53-4FEB-8CAD-285340BFBFA1}">
      <dgm:prSet/>
      <dgm:spPr/>
      <dgm:t>
        <a:bodyPr/>
        <a:lstStyle/>
        <a:p>
          <a:endParaRPr lang="ru-RU"/>
        </a:p>
      </dgm:t>
    </dgm:pt>
    <dgm:pt modelId="{4BF3CCD2-02FD-4E6D-9CA1-6A15E9ADA620}" type="sibTrans" cxnId="{B2247A5E-CA53-4FEB-8CAD-285340BFBFA1}">
      <dgm:prSet/>
      <dgm:spPr/>
      <dgm:t>
        <a:bodyPr/>
        <a:lstStyle/>
        <a:p>
          <a:endParaRPr lang="ru-RU"/>
        </a:p>
      </dgm:t>
    </dgm:pt>
    <dgm:pt modelId="{EC49143E-635F-4E91-810E-6DDBF6BAC2D5}">
      <dgm:prSet phldrT="[Текст]" custT="1"/>
      <dgm:spPr/>
      <dgm:t>
        <a:bodyPr/>
        <a:lstStyle/>
        <a:p>
          <a:endParaRPr lang="ru-RU" sz="1400" baseline="0" dirty="0" smtClean="0">
            <a:solidFill>
              <a:srgbClr val="002060"/>
            </a:solidFill>
            <a:latin typeface="Franklin Gothic Demi Cond" panose="020B0706030402020204" pitchFamily="34" charset="0"/>
          </a:endParaRPr>
        </a:p>
      </dgm:t>
    </dgm:pt>
    <dgm:pt modelId="{05969489-3068-4313-B165-AE032F15FFAC}" type="parTrans" cxnId="{54C0E68A-9ABE-4C5C-8AC9-20B93E81F219}">
      <dgm:prSet/>
      <dgm:spPr/>
      <dgm:t>
        <a:bodyPr/>
        <a:lstStyle/>
        <a:p>
          <a:endParaRPr lang="ru-RU"/>
        </a:p>
      </dgm:t>
    </dgm:pt>
    <dgm:pt modelId="{830DB40C-F6F2-4AE0-BAD1-01F421F9AFC3}" type="sibTrans" cxnId="{54C0E68A-9ABE-4C5C-8AC9-20B93E81F219}">
      <dgm:prSet/>
      <dgm:spPr/>
      <dgm:t>
        <a:bodyPr/>
        <a:lstStyle/>
        <a:p>
          <a:endParaRPr lang="ru-RU"/>
        </a:p>
      </dgm:t>
    </dgm:pt>
    <dgm:pt modelId="{8DDF3BF8-1A60-4BAB-8D72-387ABA3B6FF8}">
      <dgm:prSet phldrT="[Текст]" custT="1"/>
      <dgm:spPr/>
      <dgm:t>
        <a:bodyPr/>
        <a:lstStyle/>
        <a:p>
          <a:r>
            <a:rPr lang="ru-RU" sz="1400" smtClean="0">
              <a:latin typeface="Franklin Gothic Demi Cond" panose="020B0706030402020204" pitchFamily="34" charset="0"/>
            </a:rPr>
            <a:t>Строим умные объекты</a:t>
          </a:r>
          <a:endParaRPr lang="ru-RU" sz="1400" baseline="0" dirty="0" smtClean="0">
            <a:latin typeface="Franklin Gothic Demi Cond" panose="020B0706030402020204" pitchFamily="34" charset="0"/>
          </a:endParaRPr>
        </a:p>
      </dgm:t>
    </dgm:pt>
    <dgm:pt modelId="{E688C1C9-0198-4744-AD79-52FBA7F31DD0}" type="parTrans" cxnId="{C0C57798-D050-4A06-8CC5-74DDA09F1C6F}">
      <dgm:prSet/>
      <dgm:spPr/>
      <dgm:t>
        <a:bodyPr/>
        <a:lstStyle/>
        <a:p>
          <a:endParaRPr lang="ru-RU"/>
        </a:p>
      </dgm:t>
    </dgm:pt>
    <dgm:pt modelId="{6F79E280-D0E8-46F0-AE26-DC057E3CC464}" type="sibTrans" cxnId="{C0C57798-D050-4A06-8CC5-74DDA09F1C6F}">
      <dgm:prSet/>
      <dgm:spPr/>
      <dgm:t>
        <a:bodyPr/>
        <a:lstStyle/>
        <a:p>
          <a:endParaRPr lang="ru-RU"/>
        </a:p>
      </dgm:t>
    </dgm:pt>
    <dgm:pt modelId="{A2E124B7-D01D-4B00-A981-6A36B905E1BA}">
      <dgm:prSet phldrT="[Текст]" custT="1"/>
      <dgm:spPr/>
      <dgm:t>
        <a:bodyPr/>
        <a:lstStyle/>
        <a:p>
          <a:r>
            <a:rPr lang="ru-RU" sz="1400" smtClean="0">
              <a:latin typeface="Franklin Gothic Demi Cond" panose="020B0706030402020204" pitchFamily="34" charset="0"/>
            </a:rPr>
            <a:t> 9 777,3</a:t>
          </a:r>
          <a:endParaRPr lang="ru-RU" sz="1400" baseline="0" dirty="0" smtClean="0">
            <a:latin typeface="Franklin Gothic Demi Cond" panose="020B0706030402020204" pitchFamily="34" charset="0"/>
          </a:endParaRPr>
        </a:p>
      </dgm:t>
    </dgm:pt>
    <dgm:pt modelId="{08B6CE7F-D4F5-4B99-B56C-6EA9BE6090AC}" type="parTrans" cxnId="{91C6E543-50B3-4362-8A52-D686FE9DE0BE}">
      <dgm:prSet/>
      <dgm:spPr/>
      <dgm:t>
        <a:bodyPr/>
        <a:lstStyle/>
        <a:p>
          <a:endParaRPr lang="ru-RU"/>
        </a:p>
      </dgm:t>
    </dgm:pt>
    <dgm:pt modelId="{99B41DFB-77F6-4316-929D-3366EEBA75FD}" type="sibTrans" cxnId="{91C6E543-50B3-4362-8A52-D686FE9DE0BE}">
      <dgm:prSet/>
      <dgm:spPr/>
      <dgm:t>
        <a:bodyPr/>
        <a:lstStyle/>
        <a:p>
          <a:endParaRPr lang="ru-RU"/>
        </a:p>
      </dgm:t>
    </dgm:pt>
    <dgm:pt modelId="{6E12C3D1-5A06-4C28-A1B6-D1F01B26219B}">
      <dgm:prSet phldrT="[Текст]" custT="1"/>
      <dgm:spPr/>
      <dgm:t>
        <a:bodyPr/>
        <a:lstStyle/>
        <a:p>
          <a:r>
            <a:rPr lang="ru-RU" sz="1400" smtClean="0">
              <a:latin typeface="Franklin Gothic Demi Cond" panose="020B0706030402020204" pitchFamily="34" charset="0"/>
            </a:rPr>
            <a:t>Цифровая трансформация сферы социальной поддержки и занятости населения</a:t>
          </a:r>
          <a:endParaRPr lang="ru-RU" sz="1400" baseline="0" dirty="0" smtClean="0">
            <a:latin typeface="Franklin Gothic Demi Cond" panose="020B0706030402020204" pitchFamily="34" charset="0"/>
          </a:endParaRPr>
        </a:p>
      </dgm:t>
    </dgm:pt>
    <dgm:pt modelId="{7265E383-442B-4E08-AA12-2C48F3B76CF4}" type="parTrans" cxnId="{77537C2D-1F1E-4D7B-9E06-F820AEA243D5}">
      <dgm:prSet/>
      <dgm:spPr/>
      <dgm:t>
        <a:bodyPr/>
        <a:lstStyle/>
        <a:p>
          <a:endParaRPr lang="ru-RU"/>
        </a:p>
      </dgm:t>
    </dgm:pt>
    <dgm:pt modelId="{407F6E2F-1F11-4177-8367-81712B39C800}" type="sibTrans" cxnId="{77537C2D-1F1E-4D7B-9E06-F820AEA243D5}">
      <dgm:prSet/>
      <dgm:spPr/>
      <dgm:t>
        <a:bodyPr/>
        <a:lstStyle/>
        <a:p>
          <a:endParaRPr lang="ru-RU"/>
        </a:p>
      </dgm:t>
    </dgm:pt>
    <dgm:pt modelId="{4F033F98-5CD6-4640-B99F-63F1F0E92E9C}">
      <dgm:prSet custT="1"/>
      <dgm:spPr/>
      <dgm:t>
        <a:bodyPr/>
        <a:lstStyle/>
        <a:p>
          <a:r>
            <a:rPr lang="ru-RU" sz="1400" baseline="0" dirty="0" smtClean="0">
              <a:latin typeface="Franklin Gothic Demi Cond" panose="020B0706030402020204" pitchFamily="34" charset="0"/>
            </a:rPr>
            <a:t>Цифровая трансформация сферы государственного управления</a:t>
          </a:r>
        </a:p>
      </dgm:t>
    </dgm:pt>
    <dgm:pt modelId="{D51EF978-93D4-47C0-944F-91B8DD3969F5}" type="parTrans" cxnId="{882A7654-6C8D-4EF7-B245-7D107865904E}">
      <dgm:prSet/>
      <dgm:spPr/>
      <dgm:t>
        <a:bodyPr/>
        <a:lstStyle/>
        <a:p>
          <a:endParaRPr lang="ru-RU"/>
        </a:p>
      </dgm:t>
    </dgm:pt>
    <dgm:pt modelId="{9D02C91D-B9EE-4BD9-BEE3-F8325094A7F5}" type="sibTrans" cxnId="{882A7654-6C8D-4EF7-B245-7D107865904E}">
      <dgm:prSet/>
      <dgm:spPr/>
      <dgm:t>
        <a:bodyPr/>
        <a:lstStyle/>
        <a:p>
          <a:endParaRPr lang="ru-RU"/>
        </a:p>
      </dgm:t>
    </dgm:pt>
    <dgm:pt modelId="{5C188B0D-402D-416C-8374-AC12879761B1}" type="pres">
      <dgm:prSet presAssocID="{EF58EC9F-4404-4A87-B71D-23A314B360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7FE29A-4C50-4CCC-86B8-60F001A17F57}" type="pres">
      <dgm:prSet presAssocID="{A42E7A6C-4554-4D2B-98A9-ED28458E2F1C}" presName="linNode" presStyleCnt="0"/>
      <dgm:spPr/>
      <dgm:t>
        <a:bodyPr/>
        <a:lstStyle/>
        <a:p>
          <a:endParaRPr lang="ru-RU"/>
        </a:p>
      </dgm:t>
    </dgm:pt>
    <dgm:pt modelId="{0633CF95-20CA-4A86-A512-028BB6E220EA}" type="pres">
      <dgm:prSet presAssocID="{A42E7A6C-4554-4D2B-98A9-ED28458E2F1C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06E33-B1E0-4F7F-BB18-9EEDBD0D74C9}" type="pres">
      <dgm:prSet presAssocID="{A42E7A6C-4554-4D2B-98A9-ED28458E2F1C}" presName="descendantText" presStyleLbl="alignAccFollowNode1" presStyleIdx="0" presStyleCnt="5" custScaleY="1248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EC217E-87C9-437F-8380-FA42A8D131ED}" type="pres">
      <dgm:prSet presAssocID="{9A53C136-C558-4B9D-95B4-1B09572F9BB0}" presName="sp" presStyleCnt="0"/>
      <dgm:spPr/>
      <dgm:t>
        <a:bodyPr/>
        <a:lstStyle/>
        <a:p>
          <a:endParaRPr lang="ru-RU"/>
        </a:p>
      </dgm:t>
    </dgm:pt>
    <dgm:pt modelId="{8A5A70E0-0A56-48AC-853D-9647E1550B26}" type="pres">
      <dgm:prSet presAssocID="{5B9B2259-6D47-437E-95B7-FE73F02611CF}" presName="linNode" presStyleCnt="0"/>
      <dgm:spPr/>
      <dgm:t>
        <a:bodyPr/>
        <a:lstStyle/>
        <a:p>
          <a:endParaRPr lang="ru-RU"/>
        </a:p>
      </dgm:t>
    </dgm:pt>
    <dgm:pt modelId="{1E8D9ABE-9591-4AC9-81B0-1BEFC02BD74E}" type="pres">
      <dgm:prSet presAssocID="{5B9B2259-6D47-437E-95B7-FE73F02611CF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28FFD0-D0B7-46A2-A39E-1BD1A4071D19}" type="pres">
      <dgm:prSet presAssocID="{5B9B2259-6D47-437E-95B7-FE73F02611CF}" presName="descendantText" presStyleLbl="alignAccFollowNode1" presStyleIdx="1" presStyleCnt="5" custScaleX="101372" custScaleY="1094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3B927-529F-40AB-8E72-91998971BEB1}" type="pres">
      <dgm:prSet presAssocID="{CEC7AB35-5D97-443E-AE90-4936EB8BE1F6}" presName="sp" presStyleCnt="0"/>
      <dgm:spPr/>
      <dgm:t>
        <a:bodyPr/>
        <a:lstStyle/>
        <a:p>
          <a:endParaRPr lang="ru-RU"/>
        </a:p>
      </dgm:t>
    </dgm:pt>
    <dgm:pt modelId="{8A27DDD3-C8F4-4DFE-8A26-86C3CCC572C7}" type="pres">
      <dgm:prSet presAssocID="{A1472228-BC0A-44BF-8674-A19DFA701F78}" presName="linNode" presStyleCnt="0"/>
      <dgm:spPr/>
      <dgm:t>
        <a:bodyPr/>
        <a:lstStyle/>
        <a:p>
          <a:endParaRPr lang="ru-RU"/>
        </a:p>
      </dgm:t>
    </dgm:pt>
    <dgm:pt modelId="{00C33B6B-B68D-414B-A8E8-99ECF6E2F832}" type="pres">
      <dgm:prSet presAssocID="{A1472228-BC0A-44BF-8674-A19DFA701F78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4AD7F3-57A0-4449-AB79-1F0F3BFA4F80}" type="pres">
      <dgm:prSet presAssocID="{A1472228-BC0A-44BF-8674-A19DFA701F78}" presName="descendantText" presStyleLbl="alignAccFollowNode1" presStyleIdx="2" presStyleCnt="5" custLinFactNeighborX="6760" custLinFactNeighborY="-24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FA2DB0-CD69-4B98-872F-AB8A7FCE8BC0}" type="pres">
      <dgm:prSet presAssocID="{0A9BC8DA-E354-4740-843F-1CECBDA74542}" presName="sp" presStyleCnt="0"/>
      <dgm:spPr/>
      <dgm:t>
        <a:bodyPr/>
        <a:lstStyle/>
        <a:p>
          <a:endParaRPr lang="ru-RU"/>
        </a:p>
      </dgm:t>
    </dgm:pt>
    <dgm:pt modelId="{A5251CD6-3666-47AE-B49E-35787FDC9AF3}" type="pres">
      <dgm:prSet presAssocID="{3F744EC9-1615-4858-8201-B99D89BC2742}" presName="linNode" presStyleCnt="0"/>
      <dgm:spPr/>
      <dgm:t>
        <a:bodyPr/>
        <a:lstStyle/>
        <a:p>
          <a:endParaRPr lang="ru-RU"/>
        </a:p>
      </dgm:t>
    </dgm:pt>
    <dgm:pt modelId="{7F1D3399-71D7-4C90-A4E2-6F40DE538A34}" type="pres">
      <dgm:prSet presAssocID="{3F744EC9-1615-4858-8201-B99D89BC2742}" presName="parentText" presStyleLbl="node1" presStyleIdx="3" presStyleCnt="5" custLinFactNeighborX="365" custLinFactNeighborY="97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8B0B46-5F21-41B0-865C-F489DD5E77AF}" type="pres">
      <dgm:prSet presAssocID="{3F744EC9-1615-4858-8201-B99D89BC2742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B4C42E-C28B-49C6-AE83-B778E8EAB336}" type="pres">
      <dgm:prSet presAssocID="{4BF3CCD2-02FD-4E6D-9CA1-6A15E9ADA620}" presName="sp" presStyleCnt="0"/>
      <dgm:spPr/>
      <dgm:t>
        <a:bodyPr/>
        <a:lstStyle/>
        <a:p>
          <a:endParaRPr lang="ru-RU"/>
        </a:p>
      </dgm:t>
    </dgm:pt>
    <dgm:pt modelId="{447227E6-274E-4946-9C9C-F2C1C2873560}" type="pres">
      <dgm:prSet presAssocID="{A2E124B7-D01D-4B00-A981-6A36B905E1BA}" presName="linNode" presStyleCnt="0"/>
      <dgm:spPr/>
      <dgm:t>
        <a:bodyPr/>
        <a:lstStyle/>
        <a:p>
          <a:endParaRPr lang="ru-RU"/>
        </a:p>
      </dgm:t>
    </dgm:pt>
    <dgm:pt modelId="{1EB462F0-4142-48F9-8B49-0B349D740C76}" type="pres">
      <dgm:prSet presAssocID="{A2E124B7-D01D-4B00-A981-6A36B905E1BA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3C3440-3992-412B-A930-E26779CFACAD}" type="pres">
      <dgm:prSet presAssocID="{A2E124B7-D01D-4B00-A981-6A36B905E1BA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000B5C-383C-4B96-8F91-B8C04FD367AF}" srcId="{A42E7A6C-4554-4D2B-98A9-ED28458E2F1C}" destId="{26DF1646-0D26-4FDF-816E-62CF77FE1525}" srcOrd="0" destOrd="0" parTransId="{63EE7E6F-D16A-4089-A26F-1B139942E003}" sibTransId="{4590D5CE-0EE4-4BEA-8126-CE9E684D6727}"/>
    <dgm:cxn modelId="{F5A5C90C-DB65-4B41-9287-E22CDC3C4B47}" type="presOf" srcId="{A2E124B7-D01D-4B00-A981-6A36B905E1BA}" destId="{1EB462F0-4142-48F9-8B49-0B349D740C76}" srcOrd="0" destOrd="0" presId="urn:microsoft.com/office/officeart/2005/8/layout/vList5"/>
    <dgm:cxn modelId="{EDED81EB-A768-4E17-B9C6-E61CF9935FC7}" type="presOf" srcId="{6E12C3D1-5A06-4C28-A1B6-D1F01B26219B}" destId="{0C3C3440-3992-412B-A930-E26779CFACAD}" srcOrd="0" destOrd="0" presId="urn:microsoft.com/office/officeart/2005/8/layout/vList5"/>
    <dgm:cxn modelId="{B2247A5E-CA53-4FEB-8CAD-285340BFBFA1}" srcId="{EF58EC9F-4404-4A87-B71D-23A314B36038}" destId="{3F744EC9-1615-4858-8201-B99D89BC2742}" srcOrd="3" destOrd="0" parTransId="{0EDC45BC-E0F2-445C-93B6-6983C6817CBA}" sibTransId="{4BF3CCD2-02FD-4E6D-9CA1-6A15E9ADA620}"/>
    <dgm:cxn modelId="{694F6EF3-0085-47FB-A91C-48D03CDE8E94}" type="presOf" srcId="{A1472228-BC0A-44BF-8674-A19DFA701F78}" destId="{00C33B6B-B68D-414B-A8E8-99ECF6E2F832}" srcOrd="0" destOrd="0" presId="urn:microsoft.com/office/officeart/2005/8/layout/vList5"/>
    <dgm:cxn modelId="{F6CD8091-69D6-47E0-B47F-A1AF9D518CC7}" type="presOf" srcId="{AEFC4DAF-92F1-4C11-87BE-4B2843720753}" destId="{D328FFD0-D0B7-46A2-A39E-1BD1A4071D19}" srcOrd="0" destOrd="0" presId="urn:microsoft.com/office/officeart/2005/8/layout/vList5"/>
    <dgm:cxn modelId="{888668F9-ADC4-4528-9265-2BE8F517D371}" type="presOf" srcId="{EF58EC9F-4404-4A87-B71D-23A314B36038}" destId="{5C188B0D-402D-416C-8374-AC12879761B1}" srcOrd="0" destOrd="0" presId="urn:microsoft.com/office/officeart/2005/8/layout/vList5"/>
    <dgm:cxn modelId="{5602DFD1-CF97-4811-BA30-72F379E5C7A8}" type="presOf" srcId="{4F033F98-5CD6-4640-B99F-63F1F0E92E9C}" destId="{024AD7F3-57A0-4449-AB79-1F0F3BFA4F80}" srcOrd="0" destOrd="1" presId="urn:microsoft.com/office/officeart/2005/8/layout/vList5"/>
    <dgm:cxn modelId="{C0C57798-D050-4A06-8CC5-74DDA09F1C6F}" srcId="{3F744EC9-1615-4858-8201-B99D89BC2742}" destId="{8DDF3BF8-1A60-4BAB-8D72-387ABA3B6FF8}" srcOrd="0" destOrd="0" parTransId="{E688C1C9-0198-4744-AD79-52FBA7F31DD0}" sibTransId="{6F79E280-D0E8-46F0-AE26-DC057E3CC464}"/>
    <dgm:cxn modelId="{8224DA2E-1D61-4112-A3A0-BDE85B377BDF}" type="presOf" srcId="{5B9B2259-6D47-437E-95B7-FE73F02611CF}" destId="{1E8D9ABE-9591-4AC9-81B0-1BEFC02BD74E}" srcOrd="0" destOrd="0" presId="urn:microsoft.com/office/officeart/2005/8/layout/vList5"/>
    <dgm:cxn modelId="{91C6E543-50B3-4362-8A52-D686FE9DE0BE}" srcId="{EF58EC9F-4404-4A87-B71D-23A314B36038}" destId="{A2E124B7-D01D-4B00-A981-6A36B905E1BA}" srcOrd="4" destOrd="0" parTransId="{08B6CE7F-D4F5-4B99-B56C-6EA9BE6090AC}" sibTransId="{99B41DFB-77F6-4316-929D-3366EEBA75FD}"/>
    <dgm:cxn modelId="{77537C2D-1F1E-4D7B-9E06-F820AEA243D5}" srcId="{A2E124B7-D01D-4B00-A981-6A36B905E1BA}" destId="{6E12C3D1-5A06-4C28-A1B6-D1F01B26219B}" srcOrd="0" destOrd="0" parTransId="{7265E383-442B-4E08-AA12-2C48F3B76CF4}" sibTransId="{407F6E2F-1F11-4177-8367-81712B39C800}"/>
    <dgm:cxn modelId="{94F75B01-15F0-41BF-8DA1-BA177941746E}" type="presOf" srcId="{8DDF3BF8-1A60-4BAB-8D72-387ABA3B6FF8}" destId="{DE8B0B46-5F21-41B0-865C-F489DD5E77AF}" srcOrd="0" destOrd="0" presId="urn:microsoft.com/office/officeart/2005/8/layout/vList5"/>
    <dgm:cxn modelId="{204C40EF-3BB3-4895-BDD8-7AD7A27A3A59}" srcId="{EF58EC9F-4404-4A87-B71D-23A314B36038}" destId="{A42E7A6C-4554-4D2B-98A9-ED28458E2F1C}" srcOrd="0" destOrd="0" parTransId="{9EF1409F-2902-423D-8B50-CFEE70CA40B7}" sibTransId="{9A53C136-C558-4B9D-95B4-1B09572F9BB0}"/>
    <dgm:cxn modelId="{7255D38D-0948-47BB-BAA1-D0DF3401AF61}" srcId="{EF58EC9F-4404-4A87-B71D-23A314B36038}" destId="{5B9B2259-6D47-437E-95B7-FE73F02611CF}" srcOrd="1" destOrd="0" parTransId="{26D3C171-E7CA-4DF9-9369-C022D628058F}" sibTransId="{CEC7AB35-5D97-443E-AE90-4936EB8BE1F6}"/>
    <dgm:cxn modelId="{0FADBCDB-CF3C-4218-AFB1-F40011ABF303}" type="presOf" srcId="{3F744EC9-1615-4858-8201-B99D89BC2742}" destId="{7F1D3399-71D7-4C90-A4E2-6F40DE538A34}" srcOrd="0" destOrd="0" presId="urn:microsoft.com/office/officeart/2005/8/layout/vList5"/>
    <dgm:cxn modelId="{5E478C8A-E149-482F-A7B9-A47CCC26133E}" srcId="{5B9B2259-6D47-437E-95B7-FE73F02611CF}" destId="{AEFC4DAF-92F1-4C11-87BE-4B2843720753}" srcOrd="0" destOrd="0" parTransId="{0D08D3B8-D33F-40AF-AC1E-FFC390AC42C2}" sibTransId="{EC043189-C53C-4FDC-9DDA-897FB639F499}"/>
    <dgm:cxn modelId="{882A7654-6C8D-4EF7-B245-7D107865904E}" srcId="{A1472228-BC0A-44BF-8674-A19DFA701F78}" destId="{4F033F98-5CD6-4640-B99F-63F1F0E92E9C}" srcOrd="1" destOrd="0" parTransId="{D51EF978-93D4-47C0-944F-91B8DD3969F5}" sibTransId="{9D02C91D-B9EE-4BD9-BEE3-F8325094A7F5}"/>
    <dgm:cxn modelId="{723EF759-767D-42B4-BB4A-F8D57F5BFE6C}" srcId="{EF58EC9F-4404-4A87-B71D-23A314B36038}" destId="{A1472228-BC0A-44BF-8674-A19DFA701F78}" srcOrd="2" destOrd="0" parTransId="{B97441CB-8EDA-49A2-B37C-73347D919C3D}" sibTransId="{0A9BC8DA-E354-4740-843F-1CECBDA74542}"/>
    <dgm:cxn modelId="{5D4AA886-91DB-4608-9FF4-75A225A82B3F}" type="presOf" srcId="{EC49143E-635F-4E91-810E-6DDBF6BAC2D5}" destId="{024AD7F3-57A0-4449-AB79-1F0F3BFA4F80}" srcOrd="0" destOrd="0" presId="urn:microsoft.com/office/officeart/2005/8/layout/vList5"/>
    <dgm:cxn modelId="{4A8677C0-7823-485F-AD4D-078EFA8475AA}" type="presOf" srcId="{A42E7A6C-4554-4D2B-98A9-ED28458E2F1C}" destId="{0633CF95-20CA-4A86-A512-028BB6E220EA}" srcOrd="0" destOrd="0" presId="urn:microsoft.com/office/officeart/2005/8/layout/vList5"/>
    <dgm:cxn modelId="{A7EF47AD-A9CB-4DD7-8F40-6661225B4307}" type="presOf" srcId="{26DF1646-0D26-4FDF-816E-62CF77FE1525}" destId="{F8406E33-B1E0-4F7F-BB18-9EEDBD0D74C9}" srcOrd="0" destOrd="0" presId="urn:microsoft.com/office/officeart/2005/8/layout/vList5"/>
    <dgm:cxn modelId="{54C0E68A-9ABE-4C5C-8AC9-20B93E81F219}" srcId="{A1472228-BC0A-44BF-8674-A19DFA701F78}" destId="{EC49143E-635F-4E91-810E-6DDBF6BAC2D5}" srcOrd="0" destOrd="0" parTransId="{05969489-3068-4313-B165-AE032F15FFAC}" sibTransId="{830DB40C-F6F2-4AE0-BAD1-01F421F9AFC3}"/>
    <dgm:cxn modelId="{CB2E36B0-F04A-4A64-A5C3-97B6D05F0FAA}" type="presParOf" srcId="{5C188B0D-402D-416C-8374-AC12879761B1}" destId="{C87FE29A-4C50-4CCC-86B8-60F001A17F57}" srcOrd="0" destOrd="0" presId="urn:microsoft.com/office/officeart/2005/8/layout/vList5"/>
    <dgm:cxn modelId="{E5BCD0FB-347F-4366-B2D8-B79F2B74950E}" type="presParOf" srcId="{C87FE29A-4C50-4CCC-86B8-60F001A17F57}" destId="{0633CF95-20CA-4A86-A512-028BB6E220EA}" srcOrd="0" destOrd="0" presId="urn:microsoft.com/office/officeart/2005/8/layout/vList5"/>
    <dgm:cxn modelId="{71407A96-EBB6-4EC1-8F90-B17F1D4C2AF4}" type="presParOf" srcId="{C87FE29A-4C50-4CCC-86B8-60F001A17F57}" destId="{F8406E33-B1E0-4F7F-BB18-9EEDBD0D74C9}" srcOrd="1" destOrd="0" presId="urn:microsoft.com/office/officeart/2005/8/layout/vList5"/>
    <dgm:cxn modelId="{DC123103-7391-485A-945D-552088AC0D27}" type="presParOf" srcId="{5C188B0D-402D-416C-8374-AC12879761B1}" destId="{D4EC217E-87C9-437F-8380-FA42A8D131ED}" srcOrd="1" destOrd="0" presId="urn:microsoft.com/office/officeart/2005/8/layout/vList5"/>
    <dgm:cxn modelId="{42797B8C-472C-490B-8FD6-97570400F77D}" type="presParOf" srcId="{5C188B0D-402D-416C-8374-AC12879761B1}" destId="{8A5A70E0-0A56-48AC-853D-9647E1550B26}" srcOrd="2" destOrd="0" presId="urn:microsoft.com/office/officeart/2005/8/layout/vList5"/>
    <dgm:cxn modelId="{FCC7DF07-2927-44DC-AA48-42D9254F1755}" type="presParOf" srcId="{8A5A70E0-0A56-48AC-853D-9647E1550B26}" destId="{1E8D9ABE-9591-4AC9-81B0-1BEFC02BD74E}" srcOrd="0" destOrd="0" presId="urn:microsoft.com/office/officeart/2005/8/layout/vList5"/>
    <dgm:cxn modelId="{151811AA-2CFE-4FAA-B544-C483F843CA55}" type="presParOf" srcId="{8A5A70E0-0A56-48AC-853D-9647E1550B26}" destId="{D328FFD0-D0B7-46A2-A39E-1BD1A4071D19}" srcOrd="1" destOrd="0" presId="urn:microsoft.com/office/officeart/2005/8/layout/vList5"/>
    <dgm:cxn modelId="{E78CAC83-6601-49DC-8AEF-E38DCE233BB4}" type="presParOf" srcId="{5C188B0D-402D-416C-8374-AC12879761B1}" destId="{3B53B927-529F-40AB-8E72-91998971BEB1}" srcOrd="3" destOrd="0" presId="urn:microsoft.com/office/officeart/2005/8/layout/vList5"/>
    <dgm:cxn modelId="{F7DB71C7-D111-4C1D-B513-9C117BCC9545}" type="presParOf" srcId="{5C188B0D-402D-416C-8374-AC12879761B1}" destId="{8A27DDD3-C8F4-4DFE-8A26-86C3CCC572C7}" srcOrd="4" destOrd="0" presId="urn:microsoft.com/office/officeart/2005/8/layout/vList5"/>
    <dgm:cxn modelId="{F7429A31-5A27-4289-8BE8-7A194145A513}" type="presParOf" srcId="{8A27DDD3-C8F4-4DFE-8A26-86C3CCC572C7}" destId="{00C33B6B-B68D-414B-A8E8-99ECF6E2F832}" srcOrd="0" destOrd="0" presId="urn:microsoft.com/office/officeart/2005/8/layout/vList5"/>
    <dgm:cxn modelId="{945B4B83-CAF1-4D9F-BE81-F33FFB5927AE}" type="presParOf" srcId="{8A27DDD3-C8F4-4DFE-8A26-86C3CCC572C7}" destId="{024AD7F3-57A0-4449-AB79-1F0F3BFA4F80}" srcOrd="1" destOrd="0" presId="urn:microsoft.com/office/officeart/2005/8/layout/vList5"/>
    <dgm:cxn modelId="{4A3CC18B-D881-4ECF-B93F-5A187D98E692}" type="presParOf" srcId="{5C188B0D-402D-416C-8374-AC12879761B1}" destId="{64FA2DB0-CD69-4B98-872F-AB8A7FCE8BC0}" srcOrd="5" destOrd="0" presId="urn:microsoft.com/office/officeart/2005/8/layout/vList5"/>
    <dgm:cxn modelId="{0AB6A06A-80C5-41E6-B9A7-2FD0FFD71F96}" type="presParOf" srcId="{5C188B0D-402D-416C-8374-AC12879761B1}" destId="{A5251CD6-3666-47AE-B49E-35787FDC9AF3}" srcOrd="6" destOrd="0" presId="urn:microsoft.com/office/officeart/2005/8/layout/vList5"/>
    <dgm:cxn modelId="{D9C09319-A6DD-441C-A61E-D222E067FB00}" type="presParOf" srcId="{A5251CD6-3666-47AE-B49E-35787FDC9AF3}" destId="{7F1D3399-71D7-4C90-A4E2-6F40DE538A34}" srcOrd="0" destOrd="0" presId="urn:microsoft.com/office/officeart/2005/8/layout/vList5"/>
    <dgm:cxn modelId="{C065D0EA-C1C8-4945-B840-98F69B2E63B4}" type="presParOf" srcId="{A5251CD6-3666-47AE-B49E-35787FDC9AF3}" destId="{DE8B0B46-5F21-41B0-865C-F489DD5E77AF}" srcOrd="1" destOrd="0" presId="urn:microsoft.com/office/officeart/2005/8/layout/vList5"/>
    <dgm:cxn modelId="{AFAB3532-9767-4703-9ED6-0D022449F3F2}" type="presParOf" srcId="{5C188B0D-402D-416C-8374-AC12879761B1}" destId="{CCB4C42E-C28B-49C6-AE83-B778E8EAB336}" srcOrd="7" destOrd="0" presId="urn:microsoft.com/office/officeart/2005/8/layout/vList5"/>
    <dgm:cxn modelId="{2C6644E7-E701-45AA-B79C-3CE5D95C27AC}" type="presParOf" srcId="{5C188B0D-402D-416C-8374-AC12879761B1}" destId="{447227E6-274E-4946-9C9C-F2C1C2873560}" srcOrd="8" destOrd="0" presId="urn:microsoft.com/office/officeart/2005/8/layout/vList5"/>
    <dgm:cxn modelId="{22E623F6-91CD-4F8B-8ADB-3589F1DD9EBE}" type="presParOf" srcId="{447227E6-274E-4946-9C9C-F2C1C2873560}" destId="{1EB462F0-4142-48F9-8B49-0B349D740C76}" srcOrd="0" destOrd="0" presId="urn:microsoft.com/office/officeart/2005/8/layout/vList5"/>
    <dgm:cxn modelId="{44255B23-45BF-4829-89C2-83B888427DAF}" type="presParOf" srcId="{447227E6-274E-4946-9C9C-F2C1C2873560}" destId="{0C3C3440-3992-412B-A930-E26779CFACA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4790C-BA4C-489F-A1BA-FC6CE5E116A8}">
      <dsp:nvSpPr>
        <dsp:cNvPr id="0" name=""/>
        <dsp:cNvSpPr/>
      </dsp:nvSpPr>
      <dsp:spPr>
        <a:xfrm>
          <a:off x="222240" y="182689"/>
          <a:ext cx="1455682" cy="604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340 687,2</a:t>
          </a:r>
          <a:endParaRPr lang="ru-RU" sz="12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240" y="182689"/>
        <a:ext cx="1455682" cy="403247"/>
      </dsp:txXfrm>
    </dsp:sp>
    <dsp:sp modelId="{683257D9-D30E-44DD-A96A-CCE25174E245}">
      <dsp:nvSpPr>
        <dsp:cNvPr id="0" name=""/>
        <dsp:cNvSpPr/>
      </dsp:nvSpPr>
      <dsp:spPr>
        <a:xfrm>
          <a:off x="350747" y="626474"/>
          <a:ext cx="2488372" cy="9179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приоритетных направлений агропромышленного комплекса и развитие малых форм хозяйствования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7633" y="653360"/>
        <a:ext cx="2434600" cy="864179"/>
      </dsp:txXfrm>
    </dsp:sp>
    <dsp:sp modelId="{EA904025-F96D-4348-9730-D79008D2B051}">
      <dsp:nvSpPr>
        <dsp:cNvPr id="0" name=""/>
        <dsp:cNvSpPr/>
      </dsp:nvSpPr>
      <dsp:spPr>
        <a:xfrm rot="21564819">
          <a:off x="2058862" y="187621"/>
          <a:ext cx="807677" cy="3624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2058865" y="260661"/>
        <a:ext cx="698950" cy="217454"/>
      </dsp:txXfrm>
    </dsp:sp>
    <dsp:sp modelId="{5705E880-2E47-4049-8D66-AF7171643281}">
      <dsp:nvSpPr>
        <dsp:cNvPr id="0" name=""/>
        <dsp:cNvSpPr/>
      </dsp:nvSpPr>
      <dsp:spPr>
        <a:xfrm>
          <a:off x="3201762" y="111539"/>
          <a:ext cx="1455682" cy="7268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solidFill>
                <a:schemeClr val="bg1"/>
              </a:solidFill>
            </a:rPr>
            <a:t> </a:t>
          </a:r>
          <a:r>
            <a:rPr lang="ru-RU" sz="12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95 </a:t>
          </a:r>
          <a:r>
            <a:rPr lang="en-US" sz="12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717,2</a:t>
          </a:r>
          <a:endParaRPr lang="ru-RU" sz="12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01762" y="111539"/>
        <a:ext cx="1455682" cy="484561"/>
      </dsp:txXfrm>
    </dsp:sp>
    <dsp:sp modelId="{E785C071-2648-4224-8FEC-5536A636DE90}">
      <dsp:nvSpPr>
        <dsp:cNvPr id="0" name=""/>
        <dsp:cNvSpPr/>
      </dsp:nvSpPr>
      <dsp:spPr>
        <a:xfrm>
          <a:off x="3294059" y="646999"/>
          <a:ext cx="2301565" cy="9179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Акселерация субъектов малого и среднего предпринимательства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20945" y="673885"/>
        <a:ext cx="2247793" cy="864179"/>
      </dsp:txXfrm>
    </dsp:sp>
    <dsp:sp modelId="{D373CBFB-0A0C-4826-AC3A-DA8D17DC794F}">
      <dsp:nvSpPr>
        <dsp:cNvPr id="0" name=""/>
        <dsp:cNvSpPr/>
      </dsp:nvSpPr>
      <dsp:spPr>
        <a:xfrm rot="55410">
          <a:off x="5012785" y="196142"/>
          <a:ext cx="753522" cy="3624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5012792" y="267750"/>
        <a:ext cx="644795" cy="217454"/>
      </dsp:txXfrm>
    </dsp:sp>
    <dsp:sp modelId="{EA908CF7-EB82-41FC-90E6-573C60ECAC92}">
      <dsp:nvSpPr>
        <dsp:cNvPr id="0" name=""/>
        <dsp:cNvSpPr/>
      </dsp:nvSpPr>
      <dsp:spPr>
        <a:xfrm>
          <a:off x="6079001" y="157919"/>
          <a:ext cx="1455682" cy="7268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207 331,6</a:t>
          </a:r>
          <a:endParaRPr lang="ru-RU" sz="12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79001" y="157919"/>
        <a:ext cx="1455682" cy="484561"/>
      </dsp:txXfrm>
    </dsp:sp>
    <dsp:sp modelId="{14DB1377-F633-4F5F-BA48-B4CA25D0216B}">
      <dsp:nvSpPr>
        <dsp:cNvPr id="0" name=""/>
        <dsp:cNvSpPr/>
      </dsp:nvSpPr>
      <dsp:spPr>
        <a:xfrm>
          <a:off x="6197820" y="646999"/>
          <a:ext cx="2301565" cy="9179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эпизоотического и ветеринарно-санитарного благополучия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24706" y="673885"/>
        <a:ext cx="2247793" cy="864179"/>
      </dsp:txXfrm>
    </dsp:sp>
    <dsp:sp modelId="{BAD50DD9-452D-4389-AEBA-AC1F07D2BC63}">
      <dsp:nvSpPr>
        <dsp:cNvPr id="0" name=""/>
        <dsp:cNvSpPr/>
      </dsp:nvSpPr>
      <dsp:spPr>
        <a:xfrm rot="21543737">
          <a:off x="7892241" y="195017"/>
          <a:ext cx="758232" cy="3624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7892248" y="268391"/>
        <a:ext cx="649505" cy="217454"/>
      </dsp:txXfrm>
    </dsp:sp>
    <dsp:sp modelId="{03EA9FCD-93F6-44AE-BE2D-39551D1161C0}">
      <dsp:nvSpPr>
        <dsp:cNvPr id="0" name=""/>
        <dsp:cNvSpPr/>
      </dsp:nvSpPr>
      <dsp:spPr>
        <a:xfrm>
          <a:off x="8965119" y="110680"/>
          <a:ext cx="1455682" cy="7268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490 466,7</a:t>
          </a:r>
          <a:endParaRPr lang="ru-RU" sz="12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65119" y="110680"/>
        <a:ext cx="1455682" cy="484561"/>
      </dsp:txXfrm>
    </dsp:sp>
    <dsp:sp modelId="{CFEC5326-7111-4EF9-A470-899D147E2D57}">
      <dsp:nvSpPr>
        <dsp:cNvPr id="0" name=""/>
        <dsp:cNvSpPr/>
      </dsp:nvSpPr>
      <dsp:spPr>
        <a:xfrm>
          <a:off x="8843139" y="678807"/>
          <a:ext cx="2301565" cy="11069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индивидуальной программы социально - экономического развития РА в сфере сельского хозяйства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75559" y="711227"/>
        <a:ext cx="2236725" cy="10420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C33FB-D7F0-4EBD-9AD8-28B6E4EFCD7D}">
      <dsp:nvSpPr>
        <dsp:cNvPr id="0" name=""/>
        <dsp:cNvSpPr/>
      </dsp:nvSpPr>
      <dsp:spPr>
        <a:xfrm>
          <a:off x="431479" y="0"/>
          <a:ext cx="5034762" cy="4215907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71A168-09CF-462F-BAC3-EB45D4C99688}">
      <dsp:nvSpPr>
        <dsp:cNvPr id="0" name=""/>
        <dsp:cNvSpPr/>
      </dsp:nvSpPr>
      <dsp:spPr>
        <a:xfrm>
          <a:off x="2922402" y="386906"/>
          <a:ext cx="2676462" cy="783557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устойчивого сокращения непригодного для проживания жилищного фонда</a:t>
          </a:r>
          <a:endParaRPr lang="en-US" sz="1200" b="1" kern="120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204 373,9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0652" y="425156"/>
        <a:ext cx="2599962" cy="707057"/>
      </dsp:txXfrm>
    </dsp:sp>
    <dsp:sp modelId="{434B5FE6-AB06-4941-BA1E-D7AC004EFBC8}">
      <dsp:nvSpPr>
        <dsp:cNvPr id="0" name=""/>
        <dsp:cNvSpPr/>
      </dsp:nvSpPr>
      <dsp:spPr>
        <a:xfrm>
          <a:off x="2909125" y="1315607"/>
          <a:ext cx="2740339" cy="7509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41124"/>
              <a:satOff val="497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систем электроэнергетики Республики Алтай</a:t>
          </a:r>
          <a:r>
            <a:rPr lang="en-US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258 890,5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45784" y="1352266"/>
        <a:ext cx="2667021" cy="677640"/>
      </dsp:txXfrm>
    </dsp:sp>
    <dsp:sp modelId="{36160432-6B61-4A1F-A6C4-C47C081A2838}">
      <dsp:nvSpPr>
        <dsp:cNvPr id="0" name=""/>
        <dsp:cNvSpPr/>
      </dsp:nvSpPr>
      <dsp:spPr>
        <a:xfrm>
          <a:off x="2965056" y="2145553"/>
          <a:ext cx="2707948" cy="70835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82249"/>
              <a:satOff val="995"/>
              <a:lumOff val="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Улучшение условий жизни населения РА, проживающего в многоквартирном жилом фонде</a:t>
          </a:r>
          <a:endParaRPr lang="en-US" sz="1200" b="1" kern="120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256</a:t>
          </a: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070,9</a:t>
          </a:r>
          <a:endParaRPr lang="ru-RU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9635" y="2180132"/>
        <a:ext cx="2638790" cy="639198"/>
      </dsp:txXfrm>
    </dsp:sp>
    <dsp:sp modelId="{F33A6BBA-B34C-449A-AAE4-F6BEDA32A729}">
      <dsp:nvSpPr>
        <dsp:cNvPr id="0" name=""/>
        <dsp:cNvSpPr/>
      </dsp:nvSpPr>
      <dsp:spPr>
        <a:xfrm>
          <a:off x="2948860" y="2947780"/>
          <a:ext cx="2740339" cy="7509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323373"/>
              <a:satOff val="1492"/>
              <a:lumOff val="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доступности предоставления коммунальных услуг населению Республики Алтай 200 269,1</a:t>
          </a:r>
          <a:endParaRPr lang="ru-RU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85519" y="2984439"/>
        <a:ext cx="2667021" cy="6776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CBB865-180E-4460-9CE3-51DA62169A78}">
      <dsp:nvSpPr>
        <dsp:cNvPr id="0" name=""/>
        <dsp:cNvSpPr/>
      </dsp:nvSpPr>
      <dsp:spPr>
        <a:xfrm>
          <a:off x="2074149" y="913105"/>
          <a:ext cx="7653176" cy="229793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52D987-D2B2-47C2-8646-6B7F0A842F51}">
      <dsp:nvSpPr>
        <dsp:cNvPr id="0" name=""/>
        <dsp:cNvSpPr/>
      </dsp:nvSpPr>
      <dsp:spPr>
        <a:xfrm>
          <a:off x="1443495" y="1266718"/>
          <a:ext cx="1940680" cy="161540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Региональная и местная дорожная сеть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6 677 819,5</a:t>
          </a:r>
          <a:endParaRPr lang="en-US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2353" y="1345576"/>
        <a:ext cx="1782964" cy="1457693"/>
      </dsp:txXfrm>
    </dsp:sp>
    <dsp:sp modelId="{9F1ABA3F-F3F7-4F22-BEC1-AD8C1AB3DF12}">
      <dsp:nvSpPr>
        <dsp:cNvPr id="0" name=""/>
        <dsp:cNvSpPr/>
      </dsp:nvSpPr>
      <dsp:spPr>
        <a:xfrm>
          <a:off x="3747072" y="1275987"/>
          <a:ext cx="2012401" cy="1589327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173197"/>
                <a:satOff val="-7419"/>
                <a:lumOff val="10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173197"/>
                <a:satOff val="-7419"/>
                <a:lumOff val="10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173197"/>
                <a:satOff val="-7419"/>
                <a:lumOff val="10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Сохранение и развитие автомобильных дорог Республики Алтай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1 067 445,5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24657" y="1353572"/>
        <a:ext cx="1857231" cy="1434157"/>
      </dsp:txXfrm>
    </dsp:sp>
    <dsp:sp modelId="{B14F4577-6FE9-4936-992D-B9723992A661}">
      <dsp:nvSpPr>
        <dsp:cNvPr id="0" name=""/>
        <dsp:cNvSpPr/>
      </dsp:nvSpPr>
      <dsp:spPr>
        <a:xfrm>
          <a:off x="6057246" y="1275984"/>
          <a:ext cx="1952648" cy="1547417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346395"/>
                <a:satOff val="-14838"/>
                <a:lumOff val="20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346395"/>
                <a:satOff val="-14838"/>
                <a:lumOff val="20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346395"/>
                <a:satOff val="-14838"/>
                <a:lumOff val="20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Повышение эффективности управления в сфере дорожного хозяйства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209 389,11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32785" y="1351523"/>
        <a:ext cx="1801570" cy="1396339"/>
      </dsp:txXfrm>
    </dsp:sp>
    <dsp:sp modelId="{DB4CD9A8-35EA-4674-9F12-063EB8797734}">
      <dsp:nvSpPr>
        <dsp:cNvPr id="0" name=""/>
        <dsp:cNvSpPr/>
      </dsp:nvSpPr>
      <dsp:spPr>
        <a:xfrm>
          <a:off x="8233249" y="1275976"/>
          <a:ext cx="1964646" cy="1581398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519592"/>
                <a:satOff val="-22257"/>
                <a:lumOff val="30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519592"/>
                <a:satOff val="-22257"/>
                <a:lumOff val="30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519592"/>
                <a:satOff val="-22257"/>
                <a:lumOff val="30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Финансирование дорожной деятельности в отношении автомобильных дорог общего пользования регионального или межмуниципального, местного значения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154 381,1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10446" y="1353173"/>
        <a:ext cx="1810252" cy="14270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C33FB-D7F0-4EBD-9AD8-28B6E4EFCD7D}">
      <dsp:nvSpPr>
        <dsp:cNvPr id="0" name=""/>
        <dsp:cNvSpPr/>
      </dsp:nvSpPr>
      <dsp:spPr>
        <a:xfrm>
          <a:off x="222136" y="0"/>
          <a:ext cx="5034762" cy="4215907"/>
        </a:xfrm>
        <a:prstGeom prst="triangl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71A168-09CF-462F-BAC3-EB45D4C99688}">
      <dsp:nvSpPr>
        <dsp:cNvPr id="0" name=""/>
        <dsp:cNvSpPr/>
      </dsp:nvSpPr>
      <dsp:spPr>
        <a:xfrm>
          <a:off x="2624039" y="384377"/>
          <a:ext cx="2854502" cy="1093946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Современный облик сельских территорий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280 811,3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77441" y="437779"/>
        <a:ext cx="2747698" cy="987142"/>
      </dsp:txXfrm>
    </dsp:sp>
    <dsp:sp modelId="{434B5FE6-AB06-4941-BA1E-D7AC004EFBC8}">
      <dsp:nvSpPr>
        <dsp:cNvPr id="0" name=""/>
        <dsp:cNvSpPr/>
      </dsp:nvSpPr>
      <dsp:spPr>
        <a:xfrm>
          <a:off x="2608638" y="1628083"/>
          <a:ext cx="2922626" cy="10484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деятельности сельских поселений путем укрепления материально-технической базы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40 000,0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59819" y="1679264"/>
        <a:ext cx="2820264" cy="946078"/>
      </dsp:txXfrm>
    </dsp:sp>
    <dsp:sp modelId="{36160432-6B61-4A1F-A6C4-C47C081A2838}">
      <dsp:nvSpPr>
        <dsp:cNvPr id="0" name=""/>
        <dsp:cNvSpPr/>
      </dsp:nvSpPr>
      <dsp:spPr>
        <a:xfrm>
          <a:off x="2659718" y="2758022"/>
          <a:ext cx="2899936" cy="93910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повышения эффективности деятельности сельских поселений путем укрепления материально-технической базы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13 800,2</a:t>
          </a:r>
          <a:endParaRPr lang="ru-RU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5561" y="2803865"/>
        <a:ext cx="2808250" cy="8474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4EEDF-D873-419B-8999-4C2F2FB80911}">
      <dsp:nvSpPr>
        <dsp:cNvPr id="0" name=""/>
        <dsp:cNvSpPr/>
      </dsp:nvSpPr>
      <dsp:spPr>
        <a:xfrm>
          <a:off x="2067966" y="1336815"/>
          <a:ext cx="2363654" cy="245285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экономического потенциала и предпринимательства</a:t>
          </a:r>
          <a:endParaRPr lang="ru-RU" sz="1400" b="1" i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14115" y="1696027"/>
        <a:ext cx="1671356" cy="1734426"/>
      </dsp:txXfrm>
    </dsp:sp>
    <dsp:sp modelId="{16A9A699-6FED-423B-8D02-DE8276AFB1E8}">
      <dsp:nvSpPr>
        <dsp:cNvPr id="0" name=""/>
        <dsp:cNvSpPr/>
      </dsp:nvSpPr>
      <dsp:spPr>
        <a:xfrm>
          <a:off x="2154256" y="-138694"/>
          <a:ext cx="2165244" cy="183915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государственной политики в сфере социально-экономического развития Республики Алтай</a:t>
          </a: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30 241,6</a:t>
          </a:r>
          <a:endParaRPr lang="ru-RU" sz="16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1349" y="130644"/>
        <a:ext cx="1531058" cy="1300482"/>
      </dsp:txXfrm>
    </dsp:sp>
    <dsp:sp modelId="{D851B497-1E1F-47A7-8120-2448C8C7AB44}">
      <dsp:nvSpPr>
        <dsp:cNvPr id="0" name=""/>
        <dsp:cNvSpPr/>
      </dsp:nvSpPr>
      <dsp:spPr>
        <a:xfrm>
          <a:off x="3778362" y="1149239"/>
          <a:ext cx="2165244" cy="183915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и распоряжение земельными ресурсами и государственным имуществом РА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62 568,8</a:t>
          </a:r>
          <a:endParaRPr lang="ru-RU" sz="16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5455" y="1418577"/>
        <a:ext cx="1531058" cy="1300482"/>
      </dsp:txXfrm>
    </dsp:sp>
    <dsp:sp modelId="{E51FA203-2A15-4639-B3E2-C9FF14BDFDC6}">
      <dsp:nvSpPr>
        <dsp:cNvPr id="0" name=""/>
        <dsp:cNvSpPr/>
      </dsp:nvSpPr>
      <dsp:spPr>
        <a:xfrm>
          <a:off x="3226393" y="3079527"/>
          <a:ext cx="2165244" cy="183915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Привлечение инвестиций на территорию Республики Алтай, оказание мер государственной поддержки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20 383,9</a:t>
          </a:r>
          <a:endParaRPr lang="ru-RU" sz="16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43486" y="3348865"/>
        <a:ext cx="1531058" cy="1300482"/>
      </dsp:txXfrm>
    </dsp:sp>
    <dsp:sp modelId="{CC20E3A3-C462-47A2-A92D-0429FEBC701F}">
      <dsp:nvSpPr>
        <dsp:cNvPr id="0" name=""/>
        <dsp:cNvSpPr/>
      </dsp:nvSpPr>
      <dsp:spPr>
        <a:xfrm>
          <a:off x="1100064" y="3079536"/>
          <a:ext cx="2165244" cy="183915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Привлечение инвестиций на территорию Республики Алтай, оказание мер государственной поддержки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31 344,4</a:t>
          </a:r>
          <a:endParaRPr lang="ru-RU" sz="16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17157" y="3348874"/>
        <a:ext cx="1531058" cy="1300482"/>
      </dsp:txXfrm>
    </dsp:sp>
    <dsp:sp modelId="{E293C5E8-1AEB-4834-9E0F-9D56088DE558}">
      <dsp:nvSpPr>
        <dsp:cNvPr id="0" name=""/>
        <dsp:cNvSpPr/>
      </dsp:nvSpPr>
      <dsp:spPr>
        <a:xfrm>
          <a:off x="331167" y="1104901"/>
          <a:ext cx="2425463" cy="195344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реализации государственной программы Республики Алтай "Развитие экономического потенциала и предпринимательства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112 781,8</a:t>
          </a:r>
          <a:endParaRPr lang="ru-RU" sz="16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6368" y="1390977"/>
        <a:ext cx="1715061" cy="13812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D7693-E84F-4A62-9843-47A42E182686}">
      <dsp:nvSpPr>
        <dsp:cNvPr id="0" name=""/>
        <dsp:cNvSpPr/>
      </dsp:nvSpPr>
      <dsp:spPr>
        <a:xfrm>
          <a:off x="0" y="3607"/>
          <a:ext cx="4848225" cy="47877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Финансовая поддержка семей при рождении детей</a:t>
          </a:r>
          <a:endParaRPr lang="ru-RU" sz="1200" b="1" kern="1200" dirty="0">
            <a:solidFill>
              <a:srgbClr val="002060"/>
            </a:solidFill>
          </a:endParaRPr>
        </a:p>
      </dsp:txBody>
      <dsp:txXfrm>
        <a:off x="23372" y="26979"/>
        <a:ext cx="4801481" cy="432032"/>
      </dsp:txXfrm>
    </dsp:sp>
    <dsp:sp modelId="{91D34884-102D-4C0D-A972-070A608D7281}">
      <dsp:nvSpPr>
        <dsp:cNvPr id="0" name=""/>
        <dsp:cNvSpPr/>
      </dsp:nvSpPr>
      <dsp:spPr>
        <a:xfrm>
          <a:off x="0" y="482384"/>
          <a:ext cx="4848225" cy="152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93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99 017,7</a:t>
          </a:r>
          <a:endParaRPr lang="ru-RU" sz="1200" b="1" kern="1200" dirty="0">
            <a:solidFill>
              <a:srgbClr val="002060"/>
            </a:solidFill>
          </a:endParaRPr>
        </a:p>
      </dsp:txBody>
      <dsp:txXfrm>
        <a:off x="0" y="482384"/>
        <a:ext cx="4848225" cy="152402"/>
      </dsp:txXfrm>
    </dsp:sp>
    <dsp:sp modelId="{EE52620A-CC86-483E-80C8-3FD545BA09AD}">
      <dsp:nvSpPr>
        <dsp:cNvPr id="0" name=""/>
        <dsp:cNvSpPr/>
      </dsp:nvSpPr>
      <dsp:spPr>
        <a:xfrm>
          <a:off x="0" y="634786"/>
          <a:ext cx="4848225" cy="4814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и реализация программы системной поддержки и повышения качества жизни граждан старшего поколения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02" y="658288"/>
        <a:ext cx="4801221" cy="434430"/>
      </dsp:txXfrm>
    </dsp:sp>
    <dsp:sp modelId="{B0497CEF-08C5-4410-A123-AFAF26969DF1}">
      <dsp:nvSpPr>
        <dsp:cNvPr id="0" name=""/>
        <dsp:cNvSpPr/>
      </dsp:nvSpPr>
      <dsp:spPr>
        <a:xfrm>
          <a:off x="0" y="1116220"/>
          <a:ext cx="4848225" cy="14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93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90 195,8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16220"/>
        <a:ext cx="4848225" cy="144586"/>
      </dsp:txXfrm>
    </dsp:sp>
    <dsp:sp modelId="{B353BF68-CAF4-4976-9CC6-DBC2426176C8}">
      <dsp:nvSpPr>
        <dsp:cNvPr id="0" name=""/>
        <dsp:cNvSpPr/>
      </dsp:nvSpPr>
      <dsp:spPr>
        <a:xfrm>
          <a:off x="0" y="1260807"/>
          <a:ext cx="4848225" cy="4814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реальных доходов граждан и снижение уровня бедности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02" y="1284309"/>
        <a:ext cx="4801221" cy="434430"/>
      </dsp:txXfrm>
    </dsp:sp>
    <dsp:sp modelId="{950A6264-C416-433E-A601-A135E4A2B9A3}">
      <dsp:nvSpPr>
        <dsp:cNvPr id="0" name=""/>
        <dsp:cNvSpPr/>
      </dsp:nvSpPr>
      <dsp:spPr>
        <a:xfrm>
          <a:off x="0" y="1742241"/>
          <a:ext cx="4848225" cy="14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93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377 791,9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742241"/>
        <a:ext cx="4848225" cy="144586"/>
      </dsp:txXfrm>
    </dsp:sp>
    <dsp:sp modelId="{559BBA1D-AEBD-4D99-BE40-7EBAB8E20547}">
      <dsp:nvSpPr>
        <dsp:cNvPr id="0" name=""/>
        <dsp:cNvSpPr/>
      </dsp:nvSpPr>
      <dsp:spPr>
        <a:xfrm>
          <a:off x="0" y="1886828"/>
          <a:ext cx="4848225" cy="4814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41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поддержка детей-сирот и детей, оставшихся без попечения родителей, а также лиц</a:t>
          </a: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из их числа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02" y="1910330"/>
        <a:ext cx="4801221" cy="434430"/>
      </dsp:txXfrm>
    </dsp:sp>
    <dsp:sp modelId="{A3565D5F-5437-42A7-8B4F-BF363FF7C550}">
      <dsp:nvSpPr>
        <dsp:cNvPr id="0" name=""/>
        <dsp:cNvSpPr/>
      </dsp:nvSpPr>
      <dsp:spPr>
        <a:xfrm>
          <a:off x="0" y="2368262"/>
          <a:ext cx="4848225" cy="14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93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25 965,7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368262"/>
        <a:ext cx="4848225" cy="144586"/>
      </dsp:txXfrm>
    </dsp:sp>
    <dsp:sp modelId="{3883A82C-38F0-4749-8968-A67E53294A51}">
      <dsp:nvSpPr>
        <dsp:cNvPr id="0" name=""/>
        <dsp:cNvSpPr/>
      </dsp:nvSpPr>
      <dsp:spPr>
        <a:xfrm>
          <a:off x="0" y="2512849"/>
          <a:ext cx="4848225" cy="4814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специализированного жилищного фонда для детей-сирот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02" y="2536351"/>
        <a:ext cx="4801221" cy="434430"/>
      </dsp:txXfrm>
    </dsp:sp>
    <dsp:sp modelId="{477BF1E0-C4CB-4F05-8F28-E0F34F66F906}">
      <dsp:nvSpPr>
        <dsp:cNvPr id="0" name=""/>
        <dsp:cNvSpPr/>
      </dsp:nvSpPr>
      <dsp:spPr>
        <a:xfrm>
          <a:off x="0" y="2994283"/>
          <a:ext cx="4848225" cy="14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93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3</a:t>
          </a: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92 382,1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994283"/>
        <a:ext cx="4848225" cy="144586"/>
      </dsp:txXfrm>
    </dsp:sp>
    <dsp:sp modelId="{AD530F45-B8BE-4C59-B37E-4417F3323B46}">
      <dsp:nvSpPr>
        <dsp:cNvPr id="0" name=""/>
        <dsp:cNvSpPr/>
      </dsp:nvSpPr>
      <dsp:spPr>
        <a:xfrm>
          <a:off x="0" y="3138869"/>
          <a:ext cx="4848225" cy="4814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Меры социальной поддержки отдельных категорий граждан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02" y="3162371"/>
        <a:ext cx="4801221" cy="434430"/>
      </dsp:txXfrm>
    </dsp:sp>
    <dsp:sp modelId="{BE419F5F-CF46-4D1D-B64C-2398A2E41B1C}">
      <dsp:nvSpPr>
        <dsp:cNvPr id="0" name=""/>
        <dsp:cNvSpPr/>
      </dsp:nvSpPr>
      <dsp:spPr>
        <a:xfrm>
          <a:off x="0" y="3620303"/>
          <a:ext cx="4848225" cy="14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93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2 541 340,5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620303"/>
        <a:ext cx="4848225" cy="144586"/>
      </dsp:txXfrm>
    </dsp:sp>
    <dsp:sp modelId="{15513208-52A0-4840-9071-F790037843FE}">
      <dsp:nvSpPr>
        <dsp:cNvPr id="0" name=""/>
        <dsp:cNvSpPr/>
      </dsp:nvSpPr>
      <dsp:spPr>
        <a:xfrm>
          <a:off x="0" y="3764890"/>
          <a:ext cx="4848225" cy="4814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поддержка семей, имеющих детей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02" y="3788392"/>
        <a:ext cx="4801221" cy="434430"/>
      </dsp:txXfrm>
    </dsp:sp>
    <dsp:sp modelId="{A4168B6D-87A8-4C12-89F2-7203D16524CF}">
      <dsp:nvSpPr>
        <dsp:cNvPr id="0" name=""/>
        <dsp:cNvSpPr/>
      </dsp:nvSpPr>
      <dsp:spPr>
        <a:xfrm>
          <a:off x="0" y="4246324"/>
          <a:ext cx="4848225" cy="14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93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200" b="1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193 </a:t>
          </a: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372,0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246324"/>
        <a:ext cx="4848225" cy="144586"/>
      </dsp:txXfrm>
    </dsp:sp>
    <dsp:sp modelId="{E8D976B9-2ACF-4BDF-BED3-CA478162ED11}">
      <dsp:nvSpPr>
        <dsp:cNvPr id="0" name=""/>
        <dsp:cNvSpPr/>
      </dsp:nvSpPr>
      <dsp:spPr>
        <a:xfrm>
          <a:off x="0" y="4390911"/>
          <a:ext cx="4848225" cy="4814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u="none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 процессных мероприятий "Создание условий для реализации государственной программы РА «Обеспечение социальной защищенности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02" y="4414413"/>
        <a:ext cx="4801221" cy="434430"/>
      </dsp:txXfrm>
    </dsp:sp>
    <dsp:sp modelId="{6A7DCA5B-BA05-49ED-956B-B2D8657DD2FC}">
      <dsp:nvSpPr>
        <dsp:cNvPr id="0" name=""/>
        <dsp:cNvSpPr/>
      </dsp:nvSpPr>
      <dsp:spPr>
        <a:xfrm>
          <a:off x="0" y="4872345"/>
          <a:ext cx="4848225" cy="14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93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i="0" u="none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87 648,9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872345"/>
        <a:ext cx="4848225" cy="144586"/>
      </dsp:txXfrm>
    </dsp:sp>
    <dsp:sp modelId="{192D4065-EF88-4846-8B9A-444915DCD3DE}">
      <dsp:nvSpPr>
        <dsp:cNvPr id="0" name=""/>
        <dsp:cNvSpPr/>
      </dsp:nvSpPr>
      <dsp:spPr>
        <a:xfrm>
          <a:off x="0" y="5016932"/>
          <a:ext cx="4848225" cy="4814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отдыха, оздоровления детей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02" y="5040434"/>
        <a:ext cx="4801221" cy="434430"/>
      </dsp:txXfrm>
    </dsp:sp>
    <dsp:sp modelId="{2EF42C9B-D1B4-4218-A39E-E6F3F27A0E81}">
      <dsp:nvSpPr>
        <dsp:cNvPr id="0" name=""/>
        <dsp:cNvSpPr/>
      </dsp:nvSpPr>
      <dsp:spPr>
        <a:xfrm>
          <a:off x="0" y="5498366"/>
          <a:ext cx="4848225" cy="14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93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110 398,6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498366"/>
        <a:ext cx="4848225" cy="1445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6A5E5-AF38-4658-B614-505A60DC726B}">
      <dsp:nvSpPr>
        <dsp:cNvPr id="0" name=""/>
        <dsp:cNvSpPr/>
      </dsp:nvSpPr>
      <dsp:spPr>
        <a:xfrm>
          <a:off x="9757" y="53212"/>
          <a:ext cx="2916296" cy="18317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Содействие занятости населения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258 741,6</a:t>
          </a:r>
          <a:endParaRPr lang="ru-RU" sz="13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409" y="106864"/>
        <a:ext cx="2808992" cy="1724494"/>
      </dsp:txXfrm>
    </dsp:sp>
    <dsp:sp modelId="{43092192-D24A-4B70-B51D-6F4CC1373CB2}">
      <dsp:nvSpPr>
        <dsp:cNvPr id="0" name=""/>
        <dsp:cNvSpPr/>
      </dsp:nvSpPr>
      <dsp:spPr>
        <a:xfrm>
          <a:off x="3217682" y="607490"/>
          <a:ext cx="618254" cy="72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217682" y="752138"/>
        <a:ext cx="432778" cy="433945"/>
      </dsp:txXfrm>
    </dsp:sp>
    <dsp:sp modelId="{78E3D082-25F0-4100-9E6B-895CD435F8B2}">
      <dsp:nvSpPr>
        <dsp:cNvPr id="0" name=""/>
        <dsp:cNvSpPr/>
      </dsp:nvSpPr>
      <dsp:spPr>
        <a:xfrm>
          <a:off x="4092571" y="53212"/>
          <a:ext cx="2916296" cy="18317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снижения рисков производственного травматизма и заболеваемости работников организаций на территории Республики Алтай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1 782,1</a:t>
          </a:r>
          <a:endParaRPr lang="ru-RU" sz="13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46223" y="106864"/>
        <a:ext cx="2808992" cy="1724494"/>
      </dsp:txXfrm>
    </dsp:sp>
    <dsp:sp modelId="{62DB9AF5-C7D6-416E-90DF-402CD9A3837A}">
      <dsp:nvSpPr>
        <dsp:cNvPr id="0" name=""/>
        <dsp:cNvSpPr/>
      </dsp:nvSpPr>
      <dsp:spPr>
        <a:xfrm>
          <a:off x="7300497" y="607490"/>
          <a:ext cx="618254" cy="723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7300497" y="752138"/>
        <a:ext cx="432778" cy="433945"/>
      </dsp:txXfrm>
    </dsp:sp>
    <dsp:sp modelId="{3159801F-4DE9-4A43-98AD-F8D1B86FE0FA}">
      <dsp:nvSpPr>
        <dsp:cNvPr id="0" name=""/>
        <dsp:cNvSpPr/>
      </dsp:nvSpPr>
      <dsp:spPr>
        <a:xfrm>
          <a:off x="8175386" y="53212"/>
          <a:ext cx="2916296" cy="18317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по оказанию содействия добровольному переселению в Российскую Федерацию соотечественников, проживающих за рубежом, на территории Республики Алтай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68,9</a:t>
          </a:r>
          <a:endParaRPr lang="ru-RU" sz="13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29038" y="106864"/>
        <a:ext cx="2808992" cy="172449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39721-1F7A-418A-A171-8B3A7A035785}">
      <dsp:nvSpPr>
        <dsp:cNvPr id="0" name=""/>
        <dsp:cNvSpPr/>
      </dsp:nvSpPr>
      <dsp:spPr>
        <a:xfrm>
          <a:off x="1575445" y="271503"/>
          <a:ext cx="1275052" cy="82878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fld id="{E712C1DD-51E3-487F-BDF4-F743CFEF95B9}" type="CATEGORYNAME">
            <a:rPr lang="ru-RU" sz="11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t>Развитие лесного хозяйства</a:t>
          </a:fld>
          <a:endParaRPr lang="ru-RU" sz="11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313 603,3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15903" y="311961"/>
        <a:ext cx="1194136" cy="747867"/>
      </dsp:txXfrm>
    </dsp:sp>
    <dsp:sp modelId="{7AD3E65F-2B48-4F1A-88F1-85A5ECEEB88E}">
      <dsp:nvSpPr>
        <dsp:cNvPr id="0" name=""/>
        <dsp:cNvSpPr/>
      </dsp:nvSpPr>
      <dsp:spPr>
        <a:xfrm>
          <a:off x="556842" y="685895"/>
          <a:ext cx="3312258" cy="3312258"/>
        </a:xfrm>
        <a:custGeom>
          <a:avLst/>
          <a:gdLst/>
          <a:ahLst/>
          <a:cxnLst/>
          <a:rect l="0" t="0" r="0" b="0"/>
          <a:pathLst>
            <a:path>
              <a:moveTo>
                <a:pt x="2302418" y="131309"/>
              </a:moveTo>
              <a:arcTo wR="1656129" hR="1656129" stAng="17578169" swAng="1961928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0071D2-8EE4-4E8B-880E-C82DAE85A357}">
      <dsp:nvSpPr>
        <dsp:cNvPr id="0" name=""/>
        <dsp:cNvSpPr/>
      </dsp:nvSpPr>
      <dsp:spPr>
        <a:xfrm>
          <a:off x="3150518" y="1415860"/>
          <a:ext cx="1275052" cy="82878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Сохранение лесов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61 528,5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90976" y="1456318"/>
        <a:ext cx="1194136" cy="747867"/>
      </dsp:txXfrm>
    </dsp:sp>
    <dsp:sp modelId="{1E9662A9-46DE-40B9-A925-035E85F64A29}">
      <dsp:nvSpPr>
        <dsp:cNvPr id="0" name=""/>
        <dsp:cNvSpPr/>
      </dsp:nvSpPr>
      <dsp:spPr>
        <a:xfrm>
          <a:off x="556842" y="685895"/>
          <a:ext cx="3312258" cy="3312258"/>
        </a:xfrm>
        <a:custGeom>
          <a:avLst/>
          <a:gdLst/>
          <a:ahLst/>
          <a:cxnLst/>
          <a:rect l="0" t="0" r="0" b="0"/>
          <a:pathLst>
            <a:path>
              <a:moveTo>
                <a:pt x="3309945" y="1568632"/>
              </a:moveTo>
              <a:arcTo wR="1656129" hR="1656129" stAng="21418291" swAng="2045494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7DC702-B420-40B4-888E-277C1A2636A5}">
      <dsp:nvSpPr>
        <dsp:cNvPr id="0" name=""/>
        <dsp:cNvSpPr/>
      </dsp:nvSpPr>
      <dsp:spPr>
        <a:xfrm>
          <a:off x="2604435" y="3205020"/>
          <a:ext cx="1163969" cy="95368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Сохранение уникальных водных объектов 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207 007,7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50990" y="3251575"/>
        <a:ext cx="1070859" cy="860571"/>
      </dsp:txXfrm>
    </dsp:sp>
    <dsp:sp modelId="{C92E14C1-D6D6-482E-8049-3ACD178125E0}">
      <dsp:nvSpPr>
        <dsp:cNvPr id="0" name=""/>
        <dsp:cNvSpPr/>
      </dsp:nvSpPr>
      <dsp:spPr>
        <a:xfrm>
          <a:off x="556842" y="685895"/>
          <a:ext cx="3312258" cy="3312258"/>
        </a:xfrm>
        <a:custGeom>
          <a:avLst/>
          <a:gdLst/>
          <a:ahLst/>
          <a:cxnLst/>
          <a:rect l="0" t="0" r="0" b="0"/>
          <a:pathLst>
            <a:path>
              <a:moveTo>
                <a:pt x="2040520" y="3267032"/>
              </a:moveTo>
              <a:arcTo wR="1656129" hR="1656129" stAng="4594748" swAng="1492321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8C25D8-1F63-4567-825B-7C508A4DBFC2}">
      <dsp:nvSpPr>
        <dsp:cNvPr id="0" name=""/>
        <dsp:cNvSpPr/>
      </dsp:nvSpPr>
      <dsp:spPr>
        <a:xfrm>
          <a:off x="601997" y="3151489"/>
          <a:ext cx="1275052" cy="106074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ИПСЭР в сфере экологии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69 435,1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3778" y="3203270"/>
        <a:ext cx="1171490" cy="957181"/>
      </dsp:txXfrm>
    </dsp:sp>
    <dsp:sp modelId="{288062D2-9D72-40FE-B2C4-70B021D6986C}">
      <dsp:nvSpPr>
        <dsp:cNvPr id="0" name=""/>
        <dsp:cNvSpPr/>
      </dsp:nvSpPr>
      <dsp:spPr>
        <a:xfrm>
          <a:off x="556842" y="685895"/>
          <a:ext cx="3312258" cy="3312258"/>
        </a:xfrm>
        <a:custGeom>
          <a:avLst/>
          <a:gdLst/>
          <a:ahLst/>
          <a:cxnLst/>
          <a:rect l="0" t="0" r="0" b="0"/>
          <a:pathLst>
            <a:path>
              <a:moveTo>
                <a:pt x="207225" y="2458276"/>
              </a:moveTo>
              <a:arcTo wR="1656129" hR="1656129" stAng="9061803" swAng="1722880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5542E1-3FB2-4CB0-957E-A4C01EC2F769}">
      <dsp:nvSpPr>
        <dsp:cNvPr id="0" name=""/>
        <dsp:cNvSpPr/>
      </dsp:nvSpPr>
      <dsp:spPr>
        <a:xfrm>
          <a:off x="373" y="1319477"/>
          <a:ext cx="1275052" cy="102155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мероприятий по обращению с ТКО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90 851,0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41" y="1369345"/>
        <a:ext cx="1175316" cy="921814"/>
      </dsp:txXfrm>
    </dsp:sp>
    <dsp:sp modelId="{D2C7253E-7F8C-4F1D-9AA4-0B0FF9BDD938}">
      <dsp:nvSpPr>
        <dsp:cNvPr id="0" name=""/>
        <dsp:cNvSpPr/>
      </dsp:nvSpPr>
      <dsp:spPr>
        <a:xfrm>
          <a:off x="556842" y="685895"/>
          <a:ext cx="3312258" cy="3312258"/>
        </a:xfrm>
        <a:custGeom>
          <a:avLst/>
          <a:gdLst/>
          <a:ahLst/>
          <a:cxnLst/>
          <a:rect l="0" t="0" r="0" b="0"/>
          <a:pathLst>
            <a:path>
              <a:moveTo>
                <a:pt x="358554" y="627020"/>
              </a:moveTo>
              <a:arcTo wR="1656129" hR="1656129" stAng="13105080" swAng="1719135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06E33-B1E0-4F7F-BB18-9EEDBD0D74C9}">
      <dsp:nvSpPr>
        <dsp:cNvPr id="0" name=""/>
        <dsp:cNvSpPr/>
      </dsp:nvSpPr>
      <dsp:spPr>
        <a:xfrm rot="5400000">
          <a:off x="2574723" y="-873163"/>
          <a:ext cx="862205" cy="282901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Развитие дошкольного и общего образования</a:t>
          </a:r>
          <a:endParaRPr lang="ru-RU" sz="14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 rot="-5400000">
        <a:off x="1591320" y="152329"/>
        <a:ext cx="2786924" cy="778027"/>
      </dsp:txXfrm>
    </dsp:sp>
    <dsp:sp modelId="{0633CF95-20CA-4A86-A512-028BB6E220EA}">
      <dsp:nvSpPr>
        <dsp:cNvPr id="0" name=""/>
        <dsp:cNvSpPr/>
      </dsp:nvSpPr>
      <dsp:spPr>
        <a:xfrm>
          <a:off x="0" y="0"/>
          <a:ext cx="1591319" cy="1077756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6 729 795,9</a:t>
          </a:r>
          <a:endParaRPr lang="ru-RU" sz="1200" b="0" kern="1200" dirty="0">
            <a:ln>
              <a:solidFill>
                <a:srgbClr val="002060"/>
              </a:solidFill>
            </a:ln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12" y="52612"/>
        <a:ext cx="1486095" cy="972532"/>
      </dsp:txXfrm>
    </dsp:sp>
    <dsp:sp modelId="{D328FFD0-D0B7-46A2-A39E-1BD1A4071D19}">
      <dsp:nvSpPr>
        <dsp:cNvPr id="0" name=""/>
        <dsp:cNvSpPr/>
      </dsp:nvSpPr>
      <dsp:spPr>
        <a:xfrm rot="5400000">
          <a:off x="2574723" y="258481"/>
          <a:ext cx="862205" cy="282901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  </a:t>
          </a:r>
          <a:r>
            <a:rPr lang="ru-RU" sz="14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Современная школа</a:t>
          </a:r>
        </a:p>
      </dsp:txBody>
      <dsp:txXfrm rot="-5400000">
        <a:off x="1591320" y="1283974"/>
        <a:ext cx="2786924" cy="778027"/>
      </dsp:txXfrm>
    </dsp:sp>
    <dsp:sp modelId="{1E8D9ABE-9591-4AC9-81B0-1BEFC02BD74E}">
      <dsp:nvSpPr>
        <dsp:cNvPr id="0" name=""/>
        <dsp:cNvSpPr/>
      </dsp:nvSpPr>
      <dsp:spPr>
        <a:xfrm>
          <a:off x="0" y="1134109"/>
          <a:ext cx="1591319" cy="1077756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 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862 168,9</a:t>
          </a:r>
        </a:p>
      </dsp:txBody>
      <dsp:txXfrm>
        <a:off x="52612" y="1186721"/>
        <a:ext cx="1486095" cy="972532"/>
      </dsp:txXfrm>
    </dsp:sp>
    <dsp:sp modelId="{024AD7F3-57A0-4449-AB79-1F0F3BFA4F80}">
      <dsp:nvSpPr>
        <dsp:cNvPr id="0" name=""/>
        <dsp:cNvSpPr/>
      </dsp:nvSpPr>
      <dsp:spPr>
        <a:xfrm rot="5400000">
          <a:off x="2574723" y="1390126"/>
          <a:ext cx="862205" cy="282901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baseline="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Развитие общего образования в Республике Алтай</a:t>
          </a:r>
        </a:p>
      </dsp:txBody>
      <dsp:txXfrm rot="-5400000">
        <a:off x="1591320" y="2415619"/>
        <a:ext cx="2786924" cy="778027"/>
      </dsp:txXfrm>
    </dsp:sp>
    <dsp:sp modelId="{00C33B6B-B68D-414B-A8E8-99ECF6E2F832}">
      <dsp:nvSpPr>
        <dsp:cNvPr id="0" name=""/>
        <dsp:cNvSpPr/>
      </dsp:nvSpPr>
      <dsp:spPr>
        <a:xfrm>
          <a:off x="0" y="2265754"/>
          <a:ext cx="1591319" cy="1077756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749 302,7</a:t>
          </a:r>
        </a:p>
      </dsp:txBody>
      <dsp:txXfrm>
        <a:off x="52612" y="2318366"/>
        <a:ext cx="1486095" cy="972532"/>
      </dsp:txXfrm>
    </dsp:sp>
    <dsp:sp modelId="{DE8B0B46-5F21-41B0-865C-F489DD5E77AF}">
      <dsp:nvSpPr>
        <dsp:cNvPr id="0" name=""/>
        <dsp:cNvSpPr/>
      </dsp:nvSpPr>
      <dsp:spPr>
        <a:xfrm rot="5400000">
          <a:off x="2574723" y="2521771"/>
          <a:ext cx="862205" cy="282901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Модернизация школьных систем образования в Республике Алтай</a:t>
          </a:r>
          <a:endParaRPr lang="ru-RU" sz="1400" kern="1200" baseline="0" dirty="0" smtClean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 rot="-5400000">
        <a:off x="1591320" y="3547264"/>
        <a:ext cx="2786924" cy="778027"/>
      </dsp:txXfrm>
    </dsp:sp>
    <dsp:sp modelId="{7F1D3399-71D7-4C90-A4E2-6F40DE538A34}">
      <dsp:nvSpPr>
        <dsp:cNvPr id="0" name=""/>
        <dsp:cNvSpPr/>
      </dsp:nvSpPr>
      <dsp:spPr>
        <a:xfrm>
          <a:off x="0" y="3397399"/>
          <a:ext cx="1591319" cy="1077756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 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671 245</a:t>
          </a:r>
          <a:endParaRPr lang="ru-RU" sz="1400" kern="1200" baseline="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12" y="3450011"/>
        <a:ext cx="1486095" cy="972532"/>
      </dsp:txXfrm>
    </dsp:sp>
    <dsp:sp modelId="{0C3C3440-3992-412B-A930-E26779CFACAD}">
      <dsp:nvSpPr>
        <dsp:cNvPr id="0" name=""/>
        <dsp:cNvSpPr/>
      </dsp:nvSpPr>
      <dsp:spPr>
        <a:xfrm rot="5400000">
          <a:off x="2574723" y="3653415"/>
          <a:ext cx="862205" cy="282901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Развитие профессионального образования в Республике Алтай</a:t>
          </a:r>
          <a:endParaRPr lang="ru-RU" sz="1400" kern="1200" baseline="0" dirty="0" smtClean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 rot="-5400000">
        <a:off x="1591320" y="4678908"/>
        <a:ext cx="2786924" cy="778027"/>
      </dsp:txXfrm>
    </dsp:sp>
    <dsp:sp modelId="{1EB462F0-4142-48F9-8B49-0B349D740C76}">
      <dsp:nvSpPr>
        <dsp:cNvPr id="0" name=""/>
        <dsp:cNvSpPr/>
      </dsp:nvSpPr>
      <dsp:spPr>
        <a:xfrm>
          <a:off x="0" y="4531509"/>
          <a:ext cx="1591319" cy="1077756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 </a:t>
          </a:r>
          <a:r>
            <a:rPr lang="ru-RU" sz="14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671 245</a:t>
          </a:r>
          <a:endParaRPr lang="ru-RU" sz="1400" kern="1200" baseline="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12" y="4584121"/>
        <a:ext cx="1486095" cy="9725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A23A5-F434-4BAC-AB18-EE2BBEE8291B}">
      <dsp:nvSpPr>
        <dsp:cNvPr id="0" name=""/>
        <dsp:cNvSpPr/>
      </dsp:nvSpPr>
      <dsp:spPr>
        <a:xfrm>
          <a:off x="0" y="1163373"/>
          <a:ext cx="3038971" cy="3038971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2ECB0-9341-441F-B260-64FAEC343B92}">
      <dsp:nvSpPr>
        <dsp:cNvPr id="0" name=""/>
        <dsp:cNvSpPr/>
      </dsp:nvSpPr>
      <dsp:spPr>
        <a:xfrm>
          <a:off x="1519485" y="1163373"/>
          <a:ext cx="3545467" cy="30389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Обеспечение качественно нового уровня развития инфраструктуры культуры («Культурная среда»)</a:t>
          </a:r>
          <a:endParaRPr lang="ru-RU" sz="12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>
        <a:off x="1519485" y="1163373"/>
        <a:ext cx="1772733" cy="645781"/>
      </dsp:txXfrm>
    </dsp:sp>
    <dsp:sp modelId="{36827786-019B-47DE-ACC8-2AB1E3F27CF9}">
      <dsp:nvSpPr>
        <dsp:cNvPr id="0" name=""/>
        <dsp:cNvSpPr/>
      </dsp:nvSpPr>
      <dsp:spPr>
        <a:xfrm>
          <a:off x="398865" y="1809154"/>
          <a:ext cx="2241241" cy="2241241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734484-ECF9-4184-9E96-4F919D2A6BA8}">
      <dsp:nvSpPr>
        <dsp:cNvPr id="0" name=""/>
        <dsp:cNvSpPr/>
      </dsp:nvSpPr>
      <dsp:spPr>
        <a:xfrm>
          <a:off x="1519485" y="1809154"/>
          <a:ext cx="3545467" cy="22412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Franklin Gothic Demi Cond" panose="020B0706030402020204" pitchFamily="34" charset="0"/>
            </a:rPr>
            <a:t> </a:t>
          </a:r>
          <a:r>
            <a:rPr lang="ru-RU" sz="12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Расширение спектра культурно-досуговых услуг в Республике Алтай</a:t>
          </a:r>
          <a:endParaRPr lang="ru-RU" sz="12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>
        <a:off x="1519485" y="1809154"/>
        <a:ext cx="1772733" cy="645781"/>
      </dsp:txXfrm>
    </dsp:sp>
    <dsp:sp modelId="{0F072CE1-AC40-4D97-9BE9-18E822B6F776}">
      <dsp:nvSpPr>
        <dsp:cNvPr id="0" name=""/>
        <dsp:cNvSpPr/>
      </dsp:nvSpPr>
      <dsp:spPr>
        <a:xfrm>
          <a:off x="797730" y="2454936"/>
          <a:ext cx="1443511" cy="1443511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0F6423-7DFE-4F64-8ED1-2B0D9C82C16A}">
      <dsp:nvSpPr>
        <dsp:cNvPr id="0" name=""/>
        <dsp:cNvSpPr/>
      </dsp:nvSpPr>
      <dsp:spPr>
        <a:xfrm>
          <a:off x="1519485" y="2454936"/>
          <a:ext cx="3545467" cy="144351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fld id="{41E699BC-772D-421C-8F45-B3A46375B688}" type="CATEGORYNAME">
            <a:rPr lang="ru-RU" sz="1200" kern="1200" smtClean="0">
              <a:solidFill>
                <a:srgbClr val="002060"/>
              </a:solidFill>
              <a:latin typeface="Franklin Gothic Demi Cond" panose="020B0706030402020204" pitchFamily="34" charset="0"/>
            </a:rPr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t>Создание условий для реализации ГП</a:t>
          </a:fld>
          <a:endParaRPr lang="ru-RU" sz="12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>
        <a:off x="1519485" y="2454936"/>
        <a:ext cx="1772733" cy="645781"/>
      </dsp:txXfrm>
    </dsp:sp>
    <dsp:sp modelId="{9D13CA25-C45D-4E4B-8A83-40BAB85D784D}">
      <dsp:nvSpPr>
        <dsp:cNvPr id="0" name=""/>
        <dsp:cNvSpPr/>
      </dsp:nvSpPr>
      <dsp:spPr>
        <a:xfrm>
          <a:off x="1196595" y="3100717"/>
          <a:ext cx="645781" cy="645781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3B469-4C4F-4D93-8E8B-6AA3636B89B8}">
      <dsp:nvSpPr>
        <dsp:cNvPr id="0" name=""/>
        <dsp:cNvSpPr/>
      </dsp:nvSpPr>
      <dsp:spPr>
        <a:xfrm>
          <a:off x="1519485" y="3060172"/>
          <a:ext cx="3545467" cy="72687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Доведение оплаты труда работников муниципальных учреждений культуры до уровня средней заработной платы в Республике Алтай</a:t>
          </a:r>
          <a:endParaRPr lang="ru-RU" sz="12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>
        <a:off x="1519485" y="3060172"/>
        <a:ext cx="1772733" cy="726872"/>
      </dsp:txXfrm>
    </dsp:sp>
    <dsp:sp modelId="{AF141E1B-C340-43A3-ABAB-0A728A44C0A1}">
      <dsp:nvSpPr>
        <dsp:cNvPr id="0" name=""/>
        <dsp:cNvSpPr/>
      </dsp:nvSpPr>
      <dsp:spPr>
        <a:xfrm>
          <a:off x="3292219" y="1163373"/>
          <a:ext cx="1772733" cy="64578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148 294,6</a:t>
          </a:r>
          <a:endParaRPr lang="ru-RU" sz="12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>
        <a:off x="3292219" y="1163373"/>
        <a:ext cx="1772733" cy="645781"/>
      </dsp:txXfrm>
    </dsp:sp>
    <dsp:sp modelId="{0ADA8F7F-433E-4291-98BE-F0FC134013A5}">
      <dsp:nvSpPr>
        <dsp:cNvPr id="0" name=""/>
        <dsp:cNvSpPr/>
      </dsp:nvSpPr>
      <dsp:spPr>
        <a:xfrm>
          <a:off x="3292219" y="1809154"/>
          <a:ext cx="1772733" cy="64578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76 637,2</a:t>
          </a:r>
          <a:endParaRPr lang="ru-RU" sz="12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>
        <a:off x="3292219" y="1809154"/>
        <a:ext cx="1772733" cy="645781"/>
      </dsp:txXfrm>
    </dsp:sp>
    <dsp:sp modelId="{7CAC17D9-527F-48FD-9C08-ACC6973A79A3}">
      <dsp:nvSpPr>
        <dsp:cNvPr id="0" name=""/>
        <dsp:cNvSpPr/>
      </dsp:nvSpPr>
      <dsp:spPr>
        <a:xfrm>
          <a:off x="3292219" y="2454936"/>
          <a:ext cx="1772733" cy="64578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349 048,2</a:t>
          </a:r>
          <a:r>
            <a:rPr lang="ru-RU" sz="12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 </a:t>
          </a:r>
          <a:endParaRPr lang="ru-RU" sz="12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>
        <a:off x="3292219" y="2454936"/>
        <a:ext cx="1772733" cy="645781"/>
      </dsp:txXfrm>
    </dsp:sp>
    <dsp:sp modelId="{DABFB43F-BF45-42C7-8E9F-B6DAF1B37203}">
      <dsp:nvSpPr>
        <dsp:cNvPr id="0" name=""/>
        <dsp:cNvSpPr/>
      </dsp:nvSpPr>
      <dsp:spPr>
        <a:xfrm>
          <a:off x="3292219" y="3100717"/>
          <a:ext cx="1772733" cy="64578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002060"/>
              </a:solidFill>
              <a:latin typeface="Franklin Gothic Demi Cond" panose="020B0706030402020204" pitchFamily="34" charset="0"/>
            </a:rPr>
            <a:t>142 241,6</a:t>
          </a:r>
          <a:endParaRPr lang="ru-RU" sz="1200" kern="1200" dirty="0">
            <a:solidFill>
              <a:srgbClr val="002060"/>
            </a:solidFill>
            <a:latin typeface="Franklin Gothic Demi Cond" panose="020B0706030402020204" pitchFamily="34" charset="0"/>
          </a:endParaRPr>
        </a:p>
      </dsp:txBody>
      <dsp:txXfrm>
        <a:off x="3292219" y="3100717"/>
        <a:ext cx="1772733" cy="64578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05E880-2E47-4049-8D66-AF7171643281}">
      <dsp:nvSpPr>
        <dsp:cNvPr id="0" name=""/>
        <dsp:cNvSpPr/>
      </dsp:nvSpPr>
      <dsp:spPr>
        <a:xfrm>
          <a:off x="206713" y="619246"/>
          <a:ext cx="1362582" cy="50783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203 450,8</a:t>
          </a:r>
          <a:endParaRPr lang="ru-RU" sz="1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6713" y="619246"/>
        <a:ext cx="1362582" cy="338555"/>
      </dsp:txXfrm>
    </dsp:sp>
    <dsp:sp modelId="{E785C071-2648-4224-8FEC-5536A636DE90}">
      <dsp:nvSpPr>
        <dsp:cNvPr id="0" name=""/>
        <dsp:cNvSpPr/>
      </dsp:nvSpPr>
      <dsp:spPr>
        <a:xfrm>
          <a:off x="262973" y="965862"/>
          <a:ext cx="2319360" cy="993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Бизнес-спринт ( Я выбираю спорт)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2073" y="994962"/>
        <a:ext cx="2261160" cy="935336"/>
      </dsp:txXfrm>
    </dsp:sp>
    <dsp:sp modelId="{D373CBFB-0A0C-4826-AC3A-DA8D17DC794F}">
      <dsp:nvSpPr>
        <dsp:cNvPr id="0" name=""/>
        <dsp:cNvSpPr/>
      </dsp:nvSpPr>
      <dsp:spPr>
        <a:xfrm rot="13499">
          <a:off x="1897201" y="640987"/>
          <a:ext cx="792691" cy="3392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>
            <a:solidFill>
              <a:srgbClr val="002060"/>
            </a:solidFill>
          </a:endParaRPr>
        </a:p>
      </dsp:txBody>
      <dsp:txXfrm>
        <a:off x="1897201" y="708636"/>
        <a:ext cx="690918" cy="203545"/>
      </dsp:txXfrm>
    </dsp:sp>
    <dsp:sp modelId="{EA908CF7-EB82-41FC-90E6-573C60ECAC92}">
      <dsp:nvSpPr>
        <dsp:cNvPr id="0" name=""/>
        <dsp:cNvSpPr/>
      </dsp:nvSpPr>
      <dsp:spPr>
        <a:xfrm>
          <a:off x="3064929" y="630469"/>
          <a:ext cx="1362582" cy="507832"/>
        </a:xfrm>
        <a:prstGeom prst="roundRect">
          <a:avLst>
            <a:gd name="adj" fmla="val 10000"/>
          </a:avLst>
        </a:prstGeom>
        <a:solidFill>
          <a:schemeClr val="accent3">
            <a:hueOff val="-411354"/>
            <a:satOff val="-7224"/>
            <a:lumOff val="-1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142 </a:t>
          </a: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805,1</a:t>
          </a:r>
          <a:endParaRPr lang="ru-RU" sz="1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64929" y="630469"/>
        <a:ext cx="1362582" cy="338555"/>
      </dsp:txXfrm>
    </dsp:sp>
    <dsp:sp modelId="{14DB1377-F633-4F5F-BA48-B4CA25D0216B}">
      <dsp:nvSpPr>
        <dsp:cNvPr id="0" name=""/>
        <dsp:cNvSpPr/>
      </dsp:nvSpPr>
      <dsp:spPr>
        <a:xfrm>
          <a:off x="3199878" y="939310"/>
          <a:ext cx="2319360" cy="993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411354"/>
              <a:satOff val="-7224"/>
              <a:lumOff val="-1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региональной системы подготовки спортивного резерва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28978" y="968410"/>
        <a:ext cx="2261160" cy="935336"/>
      </dsp:txXfrm>
    </dsp:sp>
    <dsp:sp modelId="{BAD50DD9-452D-4389-AEBA-AC1F07D2BC63}">
      <dsp:nvSpPr>
        <dsp:cNvPr id="0" name=""/>
        <dsp:cNvSpPr/>
      </dsp:nvSpPr>
      <dsp:spPr>
        <a:xfrm rot="21596318">
          <a:off x="4793435" y="628588"/>
          <a:ext cx="775758" cy="3392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617032"/>
            <a:satOff val="-10836"/>
            <a:lumOff val="-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>
            <a:solidFill>
              <a:srgbClr val="002060"/>
            </a:solidFill>
          </a:endParaRPr>
        </a:p>
      </dsp:txBody>
      <dsp:txXfrm>
        <a:off x="4793435" y="696492"/>
        <a:ext cx="673985" cy="203545"/>
      </dsp:txXfrm>
    </dsp:sp>
    <dsp:sp modelId="{03EA9FCD-93F6-44AE-BE2D-39551D1161C0}">
      <dsp:nvSpPr>
        <dsp:cNvPr id="0" name=""/>
        <dsp:cNvSpPr/>
      </dsp:nvSpPr>
      <dsp:spPr>
        <a:xfrm>
          <a:off x="5891206" y="627442"/>
          <a:ext cx="1362582" cy="507832"/>
        </a:xfrm>
        <a:prstGeom prst="roundRect">
          <a:avLst>
            <a:gd name="adj" fmla="val 10000"/>
          </a:avLst>
        </a:prstGeom>
        <a:solidFill>
          <a:schemeClr val="accent3">
            <a:hueOff val="-822709"/>
            <a:satOff val="-14447"/>
            <a:lumOff val="-2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28 644,8</a:t>
          </a:r>
          <a:endParaRPr lang="ru-RU" sz="1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91206" y="627442"/>
        <a:ext cx="1362582" cy="338555"/>
      </dsp:txXfrm>
    </dsp:sp>
    <dsp:sp modelId="{CFEC5326-7111-4EF9-A470-899D147E2D57}">
      <dsp:nvSpPr>
        <dsp:cNvPr id="0" name=""/>
        <dsp:cNvSpPr/>
      </dsp:nvSpPr>
      <dsp:spPr>
        <a:xfrm>
          <a:off x="6041471" y="936043"/>
          <a:ext cx="2319360" cy="993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822709"/>
              <a:satOff val="-14447"/>
              <a:lumOff val="-2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реализации государственной программы Республики Алтай "Развитие физической культуры и спорта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70571" y="965143"/>
        <a:ext cx="2261160" cy="935336"/>
      </dsp:txXfrm>
    </dsp:sp>
    <dsp:sp modelId="{E7FC4452-285D-4EEF-B922-3964DF506787}">
      <dsp:nvSpPr>
        <dsp:cNvPr id="0" name=""/>
        <dsp:cNvSpPr/>
      </dsp:nvSpPr>
      <dsp:spPr>
        <a:xfrm rot="21590334">
          <a:off x="7641914" y="622934"/>
          <a:ext cx="822832" cy="3392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1234063"/>
            <a:satOff val="-21671"/>
            <a:lumOff val="-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>
            <a:solidFill>
              <a:srgbClr val="002060"/>
            </a:solidFill>
          </a:endParaRPr>
        </a:p>
      </dsp:txBody>
      <dsp:txXfrm>
        <a:off x="7641914" y="690926"/>
        <a:ext cx="721059" cy="203545"/>
      </dsp:txXfrm>
    </dsp:sp>
    <dsp:sp modelId="{7029CBE1-4561-424F-8D01-5467B8A6CFB1}">
      <dsp:nvSpPr>
        <dsp:cNvPr id="0" name=""/>
        <dsp:cNvSpPr/>
      </dsp:nvSpPr>
      <dsp:spPr>
        <a:xfrm>
          <a:off x="8806296" y="619246"/>
          <a:ext cx="1362582" cy="507832"/>
        </a:xfrm>
        <a:prstGeom prst="roundRect">
          <a:avLst>
            <a:gd name="adj" fmla="val 10000"/>
          </a:avLst>
        </a:prstGeom>
        <a:solidFill>
          <a:schemeClr val="accent3">
            <a:hueOff val="-1234063"/>
            <a:satOff val="-21671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12 432,5</a:t>
          </a:r>
          <a:endParaRPr lang="ru-RU" sz="14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06296" y="619246"/>
        <a:ext cx="1362582" cy="338555"/>
      </dsp:txXfrm>
    </dsp:sp>
    <dsp:sp modelId="{5186FF57-17C0-4F81-932A-D0314B74760F}">
      <dsp:nvSpPr>
        <dsp:cNvPr id="0" name=""/>
        <dsp:cNvSpPr/>
      </dsp:nvSpPr>
      <dsp:spPr>
        <a:xfrm>
          <a:off x="8614398" y="912128"/>
          <a:ext cx="2319360" cy="993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234063"/>
              <a:satOff val="-21671"/>
              <a:lumOff val="-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обеспечения участия,организации проведения спортивно-массовых и физкультурно- оздоровительных мероприятий на территории РА и за ее пределами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43498" y="941228"/>
        <a:ext cx="2261160" cy="93533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CBB865-180E-4460-9CE3-51DA62169A78}">
      <dsp:nvSpPr>
        <dsp:cNvPr id="0" name=""/>
        <dsp:cNvSpPr/>
      </dsp:nvSpPr>
      <dsp:spPr>
        <a:xfrm>
          <a:off x="2074149" y="913105"/>
          <a:ext cx="7653176" cy="229793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52D987-D2B2-47C2-8646-6B7F0A842F51}">
      <dsp:nvSpPr>
        <dsp:cNvPr id="0" name=""/>
        <dsp:cNvSpPr/>
      </dsp:nvSpPr>
      <dsp:spPr>
        <a:xfrm>
          <a:off x="1443495" y="1266718"/>
          <a:ext cx="1940680" cy="161540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Оказание и совершенствование специализированной медицинской помощи в государственных медицинских организациях </a:t>
          </a:r>
          <a:endParaRPr lang="en-US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595 541,8</a:t>
          </a:r>
        </a:p>
      </dsp:txBody>
      <dsp:txXfrm>
        <a:off x="1522353" y="1345576"/>
        <a:ext cx="1782964" cy="1457693"/>
      </dsp:txXfrm>
    </dsp:sp>
    <dsp:sp modelId="{9F1ABA3F-F3F7-4F22-BEC1-AD8C1AB3DF12}">
      <dsp:nvSpPr>
        <dsp:cNvPr id="0" name=""/>
        <dsp:cNvSpPr/>
      </dsp:nvSpPr>
      <dsp:spPr>
        <a:xfrm>
          <a:off x="3747072" y="1275987"/>
          <a:ext cx="2012401" cy="158932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льготных категорий граждан лекарственными препаратами и медицинскими изделиями</a:t>
          </a:r>
          <a:endParaRPr lang="en-US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395 641,3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24657" y="1353572"/>
        <a:ext cx="1857231" cy="1434157"/>
      </dsp:txXfrm>
    </dsp:sp>
    <dsp:sp modelId="{B14F4577-6FE9-4936-992D-B9723992A661}">
      <dsp:nvSpPr>
        <dsp:cNvPr id="0" name=""/>
        <dsp:cNvSpPr/>
      </dsp:nvSpPr>
      <dsp:spPr>
        <a:xfrm>
          <a:off x="6057246" y="1275984"/>
          <a:ext cx="1952648" cy="154741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Укрепление материально-технической базы государственных организаций здравоохранения республики</a:t>
          </a:r>
          <a:endParaRPr lang="en-US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en-US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31 236,3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32785" y="1351523"/>
        <a:ext cx="1801570" cy="1396339"/>
      </dsp:txXfrm>
    </dsp:sp>
    <dsp:sp modelId="{DB4CD9A8-35EA-4674-9F12-063EB8797734}">
      <dsp:nvSpPr>
        <dsp:cNvPr id="0" name=""/>
        <dsp:cNvSpPr/>
      </dsp:nvSpPr>
      <dsp:spPr>
        <a:xfrm>
          <a:off x="8233249" y="1275976"/>
          <a:ext cx="1964646" cy="158139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Модернизация первичного звена здравоохранения </a:t>
          </a:r>
          <a:endParaRPr lang="en-US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154 773,8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10446" y="1353173"/>
        <a:ext cx="1810252" cy="142700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A4AF7-1FD3-493D-AE7E-91724D34018E}">
      <dsp:nvSpPr>
        <dsp:cNvPr id="0" name=""/>
        <dsp:cNvSpPr/>
      </dsp:nvSpPr>
      <dsp:spPr>
        <a:xfrm>
          <a:off x="-6667076" y="-1019519"/>
          <a:ext cx="7935083" cy="7935083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C5D51D-6922-486B-91F3-4EE6705D1C01}">
      <dsp:nvSpPr>
        <dsp:cNvPr id="0" name=""/>
        <dsp:cNvSpPr/>
      </dsp:nvSpPr>
      <dsp:spPr>
        <a:xfrm>
          <a:off x="663496" y="453287"/>
          <a:ext cx="4043231" cy="90704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996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информированности населения в области финансовой грамотности 186,98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3496" y="453287"/>
        <a:ext cx="4043231" cy="907047"/>
      </dsp:txXfrm>
    </dsp:sp>
    <dsp:sp modelId="{71BDD734-B1EF-4C3E-A639-F903A3D5F7CB}">
      <dsp:nvSpPr>
        <dsp:cNvPr id="0" name=""/>
        <dsp:cNvSpPr/>
      </dsp:nvSpPr>
      <dsp:spPr>
        <a:xfrm>
          <a:off x="96591" y="339906"/>
          <a:ext cx="1133809" cy="1133809"/>
        </a:xfrm>
        <a:prstGeom prst="ellipse">
          <a:avLst/>
        </a:prstGeom>
        <a:solidFill>
          <a:srgbClr val="CCFFFF"/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DEC9159-01C6-4D2D-9536-FE9BAD19C6DD}">
      <dsp:nvSpPr>
        <dsp:cNvPr id="0" name=""/>
        <dsp:cNvSpPr/>
      </dsp:nvSpPr>
      <dsp:spPr>
        <a:xfrm>
          <a:off x="1183527" y="1814094"/>
          <a:ext cx="3523200" cy="90704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996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охвата финансового образования 334,62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3527" y="1814094"/>
        <a:ext cx="3523200" cy="907047"/>
      </dsp:txXfrm>
    </dsp:sp>
    <dsp:sp modelId="{550E665D-3F6A-4DE1-82A1-B06FFA53AD70}">
      <dsp:nvSpPr>
        <dsp:cNvPr id="0" name=""/>
        <dsp:cNvSpPr/>
      </dsp:nvSpPr>
      <dsp:spPr>
        <a:xfrm>
          <a:off x="616623" y="1700713"/>
          <a:ext cx="1133809" cy="1133809"/>
        </a:xfrm>
        <a:prstGeom prst="ellipse">
          <a:avLst/>
        </a:prstGeom>
        <a:solidFill>
          <a:srgbClr val="CCFFFF"/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2E72DCF-B921-4C4D-9994-945FDECB092E}">
      <dsp:nvSpPr>
        <dsp:cNvPr id="0" name=""/>
        <dsp:cNvSpPr/>
      </dsp:nvSpPr>
      <dsp:spPr>
        <a:xfrm>
          <a:off x="1183527" y="3174901"/>
          <a:ext cx="3523200" cy="90704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996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и управление бюджетным процессом  4 411 505,61 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3527" y="3174901"/>
        <a:ext cx="3523200" cy="907047"/>
      </dsp:txXfrm>
    </dsp:sp>
    <dsp:sp modelId="{C76978B6-DEDF-4B00-B52E-AF7C001714AB}">
      <dsp:nvSpPr>
        <dsp:cNvPr id="0" name=""/>
        <dsp:cNvSpPr/>
      </dsp:nvSpPr>
      <dsp:spPr>
        <a:xfrm>
          <a:off x="616623" y="3061520"/>
          <a:ext cx="1133809" cy="1133809"/>
        </a:xfrm>
        <a:prstGeom prst="ellipse">
          <a:avLst/>
        </a:prstGeom>
        <a:solidFill>
          <a:srgbClr val="CCFFFF"/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401BE52-DE2A-4E7F-9C65-A6295943B990}">
      <dsp:nvSpPr>
        <dsp:cNvPr id="0" name=""/>
        <dsp:cNvSpPr/>
      </dsp:nvSpPr>
      <dsp:spPr>
        <a:xfrm>
          <a:off x="663496" y="4535708"/>
          <a:ext cx="4043231" cy="90704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996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реализации государственной программы Республики Алтай «Управление государственными финансами» 248 222,34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3496" y="4535708"/>
        <a:ext cx="4043231" cy="907047"/>
      </dsp:txXfrm>
    </dsp:sp>
    <dsp:sp modelId="{A7FF54BB-FC05-4D34-B413-A030AF5C95FF}">
      <dsp:nvSpPr>
        <dsp:cNvPr id="0" name=""/>
        <dsp:cNvSpPr/>
      </dsp:nvSpPr>
      <dsp:spPr>
        <a:xfrm>
          <a:off x="96591" y="4422327"/>
          <a:ext cx="1133809" cy="1133809"/>
        </a:xfrm>
        <a:prstGeom prst="ellipse">
          <a:avLst/>
        </a:prstGeom>
        <a:solidFill>
          <a:srgbClr val="CCFFFF"/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CD30BA-2E2F-43FF-94DB-BA02263D0B7D}">
      <dsp:nvSpPr>
        <dsp:cNvPr id="0" name=""/>
        <dsp:cNvSpPr/>
      </dsp:nvSpPr>
      <dsp:spPr>
        <a:xfrm>
          <a:off x="152322" y="0"/>
          <a:ext cx="2472334" cy="454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101 010,1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22" y="0"/>
        <a:ext cx="2472334" cy="302756"/>
      </dsp:txXfrm>
    </dsp:sp>
    <dsp:sp modelId="{4402B45C-EDEB-4667-A902-9CE2492D3C05}">
      <dsp:nvSpPr>
        <dsp:cNvPr id="0" name=""/>
        <dsp:cNvSpPr/>
      </dsp:nvSpPr>
      <dsp:spPr>
        <a:xfrm>
          <a:off x="658209" y="302756"/>
          <a:ext cx="2472334" cy="14298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комфортной городской среды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0087" y="344634"/>
        <a:ext cx="2388578" cy="1346077"/>
      </dsp:txXfrm>
    </dsp:sp>
    <dsp:sp modelId="{90DFAED2-3E3A-4C2B-8263-301A72DF67E3}">
      <dsp:nvSpPr>
        <dsp:cNvPr id="0" name=""/>
        <dsp:cNvSpPr/>
      </dsp:nvSpPr>
      <dsp:spPr>
        <a:xfrm rot="21562265">
          <a:off x="2999264" y="-178381"/>
          <a:ext cx="794267" cy="6154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/>
        </a:p>
      </dsp:txBody>
      <dsp:txXfrm>
        <a:off x="2999270" y="-54281"/>
        <a:ext cx="609636" cy="369263"/>
      </dsp:txXfrm>
    </dsp:sp>
    <dsp:sp modelId="{4F7915CD-33BD-4B28-8CC9-42301D56946D}">
      <dsp:nvSpPr>
        <dsp:cNvPr id="0" name=""/>
        <dsp:cNvSpPr/>
      </dsp:nvSpPr>
      <dsp:spPr>
        <a:xfrm>
          <a:off x="4123184" y="-43599"/>
          <a:ext cx="2474339" cy="454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10 230,7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23184" y="-43599"/>
        <a:ext cx="2474339" cy="302756"/>
      </dsp:txXfrm>
    </dsp:sp>
    <dsp:sp modelId="{9F4DF99D-25B6-429C-9099-B47DC9EAD1C2}">
      <dsp:nvSpPr>
        <dsp:cNvPr id="0" name=""/>
        <dsp:cNvSpPr/>
      </dsp:nvSpPr>
      <dsp:spPr>
        <a:xfrm>
          <a:off x="4493928" y="259931"/>
          <a:ext cx="2189028" cy="1516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дворовых территорий многоквартирных домов и наиболее посещаемых муниципальных территорий общего пользования на территории Республики Алтай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8338" y="304341"/>
        <a:ext cx="2100208" cy="1427438"/>
      </dsp:txXfrm>
    </dsp:sp>
    <dsp:sp modelId="{DC599AA4-4709-4132-B0EC-39A47FC96489}">
      <dsp:nvSpPr>
        <dsp:cNvPr id="0" name=""/>
        <dsp:cNvSpPr/>
      </dsp:nvSpPr>
      <dsp:spPr>
        <a:xfrm rot="40751">
          <a:off x="6898636" y="-177919"/>
          <a:ext cx="638450" cy="6154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" kern="1200"/>
        </a:p>
      </dsp:txBody>
      <dsp:txXfrm>
        <a:off x="6898642" y="-55926"/>
        <a:ext cx="453819" cy="369263"/>
      </dsp:txXfrm>
    </dsp:sp>
    <dsp:sp modelId="{DD2BB631-9F2B-449E-B17E-A813BAA806BF}">
      <dsp:nvSpPr>
        <dsp:cNvPr id="0" name=""/>
        <dsp:cNvSpPr/>
      </dsp:nvSpPr>
      <dsp:spPr>
        <a:xfrm>
          <a:off x="7802063" y="0"/>
          <a:ext cx="2472334" cy="454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2 995,5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02063" y="0"/>
        <a:ext cx="2472334" cy="302756"/>
      </dsp:txXfrm>
    </dsp:sp>
    <dsp:sp modelId="{40F3C8E8-5F4B-4466-BAA4-99BD5CB469DA}">
      <dsp:nvSpPr>
        <dsp:cNvPr id="0" name=""/>
        <dsp:cNvSpPr/>
      </dsp:nvSpPr>
      <dsp:spPr>
        <a:xfrm>
          <a:off x="8307950" y="302756"/>
          <a:ext cx="2472334" cy="14298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территорий в рамках реализации проектов, основанных на местных инициативах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49828" y="344634"/>
        <a:ext cx="2388578" cy="134607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CBB865-180E-4460-9CE3-51DA62169A78}">
      <dsp:nvSpPr>
        <dsp:cNvPr id="0" name=""/>
        <dsp:cNvSpPr/>
      </dsp:nvSpPr>
      <dsp:spPr>
        <a:xfrm>
          <a:off x="2074149" y="913105"/>
          <a:ext cx="7653176" cy="229793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52D987-D2B2-47C2-8646-6B7F0A842F51}">
      <dsp:nvSpPr>
        <dsp:cNvPr id="0" name=""/>
        <dsp:cNvSpPr/>
      </dsp:nvSpPr>
      <dsp:spPr>
        <a:xfrm>
          <a:off x="1443495" y="1266718"/>
          <a:ext cx="1940680" cy="161540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уровня защиты населения от ЧС, пожаров и происшествий на водных объектах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288 816,2</a:t>
          </a:r>
          <a:endParaRPr lang="en-US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2353" y="1345576"/>
        <a:ext cx="1782964" cy="1457693"/>
      </dsp:txXfrm>
    </dsp:sp>
    <dsp:sp modelId="{9F1ABA3F-F3F7-4F22-BEC1-AD8C1AB3DF12}">
      <dsp:nvSpPr>
        <dsp:cNvPr id="0" name=""/>
        <dsp:cNvSpPr/>
      </dsp:nvSpPr>
      <dsp:spPr>
        <a:xfrm>
          <a:off x="3747072" y="1275987"/>
          <a:ext cx="2012401" cy="1589327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173197"/>
                <a:satOff val="-7419"/>
                <a:lumOff val="10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173197"/>
                <a:satOff val="-7419"/>
                <a:lumOff val="10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173197"/>
                <a:satOff val="-7419"/>
                <a:lumOff val="10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функционирования информационных систем для безопасности жизнедеятельности населения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76 549,7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24657" y="1353572"/>
        <a:ext cx="1857231" cy="1434157"/>
      </dsp:txXfrm>
    </dsp:sp>
    <dsp:sp modelId="{B14F4577-6FE9-4936-992D-B9723992A661}">
      <dsp:nvSpPr>
        <dsp:cNvPr id="0" name=""/>
        <dsp:cNvSpPr/>
      </dsp:nvSpPr>
      <dsp:spPr>
        <a:xfrm>
          <a:off x="6057246" y="1275984"/>
          <a:ext cx="1952648" cy="1547417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346395"/>
                <a:satOff val="-14838"/>
                <a:lumOff val="20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346395"/>
                <a:satOff val="-14838"/>
                <a:lumOff val="20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346395"/>
                <a:satOff val="-14838"/>
                <a:lumOff val="20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Профилактика нарушений, совершаемых в отношении несовершеннолетних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31 400,4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32785" y="1351523"/>
        <a:ext cx="1801570" cy="1396339"/>
      </dsp:txXfrm>
    </dsp:sp>
    <dsp:sp modelId="{DB4CD9A8-35EA-4674-9F12-063EB8797734}">
      <dsp:nvSpPr>
        <dsp:cNvPr id="0" name=""/>
        <dsp:cNvSpPr/>
      </dsp:nvSpPr>
      <dsp:spPr>
        <a:xfrm>
          <a:off x="8233249" y="1275976"/>
          <a:ext cx="1964646" cy="1581398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519592"/>
                <a:satOff val="-22257"/>
                <a:lumOff val="30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519592"/>
                <a:satOff val="-22257"/>
                <a:lumOff val="30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519592"/>
                <a:satOff val="-22257"/>
                <a:lumOff val="30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Содействие в охране общественного правопорядка на территории РА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2 138,5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10446" y="1353173"/>
        <a:ext cx="1810252" cy="142700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C33FB-D7F0-4EBD-9AD8-28B6E4EFCD7D}">
      <dsp:nvSpPr>
        <dsp:cNvPr id="0" name=""/>
        <dsp:cNvSpPr/>
      </dsp:nvSpPr>
      <dsp:spPr>
        <a:xfrm>
          <a:off x="431479" y="0"/>
          <a:ext cx="5034762" cy="4215907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FF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71A168-09CF-462F-BAC3-EB45D4C99688}">
      <dsp:nvSpPr>
        <dsp:cNvPr id="0" name=""/>
        <dsp:cNvSpPr/>
      </dsp:nvSpPr>
      <dsp:spPr>
        <a:xfrm>
          <a:off x="2922402" y="373595"/>
          <a:ext cx="2676462" cy="1046461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Позиционирование Республики Алтай как благоприятного региона на внутреннем и мировом туристских рынках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8 512,3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3486" y="424679"/>
        <a:ext cx="2574294" cy="944293"/>
      </dsp:txXfrm>
    </dsp:sp>
    <dsp:sp modelId="{36160432-6B61-4A1F-A6C4-C47C081A2838}">
      <dsp:nvSpPr>
        <dsp:cNvPr id="0" name=""/>
        <dsp:cNvSpPr/>
      </dsp:nvSpPr>
      <dsp:spPr>
        <a:xfrm>
          <a:off x="2965056" y="1594024"/>
          <a:ext cx="2707948" cy="94602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туристической инфраструктуры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78 067,1</a:t>
          </a:r>
          <a:endParaRPr lang="ru-RU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11237" y="1640205"/>
        <a:ext cx="2615586" cy="853666"/>
      </dsp:txXfrm>
    </dsp:sp>
    <dsp:sp modelId="{F33A6BBA-B34C-449A-AAE4-F6BEDA32A729}">
      <dsp:nvSpPr>
        <dsp:cNvPr id="0" name=""/>
        <dsp:cNvSpPr/>
      </dsp:nvSpPr>
      <dsp:spPr>
        <a:xfrm>
          <a:off x="2948860" y="2665419"/>
          <a:ext cx="2740339" cy="10029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индивидуальной программы социально-экономического развития Республики Алтай в сфере туризма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165 814,5</a:t>
          </a:r>
          <a:endParaRPr lang="ru-RU" sz="12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7819" y="2714378"/>
        <a:ext cx="2642421" cy="90500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CBB865-180E-4460-9CE3-51DA62169A78}">
      <dsp:nvSpPr>
        <dsp:cNvPr id="0" name=""/>
        <dsp:cNvSpPr/>
      </dsp:nvSpPr>
      <dsp:spPr>
        <a:xfrm>
          <a:off x="2074149" y="913105"/>
          <a:ext cx="7653176" cy="2297932"/>
        </a:xfrm>
        <a:prstGeom prst="diamond">
          <a:avLst/>
        </a:prstGeom>
        <a:solidFill>
          <a:schemeClr val="accent4"/>
        </a:solidFill>
        <a:ln w="12700" cap="flat" cmpd="sng" algn="ctr">
          <a:solidFill>
            <a:schemeClr val="accent4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</dsp:sp>
    <dsp:sp modelId="{6952D987-D2B2-47C2-8646-6B7F0A842F51}">
      <dsp:nvSpPr>
        <dsp:cNvPr id="0" name=""/>
        <dsp:cNvSpPr/>
      </dsp:nvSpPr>
      <dsp:spPr>
        <a:xfrm>
          <a:off x="1414913" y="1295300"/>
          <a:ext cx="1940680" cy="161540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качества жизни коренных малочисленных народов</a:t>
          </a:r>
          <a:endParaRPr lang="en-US" sz="1200" b="1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7 013,3</a:t>
          </a:r>
        </a:p>
      </dsp:txBody>
      <dsp:txXfrm>
        <a:off x="1493771" y="1374158"/>
        <a:ext cx="1782964" cy="1457693"/>
      </dsp:txXfrm>
    </dsp:sp>
    <dsp:sp modelId="{9F1ABA3F-F3F7-4F22-BEC1-AD8C1AB3DF12}">
      <dsp:nvSpPr>
        <dsp:cNvPr id="0" name=""/>
        <dsp:cNvSpPr/>
      </dsp:nvSpPr>
      <dsp:spPr>
        <a:xfrm>
          <a:off x="3747072" y="1275987"/>
          <a:ext cx="2012401" cy="1589327"/>
        </a:xfrm>
        <a:prstGeom prst="roundRect">
          <a:avLst/>
        </a:prstGeom>
        <a:gradFill rotWithShape="0">
          <a:gsLst>
            <a:gs pos="0">
              <a:schemeClr val="accent3">
                <a:hueOff val="-411354"/>
                <a:satOff val="-7224"/>
                <a:lumOff val="-13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411354"/>
                <a:satOff val="-7224"/>
                <a:lumOff val="-13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411354"/>
                <a:satOff val="-7224"/>
                <a:lumOff val="-13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мер по антитеррористической защищенности</a:t>
          </a:r>
          <a:endParaRPr lang="en-US" sz="1200" b="1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65 043,5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24657" y="1353572"/>
        <a:ext cx="1857231" cy="1434157"/>
      </dsp:txXfrm>
    </dsp:sp>
    <dsp:sp modelId="{B14F4577-6FE9-4936-992D-B9723992A661}">
      <dsp:nvSpPr>
        <dsp:cNvPr id="0" name=""/>
        <dsp:cNvSpPr/>
      </dsp:nvSpPr>
      <dsp:spPr>
        <a:xfrm>
          <a:off x="6028043" y="1260931"/>
          <a:ext cx="2011054" cy="1577522"/>
        </a:xfrm>
        <a:prstGeom prst="roundRect">
          <a:avLst/>
        </a:prstGeom>
        <a:gradFill rotWithShape="0">
          <a:gsLst>
            <a:gs pos="0">
              <a:schemeClr val="accent3">
                <a:hueOff val="-822709"/>
                <a:satOff val="-14447"/>
                <a:lumOff val="-2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822709"/>
                <a:satOff val="-14447"/>
                <a:lumOff val="-2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822709"/>
                <a:satOff val="-14447"/>
                <a:lumOff val="-2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Содействие этнокультурному многообразию народов России, проживающих на территории Республики Алтай</a:t>
          </a:r>
          <a:endParaRPr lang="en-US" sz="1200" b="1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13 981,5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5051" y="1337939"/>
        <a:ext cx="1857038" cy="1423506"/>
      </dsp:txXfrm>
    </dsp:sp>
    <dsp:sp modelId="{DB4CD9A8-35EA-4674-9F12-063EB8797734}">
      <dsp:nvSpPr>
        <dsp:cNvPr id="0" name=""/>
        <dsp:cNvSpPr/>
      </dsp:nvSpPr>
      <dsp:spPr>
        <a:xfrm>
          <a:off x="8233249" y="1275976"/>
          <a:ext cx="1964646" cy="1581398"/>
        </a:xfrm>
        <a:prstGeom prst="roundRect">
          <a:avLst/>
        </a:prstGeom>
        <a:gradFill rotWithShape="0">
          <a:gsLst>
            <a:gs pos="0">
              <a:schemeClr val="accent3">
                <a:hueOff val="-1234063"/>
                <a:satOff val="-21671"/>
                <a:lumOff val="-3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1234063"/>
                <a:satOff val="-21671"/>
                <a:lumOff val="-3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1234063"/>
                <a:satOff val="-21671"/>
                <a:lumOff val="-3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rgbClr val="00206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общероссийской гражданской идентичности и этнокультурное развитие народов Республики Алтай</a:t>
          </a:r>
          <a:endParaRPr lang="en-US" sz="1200" b="1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6 976,0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10446" y="1353173"/>
        <a:ext cx="1810252" cy="142700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BCE67-26AA-438B-AD64-C3F622D68C20}">
      <dsp:nvSpPr>
        <dsp:cNvPr id="0" name=""/>
        <dsp:cNvSpPr/>
      </dsp:nvSpPr>
      <dsp:spPr>
        <a:xfrm>
          <a:off x="842444" y="0"/>
          <a:ext cx="9547702" cy="2529105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8DBDE8-54A2-4F3F-AE1E-9DF3184EF9B9}">
      <dsp:nvSpPr>
        <dsp:cNvPr id="0" name=""/>
        <dsp:cNvSpPr/>
      </dsp:nvSpPr>
      <dsp:spPr>
        <a:xfrm>
          <a:off x="5484" y="588325"/>
          <a:ext cx="3389522" cy="13524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12 961,6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организационной инфраструктуры по реализации эффективной языковой политики, обеспечивающей сохранение и развитие алтайского языка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505" y="654346"/>
        <a:ext cx="3257480" cy="1220412"/>
      </dsp:txXfrm>
    </dsp:sp>
    <dsp:sp modelId="{76DDE61F-916E-49D4-8CA0-4CBDF18AD2CC}">
      <dsp:nvSpPr>
        <dsp:cNvPr id="0" name=""/>
        <dsp:cNvSpPr/>
      </dsp:nvSpPr>
      <dsp:spPr>
        <a:xfrm>
          <a:off x="3921534" y="588325"/>
          <a:ext cx="3389522" cy="1352454"/>
        </a:xfrm>
        <a:prstGeom prst="roundRect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8 516,8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алтайского языка в сфере образования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87555" y="654346"/>
        <a:ext cx="3257480" cy="1220412"/>
      </dsp:txXfrm>
    </dsp:sp>
    <dsp:sp modelId="{2DCEBF3F-F05D-4239-8C2D-25A63E8F7C2A}">
      <dsp:nvSpPr>
        <dsp:cNvPr id="0" name=""/>
        <dsp:cNvSpPr/>
      </dsp:nvSpPr>
      <dsp:spPr>
        <a:xfrm>
          <a:off x="7837584" y="626869"/>
          <a:ext cx="3389522" cy="1275367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2 640,0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Комплексные меры по развитию алтайского языка в сфере культуры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99842" y="689127"/>
        <a:ext cx="3265006" cy="115085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06E33-B1E0-4F7F-BB18-9EEDBD0D74C9}">
      <dsp:nvSpPr>
        <dsp:cNvPr id="0" name=""/>
        <dsp:cNvSpPr/>
      </dsp:nvSpPr>
      <dsp:spPr>
        <a:xfrm rot="5400000">
          <a:off x="2528178" y="-910287"/>
          <a:ext cx="1043548" cy="287054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Franklin Gothic Demi Cond" panose="020B0706030402020204" pitchFamily="34" charset="0"/>
            </a:rPr>
            <a:t>Перевод массовых социально значимых государственных и муниципальных услуг в электронный вид</a:t>
          </a:r>
          <a:endParaRPr lang="ru-RU" sz="1400" kern="1200" dirty="0">
            <a:latin typeface="Franklin Gothic Demi Cond" panose="020B0706030402020204" pitchFamily="34" charset="0"/>
          </a:endParaRPr>
        </a:p>
      </dsp:txBody>
      <dsp:txXfrm rot="-5400000">
        <a:off x="1614681" y="54152"/>
        <a:ext cx="2819601" cy="941664"/>
      </dsp:txXfrm>
    </dsp:sp>
    <dsp:sp modelId="{0633CF95-20CA-4A86-A512-028BB6E220EA}">
      <dsp:nvSpPr>
        <dsp:cNvPr id="0" name=""/>
        <dsp:cNvSpPr/>
      </dsp:nvSpPr>
      <dsp:spPr>
        <a:xfrm>
          <a:off x="0" y="2390"/>
          <a:ext cx="1614680" cy="10451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n/>
              <a:latin typeface="Franklin Gothic Demi Cond" panose="020B0706030402020204" pitchFamily="34" charset="0"/>
            </a:rPr>
            <a:t>4 317,1</a:t>
          </a:r>
          <a:endParaRPr lang="ru-RU" sz="1400" kern="1200" dirty="0">
            <a:ln/>
            <a:latin typeface="Franklin Gothic Demi Cond" panose="020B0706030402020204" pitchFamily="34" charset="0"/>
          </a:endParaRPr>
        </a:p>
      </dsp:txBody>
      <dsp:txXfrm>
        <a:off x="51022" y="53412"/>
        <a:ext cx="1512636" cy="943143"/>
      </dsp:txXfrm>
    </dsp:sp>
    <dsp:sp modelId="{D328FFD0-D0B7-46A2-A39E-1BD1A4071D19}">
      <dsp:nvSpPr>
        <dsp:cNvPr id="0" name=""/>
        <dsp:cNvSpPr/>
      </dsp:nvSpPr>
      <dsp:spPr>
        <a:xfrm rot="5400000">
          <a:off x="2584956" y="180254"/>
          <a:ext cx="915416" cy="288435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Franklin Gothic Demi Cond" panose="020B0706030402020204" pitchFamily="34" charset="0"/>
            </a:rPr>
            <a:t>  Создание единого цифрового контура в здравоохранении на основе единой государственной информационной системы в сфере здравоохранения (ЕГИСЗ)</a:t>
          </a:r>
        </a:p>
      </dsp:txBody>
      <dsp:txXfrm rot="-5400000">
        <a:off x="1600489" y="1209409"/>
        <a:ext cx="2839664" cy="826042"/>
      </dsp:txXfrm>
    </dsp:sp>
    <dsp:sp modelId="{1E8D9ABE-9591-4AC9-81B0-1BEFC02BD74E}">
      <dsp:nvSpPr>
        <dsp:cNvPr id="0" name=""/>
        <dsp:cNvSpPr/>
      </dsp:nvSpPr>
      <dsp:spPr>
        <a:xfrm>
          <a:off x="0" y="1099836"/>
          <a:ext cx="1600489" cy="10451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atin typeface="Franklin Gothic Demi Cond" panose="020B0706030402020204" pitchFamily="34" charset="0"/>
            </a:rPr>
            <a:t> 64 221,9</a:t>
          </a:r>
          <a:endParaRPr lang="ru-RU" sz="1400" kern="1200" dirty="0" smtClean="0">
            <a:latin typeface="Franklin Gothic Demi Cond" panose="020B0706030402020204" pitchFamily="34" charset="0"/>
          </a:endParaRPr>
        </a:p>
      </dsp:txBody>
      <dsp:txXfrm>
        <a:off x="51022" y="1150858"/>
        <a:ext cx="1498445" cy="943143"/>
      </dsp:txXfrm>
    </dsp:sp>
    <dsp:sp modelId="{024AD7F3-57A0-4449-AB79-1F0F3BFA4F80}">
      <dsp:nvSpPr>
        <dsp:cNvPr id="0" name=""/>
        <dsp:cNvSpPr/>
      </dsp:nvSpPr>
      <dsp:spPr>
        <a:xfrm rot="5400000">
          <a:off x="2631877" y="1264311"/>
          <a:ext cx="836149" cy="287054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baseline="0" dirty="0" smtClean="0">
            <a:solidFill>
              <a:srgbClr val="002060"/>
            </a:solidFill>
            <a:latin typeface="Franklin Gothic Demi Cond" panose="020B07060304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baseline="0" dirty="0" smtClean="0">
              <a:latin typeface="Franklin Gothic Demi Cond" panose="020B0706030402020204" pitchFamily="34" charset="0"/>
            </a:rPr>
            <a:t>Цифровая трансформация сферы государственного управления</a:t>
          </a:r>
        </a:p>
      </dsp:txBody>
      <dsp:txXfrm rot="-5400000">
        <a:off x="1614681" y="2322325"/>
        <a:ext cx="2829726" cy="754515"/>
      </dsp:txXfrm>
    </dsp:sp>
    <dsp:sp modelId="{00C33B6B-B68D-414B-A8E8-99ECF6E2F832}">
      <dsp:nvSpPr>
        <dsp:cNvPr id="0" name=""/>
        <dsp:cNvSpPr/>
      </dsp:nvSpPr>
      <dsp:spPr>
        <a:xfrm>
          <a:off x="0" y="2197283"/>
          <a:ext cx="1614680" cy="10451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smtClean="0">
              <a:latin typeface="Franklin Gothic Demi Cond" panose="020B0706030402020204" pitchFamily="34" charset="0"/>
            </a:rPr>
            <a:t>18 005,1</a:t>
          </a:r>
          <a:endParaRPr lang="ru-RU" sz="1400" kern="1200" baseline="0" dirty="0" smtClean="0">
            <a:latin typeface="Franklin Gothic Demi Cond" panose="020B0706030402020204" pitchFamily="34" charset="0"/>
          </a:endParaRPr>
        </a:p>
      </dsp:txBody>
      <dsp:txXfrm>
        <a:off x="51022" y="2248305"/>
        <a:ext cx="1512636" cy="943143"/>
      </dsp:txXfrm>
    </dsp:sp>
    <dsp:sp modelId="{DE8B0B46-5F21-41B0-865C-F489DD5E77AF}">
      <dsp:nvSpPr>
        <dsp:cNvPr id="0" name=""/>
        <dsp:cNvSpPr/>
      </dsp:nvSpPr>
      <dsp:spPr>
        <a:xfrm rot="5400000">
          <a:off x="2631877" y="2382051"/>
          <a:ext cx="836149" cy="287054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Franklin Gothic Demi Cond" panose="020B0706030402020204" pitchFamily="34" charset="0"/>
            </a:rPr>
            <a:t>Строим умные объекты</a:t>
          </a:r>
          <a:endParaRPr lang="ru-RU" sz="1400" kern="1200" baseline="0" dirty="0" smtClean="0">
            <a:latin typeface="Franklin Gothic Demi Cond" panose="020B0706030402020204" pitchFamily="34" charset="0"/>
          </a:endParaRPr>
        </a:p>
      </dsp:txBody>
      <dsp:txXfrm rot="-5400000">
        <a:off x="1614681" y="3440065"/>
        <a:ext cx="2829726" cy="754515"/>
      </dsp:txXfrm>
    </dsp:sp>
    <dsp:sp modelId="{7F1D3399-71D7-4C90-A4E2-6F40DE538A34}">
      <dsp:nvSpPr>
        <dsp:cNvPr id="0" name=""/>
        <dsp:cNvSpPr/>
      </dsp:nvSpPr>
      <dsp:spPr>
        <a:xfrm>
          <a:off x="10477" y="3304878"/>
          <a:ext cx="1614680" cy="10451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smtClean="0">
              <a:latin typeface="Franklin Gothic Demi Cond" panose="020B0706030402020204" pitchFamily="34" charset="0"/>
            </a:rPr>
            <a:t> </a:t>
          </a:r>
          <a:r>
            <a:rPr lang="ru-RU" sz="1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4 319,6</a:t>
          </a:r>
          <a:endParaRPr lang="ru-RU" sz="1400" b="1" kern="1200" baseline="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499" y="3355900"/>
        <a:ext cx="1512636" cy="943143"/>
      </dsp:txXfrm>
    </dsp:sp>
    <dsp:sp modelId="{0C3C3440-3992-412B-A930-E26779CFACAD}">
      <dsp:nvSpPr>
        <dsp:cNvPr id="0" name=""/>
        <dsp:cNvSpPr/>
      </dsp:nvSpPr>
      <dsp:spPr>
        <a:xfrm rot="5400000">
          <a:off x="2631877" y="3479498"/>
          <a:ext cx="836149" cy="287054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>
              <a:latin typeface="Franklin Gothic Demi Cond" panose="020B0706030402020204" pitchFamily="34" charset="0"/>
            </a:rPr>
            <a:t>Цифровая трансформация сферы социальной поддержки и занятости населения</a:t>
          </a:r>
          <a:endParaRPr lang="ru-RU" sz="1400" kern="1200" baseline="0" dirty="0" smtClean="0">
            <a:latin typeface="Franklin Gothic Demi Cond" panose="020B0706030402020204" pitchFamily="34" charset="0"/>
          </a:endParaRPr>
        </a:p>
      </dsp:txBody>
      <dsp:txXfrm rot="-5400000">
        <a:off x="1614681" y="4537512"/>
        <a:ext cx="2829726" cy="754515"/>
      </dsp:txXfrm>
    </dsp:sp>
    <dsp:sp modelId="{1EB462F0-4142-48F9-8B49-0B349D740C76}">
      <dsp:nvSpPr>
        <dsp:cNvPr id="0" name=""/>
        <dsp:cNvSpPr/>
      </dsp:nvSpPr>
      <dsp:spPr>
        <a:xfrm>
          <a:off x="0" y="4392176"/>
          <a:ext cx="1614680" cy="10451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latin typeface="Franklin Gothic Demi Cond" panose="020B0706030402020204" pitchFamily="34" charset="0"/>
            </a:rPr>
            <a:t> 9 777,3</a:t>
          </a:r>
          <a:endParaRPr lang="ru-RU" sz="1400" kern="1200" baseline="0" dirty="0" smtClean="0">
            <a:latin typeface="Franklin Gothic Demi Cond" panose="020B0706030402020204" pitchFamily="34" charset="0"/>
          </a:endParaRPr>
        </a:p>
      </dsp:txBody>
      <dsp:txXfrm>
        <a:off x="51022" y="4443198"/>
        <a:ext cx="1512636" cy="943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0.26562</cdr:x>
      <cdr:y>0.35008</cdr:y>
    </cdr:from>
    <cdr:to>
      <cdr:x>0.34598</cdr:x>
      <cdr:y>0.5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V="1">
          <a:off x="3155182" y="2071912"/>
          <a:ext cx="954593" cy="88732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0.43243</cdr:x>
      <cdr:y>0.67139</cdr:y>
    </cdr:from>
    <cdr:to>
      <cdr:x>0.51516</cdr:x>
      <cdr:y>0.82107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5136655" y="3900713"/>
          <a:ext cx="982790" cy="86962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0.71245</cdr:x>
      <cdr:y>0.50892</cdr:y>
    </cdr:from>
    <cdr:to>
      <cdr:x>0.79623</cdr:x>
      <cdr:y>0.65789</cdr:y>
    </cdr:to>
    <cdr:cxnSp macro="">
      <cdr:nvCxnSpPr>
        <cdr:cNvPr id="8" name="Прямая со стрелкой 7"/>
        <cdr:cNvCxnSpPr/>
      </cdr:nvCxnSpPr>
      <cdr:spPr>
        <a:xfrm xmlns:a="http://schemas.openxmlformats.org/drawingml/2006/main" flipV="1">
          <a:off x="8462959" y="2956752"/>
          <a:ext cx="995227" cy="86552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0.2369</cdr:x>
      <cdr:y>0.32954</cdr:y>
    </cdr:from>
    <cdr:to>
      <cdr:x>0.39802</cdr:x>
      <cdr:y>0.48404</cdr:y>
    </cdr:to>
    <cdr:sp macro="" textlink="">
      <cdr:nvSpPr>
        <cdr:cNvPr id="10" name="TextBox 9"/>
        <cdr:cNvSpPr txBox="1"/>
      </cdr:nvSpPr>
      <cdr:spPr>
        <a:xfrm xmlns:a="http://schemas.openxmlformats.org/drawingml/2006/main" rot="19062291">
          <a:off x="2814033" y="1914610"/>
          <a:ext cx="1913958" cy="8976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tx1"/>
              </a:solidFill>
            </a:rPr>
            <a:t>+ 8</a:t>
          </a:r>
          <a:r>
            <a:rPr lang="en-US" sz="1800" b="1" dirty="0" smtClean="0">
              <a:solidFill>
                <a:schemeClr val="tx1"/>
              </a:solidFill>
            </a:rPr>
            <a:t> </a:t>
          </a:r>
          <a:r>
            <a:rPr lang="ru-RU" sz="1800" b="1" dirty="0" smtClean="0">
              <a:solidFill>
                <a:schemeClr val="tx1"/>
              </a:solidFill>
            </a:rPr>
            <a:t>929,0; 127,3%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0.38492</cdr:x>
      <cdr:y>0.6881</cdr:y>
    </cdr:from>
    <cdr:to>
      <cdr:x>0.53886</cdr:x>
      <cdr:y>0.74917</cdr:y>
    </cdr:to>
    <cdr:sp macro="" textlink="">
      <cdr:nvSpPr>
        <cdr:cNvPr id="12" name="TextBox 1"/>
        <cdr:cNvSpPr txBox="1"/>
      </cdr:nvSpPr>
      <cdr:spPr>
        <a:xfrm xmlns:a="http://schemas.openxmlformats.org/drawingml/2006/main" rot="19062291">
          <a:off x="4572374" y="3997789"/>
          <a:ext cx="1828604" cy="354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solidFill>
                <a:schemeClr val="tx1"/>
              </a:solidFill>
            </a:rPr>
            <a:t>+ 3</a:t>
          </a:r>
          <a:r>
            <a:rPr lang="en-US" sz="1800" b="1" dirty="0" smtClean="0">
              <a:solidFill>
                <a:schemeClr val="tx1"/>
              </a:solidFill>
            </a:rPr>
            <a:t> </a:t>
          </a:r>
          <a:r>
            <a:rPr lang="ru-RU" sz="1800" b="1" dirty="0" smtClean="0">
              <a:solidFill>
                <a:schemeClr val="tx1"/>
              </a:solidFill>
            </a:rPr>
            <a:t>444,8; 134,9%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0.54285</cdr:x>
      <cdr:y>0.65272</cdr:y>
    </cdr:from>
    <cdr:to>
      <cdr:x>0.61983</cdr:x>
      <cdr:y>0.78778</cdr:y>
    </cdr:to>
    <cdr:sp macro="" textlink="">
      <cdr:nvSpPr>
        <cdr:cNvPr id="14" name="TextBox 1"/>
        <cdr:cNvSpPr txBox="1"/>
      </cdr:nvSpPr>
      <cdr:spPr>
        <a:xfrm xmlns:a="http://schemas.openxmlformats.org/drawingml/2006/main" rot="19062291">
          <a:off x="6448337" y="3792237"/>
          <a:ext cx="914420" cy="784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solidFill>
                <a:schemeClr val="tx1"/>
              </a:solidFill>
            </a:rPr>
            <a:t>+ 5</a:t>
          </a:r>
          <a:r>
            <a:rPr lang="en-US" sz="1800" b="1" dirty="0" smtClean="0">
              <a:solidFill>
                <a:schemeClr val="tx1"/>
              </a:solidFill>
            </a:rPr>
            <a:t> </a:t>
          </a:r>
          <a:r>
            <a:rPr lang="ru-RU" sz="1800" b="1" dirty="0" smtClean="0">
              <a:solidFill>
                <a:schemeClr val="tx1"/>
              </a:solidFill>
            </a:rPr>
            <a:t>484,2; 124%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0.69009</cdr:x>
      <cdr:y>0.54982</cdr:y>
    </cdr:from>
    <cdr:to>
      <cdr:x>0.76707</cdr:x>
      <cdr:y>0.68487</cdr:y>
    </cdr:to>
    <cdr:sp macro="" textlink="">
      <cdr:nvSpPr>
        <cdr:cNvPr id="15" name="TextBox 1"/>
        <cdr:cNvSpPr txBox="1"/>
      </cdr:nvSpPr>
      <cdr:spPr>
        <a:xfrm xmlns:a="http://schemas.openxmlformats.org/drawingml/2006/main" rot="19062291">
          <a:off x="8197357" y="3194370"/>
          <a:ext cx="914400" cy="7846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solidFill>
                <a:schemeClr val="tx1"/>
              </a:solidFill>
            </a:rPr>
            <a:t>+ 6 801,6; 12</a:t>
          </a:r>
          <a:r>
            <a:rPr lang="en-US" sz="1800" b="1" dirty="0" smtClean="0">
              <a:solidFill>
                <a:schemeClr val="tx1"/>
              </a:solidFill>
            </a:rPr>
            <a:t>0,2</a:t>
          </a:r>
          <a:r>
            <a:rPr lang="ru-RU" sz="1800" b="1" dirty="0" smtClean="0">
              <a:solidFill>
                <a:schemeClr val="tx1"/>
              </a:solidFill>
            </a:rPr>
            <a:t>%</a:t>
          </a:r>
          <a:endParaRPr lang="ru-RU" sz="18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0.65023</cdr:x>
      <cdr:y>0.07089</cdr:y>
    </cdr:from>
    <cdr:to>
      <cdr:x>0.71396</cdr:x>
      <cdr:y>0.13165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7423355" y="412954"/>
          <a:ext cx="727587" cy="3539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- 56,3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0.9198</cdr:x>
      <cdr:y>0.25612</cdr:y>
    </cdr:from>
    <cdr:to>
      <cdr:x>0.99128</cdr:x>
      <cdr:y>0.31688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10500850" y="1492044"/>
          <a:ext cx="816079" cy="3539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+956,8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0.06182</cdr:x>
      <cdr:y>0.90216</cdr:y>
    </cdr:from>
    <cdr:to>
      <cdr:x>0.08489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53762" y="3476729"/>
          <a:ext cx="281218" cy="377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0.05131</cdr:x>
      <cdr:y>0.88989</cdr:y>
    </cdr:from>
    <cdr:to>
      <cdr:x>0.07969</cdr:x>
      <cdr:y>0.96668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5564" y="3737729"/>
          <a:ext cx="346064" cy="3225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01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0.1571</cdr:x>
      <cdr:y>0.8925</cdr:y>
    </cdr:from>
    <cdr:to>
      <cdr:x>0.17997</cdr:x>
      <cdr:y>0.96406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915375" y="3748696"/>
          <a:ext cx="278848" cy="3005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03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0.10549</cdr:x>
      <cdr:y>0.89714</cdr:y>
    </cdr:from>
    <cdr:to>
      <cdr:x>0.1261</cdr:x>
      <cdr:y>0.97137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286191" y="3457376"/>
          <a:ext cx="251208" cy="2860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02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0.26161</cdr:x>
      <cdr:y>0.8972</cdr:y>
    </cdr:from>
    <cdr:to>
      <cdr:x>0.28599</cdr:x>
      <cdr:y>0.95494</cdr:y>
    </cdr:to>
    <cdr:sp macro="" textlink="">
      <cdr:nvSpPr>
        <cdr:cNvPr id="6" name="TextBox 1"/>
        <cdr:cNvSpPr txBox="1"/>
      </cdr:nvSpPr>
      <cdr:spPr>
        <a:xfrm xmlns:a="http://schemas.openxmlformats.org/drawingml/2006/main" flipH="1">
          <a:off x="3189566" y="3768448"/>
          <a:ext cx="297211" cy="242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05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0.20687</cdr:x>
      <cdr:y>0.89785</cdr:y>
    </cdr:from>
    <cdr:to>
      <cdr:x>0.23324</cdr:x>
      <cdr:y>0.95176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522136" y="3577212"/>
          <a:ext cx="321548" cy="2147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04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0.31731</cdr:x>
      <cdr:y>0.8972</cdr:y>
    </cdr:from>
    <cdr:to>
      <cdr:x>0.33796</cdr:x>
      <cdr:y>0.94633</cdr:y>
    </cdr:to>
    <cdr:sp macro="" textlink="">
      <cdr:nvSpPr>
        <cdr:cNvPr id="8" name="TextBox 1"/>
        <cdr:cNvSpPr txBox="1"/>
      </cdr:nvSpPr>
      <cdr:spPr>
        <a:xfrm xmlns:a="http://schemas.openxmlformats.org/drawingml/2006/main" flipH="1">
          <a:off x="3868613" y="3768447"/>
          <a:ext cx="251767" cy="206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06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0.36555</cdr:x>
      <cdr:y>0.8972</cdr:y>
    </cdr:from>
    <cdr:to>
      <cdr:x>0.38993</cdr:x>
      <cdr:y>0.95494</cdr:y>
    </cdr:to>
    <cdr:sp macro="" textlink="">
      <cdr:nvSpPr>
        <cdr:cNvPr id="9" name="TextBox 1"/>
        <cdr:cNvSpPr txBox="1"/>
      </cdr:nvSpPr>
      <cdr:spPr>
        <a:xfrm xmlns:a="http://schemas.openxmlformats.org/drawingml/2006/main" flipH="1">
          <a:off x="4456776" y="3768448"/>
          <a:ext cx="297211" cy="242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07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0.41608</cdr:x>
      <cdr:y>0.8972</cdr:y>
    </cdr:from>
    <cdr:to>
      <cdr:x>0.44791</cdr:x>
      <cdr:y>0.98427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072817" y="3768448"/>
          <a:ext cx="388116" cy="365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08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0.47417</cdr:x>
      <cdr:y>0.89457</cdr:y>
    </cdr:from>
    <cdr:to>
      <cdr:x>0.49855</cdr:x>
      <cdr:y>0.9523</cdr:y>
    </cdr:to>
    <cdr:sp macro="" textlink="">
      <cdr:nvSpPr>
        <cdr:cNvPr id="11" name="TextBox 1"/>
        <cdr:cNvSpPr txBox="1"/>
      </cdr:nvSpPr>
      <cdr:spPr>
        <a:xfrm xmlns:a="http://schemas.openxmlformats.org/drawingml/2006/main" flipH="1">
          <a:off x="5781128" y="3757372"/>
          <a:ext cx="297211" cy="2424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09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0.525</cdr:x>
      <cdr:y>0.89617</cdr:y>
    </cdr:from>
    <cdr:to>
      <cdr:x>0.55137</cdr:x>
      <cdr:y>0.9604</cdr:y>
    </cdr:to>
    <cdr:sp macro="" textlink="">
      <cdr:nvSpPr>
        <cdr:cNvPr id="12" name="TextBox 1"/>
        <cdr:cNvSpPr txBox="1"/>
      </cdr:nvSpPr>
      <cdr:spPr>
        <a:xfrm xmlns:a="http://schemas.openxmlformats.org/drawingml/2006/main" flipH="1">
          <a:off x="6400800" y="3764082"/>
          <a:ext cx="321547" cy="269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10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0.63214</cdr:x>
      <cdr:y>0.8972</cdr:y>
    </cdr:from>
    <cdr:to>
      <cdr:x>0.65245</cdr:x>
      <cdr:y>0.93692</cdr:y>
    </cdr:to>
    <cdr:sp macro="" textlink="">
      <cdr:nvSpPr>
        <cdr:cNvPr id="13" name="TextBox 1"/>
        <cdr:cNvSpPr txBox="1"/>
      </cdr:nvSpPr>
      <cdr:spPr>
        <a:xfrm xmlns:a="http://schemas.openxmlformats.org/drawingml/2006/main" flipH="1">
          <a:off x="7707084" y="3768448"/>
          <a:ext cx="247527" cy="1668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12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0.58062</cdr:x>
      <cdr:y>0.8972</cdr:y>
    </cdr:from>
    <cdr:to>
      <cdr:x>0.605</cdr:x>
      <cdr:y>0.95494</cdr:y>
    </cdr:to>
    <cdr:sp macro="" textlink="">
      <cdr:nvSpPr>
        <cdr:cNvPr id="14" name="TextBox 1"/>
        <cdr:cNvSpPr txBox="1"/>
      </cdr:nvSpPr>
      <cdr:spPr>
        <a:xfrm xmlns:a="http://schemas.openxmlformats.org/drawingml/2006/main" flipH="1">
          <a:off x="7078930" y="3768448"/>
          <a:ext cx="297211" cy="242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11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0.68498</cdr:x>
      <cdr:y>0.89942</cdr:y>
    </cdr:from>
    <cdr:to>
      <cdr:x>0.70936</cdr:x>
      <cdr:y>0.95715</cdr:y>
    </cdr:to>
    <cdr:sp macro="" textlink="">
      <cdr:nvSpPr>
        <cdr:cNvPr id="15" name="TextBox 1"/>
        <cdr:cNvSpPr txBox="1"/>
      </cdr:nvSpPr>
      <cdr:spPr>
        <a:xfrm xmlns:a="http://schemas.openxmlformats.org/drawingml/2006/main" flipH="1">
          <a:off x="8351295" y="3777737"/>
          <a:ext cx="297211" cy="242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14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0.73283</cdr:x>
      <cdr:y>0.8972</cdr:y>
    </cdr:from>
    <cdr:to>
      <cdr:x>0.75721</cdr:x>
      <cdr:y>0.92703</cdr:y>
    </cdr:to>
    <cdr:sp macro="" textlink="">
      <cdr:nvSpPr>
        <cdr:cNvPr id="16" name="TextBox 1"/>
        <cdr:cNvSpPr txBox="1"/>
      </cdr:nvSpPr>
      <cdr:spPr>
        <a:xfrm xmlns:a="http://schemas.openxmlformats.org/drawingml/2006/main" flipH="1">
          <a:off x="8934656" y="3768448"/>
          <a:ext cx="297211" cy="125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15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0.79031</cdr:x>
      <cdr:y>0.8972</cdr:y>
    </cdr:from>
    <cdr:to>
      <cdr:x>0.81469</cdr:x>
      <cdr:y>0.95494</cdr:y>
    </cdr:to>
    <cdr:sp macro="" textlink="">
      <cdr:nvSpPr>
        <cdr:cNvPr id="17" name="TextBox 1"/>
        <cdr:cNvSpPr txBox="1"/>
      </cdr:nvSpPr>
      <cdr:spPr>
        <a:xfrm xmlns:a="http://schemas.openxmlformats.org/drawingml/2006/main" flipH="1">
          <a:off x="9635465" y="3768448"/>
          <a:ext cx="297211" cy="242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16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0.84393</cdr:x>
      <cdr:y>0.8972</cdr:y>
    </cdr:from>
    <cdr:to>
      <cdr:x>0.86831</cdr:x>
      <cdr:y>0.95494</cdr:y>
    </cdr:to>
    <cdr:sp macro="" textlink="">
      <cdr:nvSpPr>
        <cdr:cNvPr id="18" name="TextBox 1"/>
        <cdr:cNvSpPr txBox="1"/>
      </cdr:nvSpPr>
      <cdr:spPr>
        <a:xfrm xmlns:a="http://schemas.openxmlformats.org/drawingml/2006/main" flipH="1">
          <a:off x="10289166" y="3768448"/>
          <a:ext cx="297211" cy="242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17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0.94225</cdr:x>
      <cdr:y>0.8972</cdr:y>
    </cdr:from>
    <cdr:to>
      <cdr:x>0.97522</cdr:x>
      <cdr:y>0.94755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11487924" y="3768448"/>
          <a:ext cx="401933" cy="211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19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0.8942</cdr:x>
      <cdr:y>0.8972</cdr:y>
    </cdr:from>
    <cdr:to>
      <cdr:x>0.91858</cdr:x>
      <cdr:y>0.95494</cdr:y>
    </cdr:to>
    <cdr:sp macro="" textlink="">
      <cdr:nvSpPr>
        <cdr:cNvPr id="20" name="TextBox 1"/>
        <cdr:cNvSpPr txBox="1"/>
      </cdr:nvSpPr>
      <cdr:spPr>
        <a:xfrm xmlns:a="http://schemas.openxmlformats.org/drawingml/2006/main" flipH="1">
          <a:off x="10902115" y="3768448"/>
          <a:ext cx="297211" cy="242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18</a:t>
          </a:r>
          <a:endParaRPr lang="ru-RU" sz="11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0.5998</cdr:x>
      <cdr:y>0.46305</cdr:y>
    </cdr:from>
    <cdr:to>
      <cdr:x>0.6406</cdr:x>
      <cdr:y>0.5465</cdr:y>
    </cdr:to>
    <cdr:cxnSp macro="">
      <cdr:nvCxnSpPr>
        <cdr:cNvPr id="2" name="Прямая со стрелкой 1"/>
        <cdr:cNvCxnSpPr/>
      </cdr:nvCxnSpPr>
      <cdr:spPr>
        <a:xfrm xmlns:a="http://schemas.openxmlformats.org/drawingml/2006/main" flipV="1">
          <a:off x="7257521" y="2741543"/>
          <a:ext cx="493615" cy="494102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00A29E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0.85852</cdr:x>
      <cdr:y>0.657</cdr:y>
    </cdr:from>
    <cdr:to>
      <cdr:x>0.90249</cdr:x>
      <cdr:y>0.69571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>
          <a:off x="10388010" y="3889859"/>
          <a:ext cx="532008" cy="229209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00A29E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0.08309</cdr:x>
      <cdr:y>0.17271</cdr:y>
    </cdr:from>
    <cdr:to>
      <cdr:x>0.16905</cdr:x>
      <cdr:y>0.27092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922226" y="1022562"/>
          <a:ext cx="953974" cy="5814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00A29E"/>
              </a:solidFill>
            </a:rPr>
            <a:t>+1 163,4</a:t>
          </a:r>
          <a:endParaRPr lang="ru-RU" sz="1400" b="1" dirty="0">
            <a:solidFill>
              <a:srgbClr val="00A29E"/>
            </a:solidFill>
          </a:endParaRPr>
        </a:p>
      </cdr:txBody>
    </cdr:sp>
  </cdr:relSizeAnchor>
  <cdr:relSizeAnchor xmlns:cdr="http://schemas.openxmlformats.org/drawingml/2006/chartDrawing">
    <cdr:from>
      <cdr:x>0.33807</cdr:x>
      <cdr:y>0.35269</cdr:y>
    </cdr:from>
    <cdr:to>
      <cdr:x>0.42315</cdr:x>
      <cdr:y>0.4509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752127" y="2088135"/>
          <a:ext cx="944259" cy="5814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00A29E"/>
              </a:solidFill>
            </a:rPr>
            <a:t>+1 246,2</a:t>
          </a:r>
          <a:endParaRPr lang="ru-RU" sz="1400" b="1" dirty="0">
            <a:solidFill>
              <a:srgbClr val="00A29E"/>
            </a:solidFill>
          </a:endParaRPr>
        </a:p>
      </cdr:txBody>
    </cdr:sp>
  </cdr:relSizeAnchor>
  <cdr:relSizeAnchor xmlns:cdr="http://schemas.openxmlformats.org/drawingml/2006/chartDrawing">
    <cdr:from>
      <cdr:x>0.53539</cdr:x>
      <cdr:y>0.45987</cdr:y>
    </cdr:from>
    <cdr:to>
      <cdr:x>0.61893</cdr:x>
      <cdr:y>0.5259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5942068" y="2722742"/>
          <a:ext cx="927131" cy="390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rgbClr val="00A29E"/>
              </a:solidFill>
            </a:rPr>
            <a:t>+1 </a:t>
          </a:r>
          <a:r>
            <a:rPr lang="ru-RU" sz="1400" b="1" dirty="0" smtClean="0">
              <a:solidFill>
                <a:srgbClr val="00A29E"/>
              </a:solidFill>
            </a:rPr>
            <a:t>136,1</a:t>
          </a:r>
          <a:endParaRPr lang="ru-RU" sz="1400" b="1" dirty="0">
            <a:solidFill>
              <a:srgbClr val="00A29E"/>
            </a:solidFill>
          </a:endParaRPr>
        </a:p>
      </cdr:txBody>
    </cdr:sp>
  </cdr:relSizeAnchor>
  <cdr:relSizeAnchor xmlns:cdr="http://schemas.openxmlformats.org/drawingml/2006/chartDrawing">
    <cdr:from>
      <cdr:x>0.89272</cdr:x>
      <cdr:y>0.63367</cdr:y>
    </cdr:from>
    <cdr:to>
      <cdr:x>0.96144</cdr:x>
      <cdr:y>0.73188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10801814" y="3751759"/>
          <a:ext cx="831492" cy="5814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>
              <a:solidFill>
                <a:srgbClr val="00A29E"/>
              </a:solidFill>
            </a:rPr>
            <a:t>-</a:t>
          </a:r>
          <a:r>
            <a:rPr lang="ru-RU" sz="1400" b="1" dirty="0" smtClean="0">
              <a:solidFill>
                <a:srgbClr val="00A29E"/>
              </a:solidFill>
            </a:rPr>
            <a:t> 174,5</a:t>
          </a:r>
          <a:endParaRPr lang="ru-RU" sz="1400" b="1" dirty="0">
            <a:solidFill>
              <a:srgbClr val="00A29E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C9AD7-58C7-4360-A70B-A247827EF3A4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485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485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1A092-77FB-4EDE-8D70-1B43F387E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995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6E18A-6CDD-4A37-B19F-05F11699308E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ADC5E-B046-4614-B63B-D85AE02B95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627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5110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138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20. В целях дополнительного информирования граждан финансовым органам публично-правового образования рекомендуется при составлении бюджета для граждан использовать по выбору удельные и </a:t>
            </a:r>
            <a:r>
              <a:rPr lang="ru-RU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подушевые</a:t>
            </a: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показатели доходов и расходов бюджета, в том числе в сравнении с аналогичными показателями других субъектов Российской Федерации (муниципальных образований) за год, предшествующий составлению бюджета для граждан.</a:t>
            </a:r>
          </a:p>
        </p:txBody>
      </p:sp>
    </p:spTree>
    <p:extLst>
      <p:ext uri="{BB962C8B-B14F-4D97-AF65-F5344CB8AC3E}">
        <p14:creationId xmlns:p14="http://schemas.microsoft.com/office/powerpoint/2010/main" val="658544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В бюджет для граждан рекомендуется включать: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основные характеристики бюджета (в абсолютных и относительных величинах), в том числе сведения о доходах и расходах, межбюджетных трансфертах, планируемых к получению из федерального бюджета (бюджета субъекта Российской Федерации, местного бюджета), а также дефицит/профицит бюджета;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уровень долговой нагрузки на бюджет публично-правового образования, в том числе с отражением структуры долга публично-правового образования по видам долговых обязательств;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547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898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546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914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505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4345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72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481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40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424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422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0885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8724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7950" y="741363"/>
            <a:ext cx="658177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endParaRPr lang="ru-RU" altLang="ru-RU" dirty="0" smtClean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4798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8518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950" y="741363"/>
            <a:ext cx="6581775" cy="370205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/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5453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2" defTabSz="929558">
              <a:defRPr/>
            </a:pPr>
            <a:endParaRPr lang="ru-RU" dirty="0" smtClean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4978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125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1153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8538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8135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0816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7950" y="741363"/>
            <a:ext cx="658177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endParaRPr lang="ru-RU" altLang="ru-RU" dirty="0" smtClean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9974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4272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1288" y="731838"/>
            <a:ext cx="6505575" cy="36591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10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2250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7950" y="741363"/>
            <a:ext cx="658177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endParaRPr lang="ru-RU" altLang="ru-RU" dirty="0" smtClean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2652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7950" y="741363"/>
            <a:ext cx="658177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endParaRPr lang="ru-RU" altLang="ru-RU" dirty="0" smtClean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1584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73794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7950" y="741363"/>
            <a:ext cx="658177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endParaRPr lang="ru-RU" altLang="ru-RU" dirty="0" smtClean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4568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7950" y="741363"/>
            <a:ext cx="6581775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endParaRPr lang="ru-RU" altLang="ru-RU" dirty="0" smtClean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8547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81775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5492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3825" y="736600"/>
            <a:ext cx="6540500" cy="36782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352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2683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19. В бюджеты для граждан рекомендуется включать контактную информацию для граждан, в том числе сведения о местонахождении, контактных телефонах, адресах электронной почты, графике работы финансового органа публично-правового образования, графике личного приема граждан руководством финансового органа, а также описание дополнительных способов участия граждан в публичных слушаниях по проекту бюджета и отчету о его исполнении в данном публично-правовом образовании, в том числе описание механизмов взаимодействия с депутатами законодательного (представительного) органа публично-правового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721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3AD999-3141-4E1A-86EE-D506228137E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94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A25425-87C8-448A-974A-3A2C043EEBA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920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F925D5-B31C-4F63-8A86-17DD36458D3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50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C43F5C-9D96-409E-8DAD-0A09FDE9EE8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73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F65BAC-4007-472E-B89E-6BF80D3A196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28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2FF51E-EC1D-4409-9C10-244B015E83F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93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483CB-C6B3-4370-AD54-AA3617A4638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72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C096F3-86DA-49F5-B804-619D75B801C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87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419978-9E98-4318-B08E-848EC2B1248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966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631D99-D7B9-4085-81E6-FC338D58366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217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645F9F-DB28-428C-8064-A4881F420C8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688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9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D6CA6-C32C-428A-8639-3F490318C2D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29.07.2025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226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fin-altai.ru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3"/>
          <p:cNvSpPr/>
          <p:nvPr/>
        </p:nvSpPr>
        <p:spPr>
          <a:xfrm>
            <a:off x="0" y="0"/>
            <a:ext cx="654033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РЕСПУБЛИКИ АЛТАЙ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1177" y="1469893"/>
            <a:ext cx="1139082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к Закону Республики Алтай «Об исполнении </a:t>
            </a:r>
            <a:r>
              <a:rPr lang="ru-RU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Республики </a:t>
            </a:r>
            <a:r>
              <a:rPr lang="ru-RU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за </a:t>
            </a:r>
            <a:r>
              <a:rPr lang="ru-RU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год»</a:t>
            </a:r>
            <a:r>
              <a:rPr lang="ru-RU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4033" y="6211614"/>
            <a:ext cx="11537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.Горно-Алтайск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05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6039059" y="502419"/>
            <a:ext cx="6008915" cy="3774026"/>
            <a:chOff x="488974" y="464730"/>
            <a:chExt cx="6380931" cy="2690249"/>
          </a:xfrm>
        </p:grpSpPr>
        <p:sp>
          <p:nvSpPr>
            <p:cNvPr id="5" name="TextBox 19"/>
            <p:cNvSpPr>
              <a:spLocks noChangeArrowheads="1"/>
            </p:cNvSpPr>
            <p:nvPr/>
          </p:nvSpPr>
          <p:spPr bwMode="auto">
            <a:xfrm>
              <a:off x="2074587" y="1663433"/>
              <a:ext cx="4795318" cy="186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ru-RU" altLang="zh-CN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22"/>
            <p:cNvSpPr>
              <a:spLocks noChangeArrowheads="1"/>
            </p:cNvSpPr>
            <p:nvPr/>
          </p:nvSpPr>
          <p:spPr bwMode="auto">
            <a:xfrm>
              <a:off x="502143" y="2968474"/>
              <a:ext cx="5042550" cy="186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ru-RU" sz="1050" b="1" dirty="0" smtClean="0">
                  <a:solidFill>
                    <a:srgbClr val="002060"/>
                  </a:solidFill>
                  <a:latin typeface="Century Schoolbook" panose="02040604050505020304" pitchFamily="18" charset="0"/>
                  <a:ea typeface="微软雅黑" panose="020B0503020204020204" pitchFamily="34" charset="-122"/>
                </a:rPr>
                <a:t>НАСЕЛЕНИЕ</a:t>
              </a:r>
              <a:r>
                <a:rPr lang="ru-RU" sz="1050" b="1" dirty="0" smtClean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      210 769 </a:t>
              </a:r>
              <a:r>
                <a:rPr lang="ru-RU" sz="1050" b="1" dirty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человек (на 1 января 2023 года</a:t>
              </a:r>
              <a:r>
                <a:rPr lang="ru-RU" sz="1050" b="1" dirty="0" smtClean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)</a:t>
              </a:r>
              <a:endParaRPr lang="ru-RU" altLang="zh-CN" sz="1050" dirty="0">
                <a:latin typeface="Century Schoolbook" panose="02040604050505020304" pitchFamily="18" charset="0"/>
                <a:cs typeface="Open Sans" panose="020B0606030504020204" pitchFamily="34" charset="0"/>
              </a:endParaRPr>
            </a:p>
          </p:txBody>
        </p:sp>
        <p:sp>
          <p:nvSpPr>
            <p:cNvPr id="8" name="TextBox 22"/>
            <p:cNvSpPr>
              <a:spLocks noChangeArrowheads="1"/>
            </p:cNvSpPr>
            <p:nvPr/>
          </p:nvSpPr>
          <p:spPr bwMode="auto">
            <a:xfrm>
              <a:off x="620421" y="464730"/>
              <a:ext cx="5584353" cy="293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ru-RU" sz="2000" b="1" dirty="0" smtClean="0">
                  <a:solidFill>
                    <a:srgbClr val="0070C0"/>
                  </a:solidFill>
                  <a:latin typeface="Century Schoolbook" panose="02040604050505020304" pitchFamily="18" charset="0"/>
                  <a:ea typeface="微软雅黑" panose="020B0503020204020204" pitchFamily="34" charset="-122"/>
                </a:rPr>
                <a:t>РЕСПУБЛИКА АЛТАЙ</a:t>
              </a:r>
              <a:endParaRPr lang="ru-RU" altLang="zh-CN" sz="2000" dirty="0">
                <a:solidFill>
                  <a:srgbClr val="0070C0"/>
                </a:solidFill>
                <a:latin typeface="Century Schoolbook" panose="02040604050505020304" pitchFamily="18" charset="0"/>
                <a:cs typeface="Open Sans" panose="020B0606030504020204" pitchFamily="34" charset="0"/>
              </a:endParaRPr>
            </a:p>
          </p:txBody>
        </p:sp>
        <p:sp>
          <p:nvSpPr>
            <p:cNvPr id="9" name="TextBox 22"/>
            <p:cNvSpPr>
              <a:spLocks noChangeArrowheads="1"/>
            </p:cNvSpPr>
            <p:nvPr/>
          </p:nvSpPr>
          <p:spPr bwMode="auto">
            <a:xfrm>
              <a:off x="488974" y="963012"/>
              <a:ext cx="3983273" cy="15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ru-RU" sz="1050" b="1" dirty="0" smtClean="0">
                  <a:solidFill>
                    <a:srgbClr val="002060"/>
                  </a:solidFill>
                  <a:latin typeface="Century Schoolbook" panose="02040604050505020304" pitchFamily="18" charset="0"/>
                  <a:ea typeface="微软雅黑" panose="020B0503020204020204" pitchFamily="34" charset="-122"/>
                </a:rPr>
                <a:t>ГЕОГРАФИЧЕСКОЕ</a:t>
              </a:r>
              <a:r>
                <a:rPr lang="ru-RU" sz="1050" b="1" dirty="0" smtClean="0">
                  <a:solidFill>
                    <a:schemeClr val="bg1"/>
                  </a:solidFill>
                  <a:latin typeface="Century Schoolbook" panose="02040604050505020304" pitchFamily="18" charset="0"/>
                  <a:ea typeface="微软雅黑" panose="020B0503020204020204" pitchFamily="34" charset="-122"/>
                </a:rPr>
                <a:t> </a:t>
              </a:r>
              <a:r>
                <a:rPr lang="ru-RU" sz="1050" b="1" dirty="0" smtClean="0">
                  <a:solidFill>
                    <a:srgbClr val="002060"/>
                  </a:solidFill>
                  <a:latin typeface="Century Schoolbook" panose="02040604050505020304" pitchFamily="18" charset="0"/>
                  <a:ea typeface="微软雅黑" panose="020B0503020204020204" pitchFamily="34" charset="-122"/>
                </a:rPr>
                <a:t>ПОЛОЖЕНИЕ</a:t>
              </a:r>
            </a:p>
            <a:p>
              <a:pPr eaLnBrk="1" hangingPunct="1"/>
              <a:endParaRPr lang="ru-RU" sz="1050" b="1" dirty="0">
                <a:latin typeface="Century Schoolbook" panose="02040604050505020304" pitchFamily="18" charset="0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ru-RU" sz="1050" b="1" dirty="0" smtClean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Республика </a:t>
              </a:r>
              <a:r>
                <a:rPr lang="ru-RU" sz="1050" b="1" dirty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Алтай </a:t>
              </a:r>
            </a:p>
            <a:p>
              <a:pPr eaLnBrk="1" hangingPunct="1"/>
              <a:r>
                <a:rPr lang="ru-RU" sz="1050" b="1" dirty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расположена на юге Западной Сибири. </a:t>
              </a:r>
            </a:p>
            <a:p>
              <a:pPr eaLnBrk="1" hangingPunct="1"/>
              <a:endParaRPr lang="ru-RU" sz="1050" b="1" dirty="0">
                <a:latin typeface="Century Schoolbook" panose="02040604050505020304" pitchFamily="18" charset="0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ru-RU" sz="1050" b="1" dirty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На северо-западе граничит с Алтайским краем, </a:t>
              </a:r>
            </a:p>
            <a:p>
              <a:pPr eaLnBrk="1" hangingPunct="1"/>
              <a:r>
                <a:rPr lang="ru-RU" sz="1050" b="1" dirty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на северо-востоке - с Кемеровской областью, </a:t>
              </a:r>
            </a:p>
            <a:p>
              <a:pPr eaLnBrk="1" hangingPunct="1"/>
              <a:r>
                <a:rPr lang="ru-RU" sz="1050" b="1" dirty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на востоке - с Республикой Хакасия и Республикой Тыва, </a:t>
              </a:r>
            </a:p>
            <a:p>
              <a:pPr eaLnBrk="1" hangingPunct="1"/>
              <a:r>
                <a:rPr lang="ru-RU" sz="1050" b="1" dirty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на юге — с Монголией и Китайской Народной Республикой, </a:t>
              </a:r>
            </a:p>
            <a:p>
              <a:pPr eaLnBrk="1" hangingPunct="1"/>
              <a:r>
                <a:rPr lang="ru-RU" sz="1050" b="1" dirty="0">
                  <a:latin typeface="Century Schoolbook" panose="02040604050505020304" pitchFamily="18" charset="0"/>
                  <a:ea typeface="微软雅黑" panose="020B0503020204020204" pitchFamily="34" charset="-122"/>
                </a:rPr>
                <a:t>на юго-западе — с Казахстаном</a:t>
              </a:r>
              <a:endParaRPr lang="ru-RU" altLang="zh-CN" sz="1050" b="1" dirty="0">
                <a:latin typeface="Century Schoolbook" panose="02040604050505020304" pitchFamily="18" charset="0"/>
                <a:ea typeface="微软雅黑" panose="020B0503020204020204" pitchFamily="34" charset="-122"/>
              </a:endParaRPr>
            </a:p>
            <a:p>
              <a:pPr eaLnBrk="1" hangingPunct="1"/>
              <a:endParaRPr lang="ru-RU" altLang="zh-CN" sz="1050" dirty="0">
                <a:latin typeface="Century Schoolbook" panose="02040604050505020304" pitchFamily="18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2" name="TextBox 20"/>
          <p:cNvSpPr>
            <a:spLocks noChangeArrowheads="1"/>
          </p:cNvSpPr>
          <p:nvPr/>
        </p:nvSpPr>
        <p:spPr bwMode="auto">
          <a:xfrm>
            <a:off x="1366126" y="4587321"/>
            <a:ext cx="10825874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1050" b="1" dirty="0">
              <a:latin typeface="Century Schoolbook" panose="02040604050505020304" pitchFamily="18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ru-RU" sz="1050" b="1" dirty="0" smtClean="0">
              <a:latin typeface="Century Schoolbook" panose="02040604050505020304" pitchFamily="18" charset="0"/>
              <a:ea typeface="微软雅黑" panose="020B0503020204020204" pitchFamily="34" charset="-122"/>
            </a:endParaRPr>
          </a:p>
          <a:p>
            <a:pPr eaLnBrk="1" hangingPunct="1"/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     Столица </a:t>
            </a:r>
            <a:r>
              <a:rPr lang="ru-RU" sz="1050" b="1" dirty="0">
                <a:latin typeface="Century Schoolbook" panose="02040604050505020304" pitchFamily="18" charset="0"/>
                <a:ea typeface="微软雅黑" panose="020B0503020204020204" pitchFamily="34" charset="-122"/>
              </a:rPr>
              <a:t>Республики Алтай - город Горно-Алтайск (3641 км от г. Москва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)</a:t>
            </a:r>
          </a:p>
          <a:p>
            <a:pPr eaLnBrk="1" hangingPunct="1"/>
            <a:endParaRPr lang="ru-RU" sz="1050" b="1" dirty="0">
              <a:latin typeface="Century Schoolbook" panose="02040604050505020304" pitchFamily="18" charset="0"/>
              <a:ea typeface="微软雅黑" panose="020B0503020204020204" pitchFamily="34" charset="-122"/>
            </a:endParaRPr>
          </a:p>
          <a:p>
            <a:pPr eaLnBrk="1" hangingPunct="1"/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            Муниципальных районов - 10:   </a:t>
            </a:r>
            <a:r>
              <a:rPr lang="ru-RU" sz="10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●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Кош-Агачский район </a:t>
            </a:r>
            <a:r>
              <a:rPr lang="ru-RU" sz="10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●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Улаганский район </a:t>
            </a:r>
            <a:r>
              <a:rPr lang="ru-RU" sz="10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●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Усть-Коксинский район </a:t>
            </a:r>
            <a:r>
              <a:rPr lang="ru-RU" sz="10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●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Усть-Канский район </a:t>
            </a:r>
          </a:p>
          <a:p>
            <a:pPr eaLnBrk="1" hangingPunct="1"/>
            <a:r>
              <a:rPr lang="ru-RU" sz="1050" b="1" dirty="0">
                <a:latin typeface="Century Schoolbook" panose="02040604050505020304" pitchFamily="18" charset="0"/>
                <a:ea typeface="微软雅黑" panose="020B0503020204020204" pitchFamily="34" charset="-122"/>
              </a:rPr>
              <a:t>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                                                                                </a:t>
            </a:r>
            <a:r>
              <a:rPr lang="ru-RU" sz="10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●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Онгудайский район </a:t>
            </a:r>
            <a:r>
              <a:rPr lang="ru-RU" sz="10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●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Шебалинский район </a:t>
            </a:r>
            <a:r>
              <a:rPr lang="ru-RU" sz="10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●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Чемальский район </a:t>
            </a:r>
            <a:r>
              <a:rPr lang="ru-RU" sz="10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●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Майминский район </a:t>
            </a:r>
          </a:p>
          <a:p>
            <a:pPr eaLnBrk="1" hangingPunct="1"/>
            <a:r>
              <a:rPr lang="ru-RU" sz="1050" b="1" dirty="0">
                <a:latin typeface="Century Schoolbook" panose="02040604050505020304" pitchFamily="18" charset="0"/>
                <a:ea typeface="微软雅黑" panose="020B0503020204020204" pitchFamily="34" charset="-122"/>
              </a:rPr>
              <a:t>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                                                                                            </a:t>
            </a:r>
            <a:r>
              <a:rPr lang="ru-RU" sz="10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●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Чойский район </a:t>
            </a:r>
            <a:r>
              <a:rPr lang="ru-RU" sz="10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● </a:t>
            </a:r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Турочакский район</a:t>
            </a:r>
            <a:endParaRPr lang="ru-RU" sz="1050" b="1" dirty="0">
              <a:latin typeface="Century Schoolbook" panose="020406040505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4" name="TextBox 20"/>
          <p:cNvSpPr>
            <a:spLocks noChangeArrowheads="1"/>
          </p:cNvSpPr>
          <p:nvPr/>
        </p:nvSpPr>
        <p:spPr bwMode="auto">
          <a:xfrm>
            <a:off x="1946663" y="5706112"/>
            <a:ext cx="26352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ru-RU" sz="1050" b="1" dirty="0">
              <a:latin typeface="Century Schoolbook" panose="02040604050505020304" pitchFamily="18" charset="0"/>
              <a:ea typeface="微软雅黑" panose="020B0503020204020204" pitchFamily="34" charset="-122"/>
            </a:endParaRPr>
          </a:p>
          <a:p>
            <a:pPr eaLnBrk="1" hangingPunct="1"/>
            <a:r>
              <a:rPr lang="ru-RU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</a:rPr>
              <a:t>        Сельских поселений - 91</a:t>
            </a:r>
            <a:endParaRPr lang="ru-RU" sz="1050" b="1" dirty="0">
              <a:latin typeface="Century Schoolbook" panose="020406040505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5" name="TextBox 22"/>
          <p:cNvSpPr>
            <a:spLocks noChangeArrowheads="1"/>
          </p:cNvSpPr>
          <p:nvPr/>
        </p:nvSpPr>
        <p:spPr bwMode="auto">
          <a:xfrm>
            <a:off x="853660" y="4440463"/>
            <a:ext cx="7292337" cy="26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sz="1050" b="1" dirty="0" smtClean="0">
                <a:solidFill>
                  <a:srgbClr val="002060"/>
                </a:solidFill>
                <a:latin typeface="Century Schoolbook" panose="02040604050505020304" pitchFamily="18" charset="0"/>
                <a:ea typeface="微软雅黑" panose="020B0503020204020204" pitchFamily="34" charset="-122"/>
              </a:rPr>
              <a:t>АДИМИНИСТРАТИВНО - ТЕРРИТОРИАЛЬНОЕ </a:t>
            </a:r>
            <a:r>
              <a:rPr lang="ru-RU" sz="1050" b="1" dirty="0">
                <a:solidFill>
                  <a:srgbClr val="002060"/>
                </a:solidFill>
                <a:latin typeface="Century Schoolbook" panose="02040604050505020304" pitchFamily="18" charset="0"/>
                <a:ea typeface="微软雅黑" panose="020B0503020204020204" pitchFamily="34" charset="-122"/>
              </a:rPr>
              <a:t>УСТРОЙСТВО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84D50-E84C-4733-98F6-D29049E0458A}" type="slidenum">
              <a:rPr lang="ru-RU" smtClean="0"/>
              <a:t>2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875" y="320743"/>
            <a:ext cx="4020852" cy="3763619"/>
          </a:xfrm>
          <a:prstGeom prst="rect">
            <a:avLst/>
          </a:prstGeom>
        </p:spPr>
      </p:pic>
      <p:sp>
        <p:nvSpPr>
          <p:cNvPr id="14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chemeClr val="accent1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Характеристика региона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27057" y="260907"/>
            <a:ext cx="170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Республика</a:t>
            </a: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0070C0"/>
                </a:solidFill>
              </a:rPr>
              <a:t>Хакасия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7057" y="939826"/>
            <a:ext cx="1472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Республика</a:t>
            </a: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0070C0"/>
                </a:solidFill>
              </a:rPr>
              <a:t>Тыва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1476" y="423811"/>
            <a:ext cx="139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Алтайский край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59268" y="3582737"/>
            <a:ext cx="932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Казахстан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95637" y="4133628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Китай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84860" y="3713542"/>
            <a:ext cx="9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</a:rPr>
              <a:t>Монголия</a:t>
            </a:r>
            <a:endParaRPr lang="ru-RU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4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612508" y="43774"/>
            <a:ext cx="10158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b="1" spc="14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ГЛОССАРИЙ</a:t>
            </a:r>
            <a:endParaRPr lang="ru-RU" b="1" spc="14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9457" y="413106"/>
            <a:ext cx="586370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участников бюджетного процесса  по планированию, утверждению и исполнению бюджета, по контролю за его исполнением, осуществлению бюджетного учета,  ведению бюджетной отчетности и внешней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  <a:p>
            <a:pPr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в бюджет денежные средства, за исключением 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выплачиваемые из бюджета денежные средства, за исключением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превышение доходов бюджета над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бюджета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превышение расходов бюджета над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привлекаемые в бюджет для покрытия дефицита (кредиты банков, кредиты от других уровней бюджетов, ценные бумаги, иные источники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96682" y="324339"/>
            <a:ext cx="57005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предоставляемые одним бюджетом бюджетной системы Российской Федерации другому бюджету бюджетной системы Российской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предоставляемые на безвозмездной и безвозвратной основе без установления направлений 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предоставляемые на софинансирование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расходов. Могут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 же физическим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  <a:r>
              <a:rPr lang="ru-RU" sz="1400" b="1" dirty="0">
                <a:solidFill>
                  <a:srgbClr val="CE1A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предоставляемые на реализацию переданных полномочий (когда полномочие передается с одного уровня бюджета на другой, то финансирование всегда осуществляется за счет бюджета, который передал полномочие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мероприятий, реализация которых обеспечивает достижение приоритетов и целей государственной политики в сфере 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1157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выполнение задач, определенных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Указами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7 мая 2018 года № 204 «О национальных целях и стратегических задачах развития РФ на период до 2024 года», от  21 июля 2020 года № 474 «О национальных целях развития Российской Федерации на период до 2030 года».</a:t>
            </a:r>
          </a:p>
          <a:p>
            <a:pPr marL="252000" lvl="0" indent="-252000" algn="just">
              <a:buFont typeface="Arial" pitchFamily="34" charset="0"/>
              <a:buChar char="•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>
                <a:solidFill>
                  <a:srgbClr val="1157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показателей и результатов федерального проекта в рамках реализации национального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ОСНОВНЫЕ ТЕРМИНЫ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78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323976" y="4122662"/>
            <a:ext cx="5017358" cy="227752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61040" y="4122662"/>
            <a:ext cx="4943475" cy="227752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61040" y="1742024"/>
            <a:ext cx="4943475" cy="227752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23975" y="1742024"/>
            <a:ext cx="4943475" cy="227752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1066800" y="374333"/>
            <a:ext cx="10745276" cy="1233030"/>
            <a:chOff x="-3382380" y="-47625"/>
            <a:chExt cx="18359140" cy="2287795"/>
          </a:xfrm>
        </p:grpSpPr>
        <p:sp>
          <p:nvSpPr>
            <p:cNvPr id="5" name="TextBox 3"/>
            <p:cNvSpPr txBox="1"/>
            <p:nvPr/>
          </p:nvSpPr>
          <p:spPr>
            <a:xfrm>
              <a:off x="-3382380" y="817272"/>
              <a:ext cx="18359140" cy="14228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600" b="1" spc="14" dirty="0">
                  <a:latin typeface="Aileron Heavy"/>
                </a:rPr>
                <a:t>Закон Республики Алтай от 27 ноября 2007 года № 66-РЗ </a:t>
              </a:r>
            </a:p>
            <a:p>
              <a:pPr algn="ctr"/>
              <a:r>
                <a:rPr lang="ru-RU" sz="1600" b="1" spc="14" dirty="0">
                  <a:latin typeface="Aileron Heavy"/>
                </a:rPr>
                <a:t>«О бюджетном процессе в Республике Алтай» регулирует бюджетные правоотношения </a:t>
              </a:r>
              <a:r>
                <a:rPr lang="ru-RU" sz="1600" b="1" spc="14" dirty="0" smtClean="0">
                  <a:latin typeface="Aileron Heavy"/>
                </a:rPr>
                <a:t>в </a:t>
              </a:r>
              <a:r>
                <a:rPr lang="ru-RU" sz="1600" b="1" spc="14" dirty="0">
                  <a:latin typeface="Aileron Heavy"/>
                </a:rPr>
                <a:t>пределах полномочий, установленных Бюджетным кодексом Российской </a:t>
              </a:r>
              <a:r>
                <a:rPr lang="ru-RU" sz="1600" b="1" spc="14" dirty="0" smtClean="0">
                  <a:latin typeface="Aileron Heavy"/>
                </a:rPr>
                <a:t>Федерации</a:t>
              </a:r>
              <a:endParaRPr lang="en-US" sz="2000" b="1" spc="14" dirty="0">
                <a:latin typeface="Aileron Heavy"/>
              </a:endParaRPr>
            </a:p>
          </p:txBody>
        </p:sp>
        <p:sp>
          <p:nvSpPr>
            <p:cNvPr id="6" name="TextBox 4"/>
            <p:cNvSpPr txBox="1"/>
            <p:nvPr/>
          </p:nvSpPr>
          <p:spPr>
            <a:xfrm>
              <a:off x="-3382377" y="-47625"/>
              <a:ext cx="18258423" cy="68526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2400" b="1" spc="14" dirty="0">
                  <a:solidFill>
                    <a:srgbClr val="0070C0"/>
                  </a:solidFill>
                  <a:latin typeface="Aileron Heavy"/>
                </a:rPr>
                <a:t>ЭТАПЫ БЮДЖЕТНОГО ПРОЦЕССА В РЕСПУБЛИКЕ АЛТАЙ </a:t>
              </a:r>
            </a:p>
          </p:txBody>
        </p:sp>
      </p:grpSp>
      <p:sp>
        <p:nvSpPr>
          <p:cNvPr id="7" name="TextBox 18"/>
          <p:cNvSpPr txBox="1"/>
          <p:nvPr/>
        </p:nvSpPr>
        <p:spPr>
          <a:xfrm>
            <a:off x="1409700" y="1831237"/>
            <a:ext cx="4781550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1. СОСТАВЛЕНИЕ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ПРОЕКТА БЮДЖЕТА</a:t>
            </a:r>
          </a:p>
          <a:p>
            <a:pPr algn="ctr">
              <a:spcBef>
                <a:spcPct val="0"/>
              </a:spcBef>
            </a:pPr>
            <a:endParaRPr lang="en-US" sz="1100" b="1" spc="14" dirty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Осуществляется в Порядке, </a:t>
            </a: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установленном в соответствии с Бюджетным кодексом РФ Правительством РА </a:t>
            </a: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(постановление от 31.07.2012 г. № 201 «Об организации работы по составлению проекта республиканского бюджета Республики Алтай и проекта бюджета Территориального фонда обязательного  медицинского страхования Республики Алтай на очередной финансовый  год и плановый период»).</a:t>
            </a:r>
            <a:endParaRPr lang="en-US" sz="1100" b="1" spc="14" dirty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6686299" y="1859340"/>
            <a:ext cx="4591302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2. РАССМОТРЕНИЕ И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УТВЕРЖДЕНИЕ </a:t>
            </a: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ПРОЕКТА БЮДЖЕТА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/>
            <a:endParaRPr lang="ru-RU" sz="1100" b="1" spc="14" dirty="0" smtClean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/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Проект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бюджета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вносится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Правительством РА на рассмотрение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не позднее 25 октября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. 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проводит публичные слушания 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 рассматривает проект закона о бюджете в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 первом чтении - в течение 25 календарных дней со дня внесения,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во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втором чтении - в течение 35 календарных дней со дня принятия проекта закона 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 первом чтении, но не позднее 22 декабря текущего года.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6686298" y="4245762"/>
            <a:ext cx="4591302" cy="193055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4. СОСТАВЛЕНИЕ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,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РАССМОТРЕНИЕ 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И УТВЕРЖДЕНИЕ БЮДЖЕТНОЙ ОТЧЕТНОСТИ </a:t>
            </a: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И ВНЕШНЯЯ ПРОВЕРКА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>
              <a:spcAft>
                <a:spcPts val="0"/>
              </a:spcAft>
            </a:pPr>
            <a:endParaRPr lang="ru-RU" sz="1100" b="1" spc="14" dirty="0" smtClean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>
              <a:spcAft>
                <a:spcPts val="0"/>
              </a:spcAft>
            </a:pP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Годовой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отчет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об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исполнении республиканского бюджета представляется Главой РА, Председателем Правительства РА в Государственное Собрание – Эл Курултай РА 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не позднее 1 июня текущего года.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рассматривает 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годовой отчет не позднее 1 месяца со дня его внесения в Государственное Собрание – Эл Курултай РА.</a:t>
            </a:r>
          </a:p>
        </p:txBody>
      </p:sp>
      <p:sp>
        <p:nvSpPr>
          <p:cNvPr id="11" name="TextBox 27"/>
          <p:cNvSpPr txBox="1"/>
          <p:nvPr/>
        </p:nvSpPr>
        <p:spPr>
          <a:xfrm>
            <a:off x="1562100" y="4245762"/>
            <a:ext cx="4524375" cy="1815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3. ИСПОЛНЕНИЕ БЮДЖЕТА И КОНТРОЛЬ</a:t>
            </a:r>
          </a:p>
          <a:p>
            <a:pPr algn="ctr">
              <a:lnSpc>
                <a:spcPts val="1806"/>
              </a:lnSpc>
              <a:spcBef>
                <a:spcPct val="0"/>
              </a:spcBef>
            </a:pP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Heavy" panose="020B0604020202020204"/>
              <a:cs typeface="Courier New" panose="02070309020205020404" pitchFamily="49" charset="0"/>
            </a:endParaRPr>
          </a:p>
          <a:p>
            <a:pPr lvl="0" algn="ctr"/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Организация исполнения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республиканского бюджета 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осуществляется Минфином РА.  </a:t>
            </a:r>
            <a:r>
              <a:rPr lang="en-US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/>
            </a:r>
            <a:br>
              <a:rPr lang="en-US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</a:b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Исполнение республиканского бюджета осуществляется на основе сводной бюджетной росписи и кассового плана, которые утверждаются в соответствии с принятым бюджетом. 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Органами государственного финансового контроля являются: Счетная палата РФ, Федеральное казначейство, Минфин РА,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Контрольно-счетная палата РА.</a:t>
            </a:r>
          </a:p>
        </p:txBody>
      </p:sp>
      <p:sp>
        <p:nvSpPr>
          <p:cNvPr id="16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БЮДЖЕТНЫЙ ПРОЦЕСС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111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361" y="0"/>
            <a:ext cx="11227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6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ПОДУШЕВЫЕ ПОКАЗАТЕЛИ </a:t>
            </a:r>
            <a:endParaRPr lang="ru-RU" sz="1600" b="1" spc="14" dirty="0" smtClean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16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r>
              <a:rPr lang="ru-RU" sz="16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РАСХОДОВ </a:t>
            </a:r>
            <a:r>
              <a:rPr lang="ru-RU" sz="16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СИБИРСКОГО ФЕДЕРАЛЬНОГО ОКРУГА </a:t>
            </a:r>
            <a:r>
              <a:rPr lang="ru-RU" sz="16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6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ГОДУ*</a:t>
            </a:r>
          </a:p>
        </p:txBody>
      </p:sp>
      <p:sp>
        <p:nvSpPr>
          <p:cNvPr id="8" name="AutoShape 23"/>
          <p:cNvSpPr/>
          <p:nvPr/>
        </p:nvSpPr>
        <p:spPr>
          <a:xfrm>
            <a:off x="-32887" y="0"/>
            <a:ext cx="659457" cy="6858000"/>
          </a:xfrm>
          <a:prstGeom prst="rect">
            <a:avLst/>
          </a:prstGeom>
          <a:solidFill>
            <a:schemeClr val="accent1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ПОДУШЕВЫЕ ПОКАЗАТЕЛИ  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4400" y="6405324"/>
            <a:ext cx="104394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i="1" dirty="0" smtClean="0">
                <a:latin typeface="Calibri" panose="020F0502020204030204" pitchFamily="34" charset="0"/>
                <a:ea typeface="Cambria Math" pitchFamily="18" charset="0"/>
                <a:cs typeface="Calibri" pitchFamily="34" charset="0"/>
              </a:rPr>
              <a:t>*Расчет показателей осуществлен по отчетным данным об исполнении соответствующих бюджетов, размещенным </a:t>
            </a:r>
            <a:r>
              <a:rPr lang="ru-RU" sz="1050" i="1" dirty="0">
                <a:latin typeface="Calibri" panose="020F0502020204030204" pitchFamily="34" charset="0"/>
                <a:ea typeface="Cambria Math" pitchFamily="18" charset="0"/>
                <a:cs typeface="Calibri" pitchFamily="34" charset="0"/>
              </a:rPr>
              <a:t>на сайте Управления Федерального казначейства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18867" y="6157876"/>
            <a:ext cx="1276140" cy="195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Расходы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88229" y="6209880"/>
            <a:ext cx="100483" cy="12058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988818" y="6209880"/>
            <a:ext cx="120580" cy="120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258123" y="6172449"/>
            <a:ext cx="1276140" cy="195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Доходы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9990985"/>
              </p:ext>
            </p:extLst>
          </p:nvPr>
        </p:nvGraphicFramePr>
        <p:xfrm>
          <a:off x="1095270" y="934497"/>
          <a:ext cx="10776616" cy="5074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80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0" y="11113"/>
            <a:ext cx="11334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республиканского бюджета Республики Алтай</a:t>
            </a:r>
          </a:p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2020 </a:t>
            </a:r>
            <a:r>
              <a:rPr lang="ru-RU" sz="2400" b="1" spc="14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 г., </a:t>
            </a:r>
            <a:r>
              <a:rPr lang="ru-RU" sz="2400" b="1" spc="14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076030"/>
              </p:ext>
            </p:extLst>
          </p:nvPr>
        </p:nvGraphicFramePr>
        <p:xfrm>
          <a:off x="659457" y="1099985"/>
          <a:ext cx="11532542" cy="575801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211448">
                  <a:extLst>
                    <a:ext uri="{9D8B030D-6E8A-4147-A177-3AD203B41FA5}">
                      <a16:colId xmlns:a16="http://schemas.microsoft.com/office/drawing/2014/main" val="664175815"/>
                    </a:ext>
                  </a:extLst>
                </a:gridCol>
                <a:gridCol w="1288099">
                  <a:extLst>
                    <a:ext uri="{9D8B030D-6E8A-4147-A177-3AD203B41FA5}">
                      <a16:colId xmlns:a16="http://schemas.microsoft.com/office/drawing/2014/main" val="2935210429"/>
                    </a:ext>
                  </a:extLst>
                </a:gridCol>
                <a:gridCol w="1259262">
                  <a:extLst>
                    <a:ext uri="{9D8B030D-6E8A-4147-A177-3AD203B41FA5}">
                      <a16:colId xmlns:a16="http://schemas.microsoft.com/office/drawing/2014/main" val="1391332478"/>
                    </a:ext>
                  </a:extLst>
                </a:gridCol>
                <a:gridCol w="1297712">
                  <a:extLst>
                    <a:ext uri="{9D8B030D-6E8A-4147-A177-3AD203B41FA5}">
                      <a16:colId xmlns:a16="http://schemas.microsoft.com/office/drawing/2014/main" val="2760559856"/>
                    </a:ext>
                  </a:extLst>
                </a:gridCol>
                <a:gridCol w="1220811">
                  <a:extLst>
                    <a:ext uri="{9D8B030D-6E8A-4147-A177-3AD203B41FA5}">
                      <a16:colId xmlns:a16="http://schemas.microsoft.com/office/drawing/2014/main" val="1469801060"/>
                    </a:ext>
                  </a:extLst>
                </a:gridCol>
                <a:gridCol w="1038169">
                  <a:extLst>
                    <a:ext uri="{9D8B030D-6E8A-4147-A177-3AD203B41FA5}">
                      <a16:colId xmlns:a16="http://schemas.microsoft.com/office/drawing/2014/main" val="857067432"/>
                    </a:ext>
                  </a:extLst>
                </a:gridCol>
                <a:gridCol w="1220811">
                  <a:extLst>
                    <a:ext uri="{9D8B030D-6E8A-4147-A177-3AD203B41FA5}">
                      <a16:colId xmlns:a16="http://schemas.microsoft.com/office/drawing/2014/main" val="3149414669"/>
                    </a:ext>
                  </a:extLst>
                </a:gridCol>
                <a:gridCol w="1127456">
                  <a:extLst>
                    <a:ext uri="{9D8B030D-6E8A-4147-A177-3AD203B41FA5}">
                      <a16:colId xmlns:a16="http://schemas.microsoft.com/office/drawing/2014/main" val="14146591"/>
                    </a:ext>
                  </a:extLst>
                </a:gridCol>
                <a:gridCol w="868774">
                  <a:extLst>
                    <a:ext uri="{9D8B030D-6E8A-4147-A177-3AD203B41FA5}">
                      <a16:colId xmlns:a16="http://schemas.microsoft.com/office/drawing/2014/main" val="1200815555"/>
                    </a:ext>
                  </a:extLst>
                </a:gridCol>
              </a:tblGrid>
              <a:tr h="5326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Наименование показателя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2020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2021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2023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2024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Темп роста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7616357"/>
                  </a:ext>
                </a:extLst>
              </a:tr>
              <a:tr h="13852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Исполнено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Исполнено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Исполнено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Исполнено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План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Исполнено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% исполнения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056552"/>
                  </a:ext>
                </a:extLst>
              </a:tr>
              <a:tr h="532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ДОХОДЫ: 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27 186,8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28 766,2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31 726,9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32 715,7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</a:rPr>
                        <a:t>40 </a:t>
                      </a:r>
                      <a:r>
                        <a:rPr lang="ru-RU" sz="1600" b="1" u="none" strike="noStrike" dirty="0">
                          <a:effectLst/>
                        </a:rPr>
                        <a:t>752,49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</a:rPr>
                        <a:t>41 </a:t>
                      </a:r>
                      <a:r>
                        <a:rPr lang="ru-RU" sz="1600" b="1" u="none" strike="noStrike" dirty="0">
                          <a:effectLst/>
                        </a:rPr>
                        <a:t>644,67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           102,19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effectLst/>
                        </a:rPr>
                        <a:t>        127,29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9292568"/>
                  </a:ext>
                </a:extLst>
              </a:tr>
              <a:tr h="92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Налоговые и неналоговые доходы 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5 897,2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8 089,9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8 798,7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9 868,9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</a:rPr>
                        <a:t>12 </a:t>
                      </a:r>
                      <a:r>
                        <a:rPr lang="ru-RU" sz="1600" b="1" u="none" strike="noStrike" dirty="0">
                          <a:effectLst/>
                        </a:rPr>
                        <a:t>397,79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 </a:t>
                      </a:r>
                      <a:r>
                        <a:rPr lang="ru-RU" sz="1600" b="1" u="none" strike="noStrike" dirty="0" smtClean="0">
                          <a:effectLst/>
                        </a:rPr>
                        <a:t>13 </a:t>
                      </a:r>
                      <a:r>
                        <a:rPr lang="ru-RU" sz="1600" b="1" u="none" strike="noStrike" dirty="0">
                          <a:effectLst/>
                        </a:rPr>
                        <a:t>313,68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           107,39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effectLst/>
                        </a:rPr>
                        <a:t>        134,91 </a:t>
                      </a:r>
                      <a:endParaRPr lang="ru-RU" sz="1600" b="1" i="0" u="none" strike="noStrike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3327241"/>
                  </a:ext>
                </a:extLst>
              </a:tr>
              <a:tr h="622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Безвозмездные поступления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21 289,6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20 676,3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22 928,2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22 846,8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</a:rPr>
                        <a:t>28 </a:t>
                      </a:r>
                      <a:r>
                        <a:rPr lang="ru-RU" sz="1600" b="1" u="none" strike="noStrike" dirty="0">
                          <a:effectLst/>
                        </a:rPr>
                        <a:t>354,70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</a:rPr>
                        <a:t>28 </a:t>
                      </a:r>
                      <a:r>
                        <a:rPr lang="ru-RU" sz="1600" b="1" u="none" strike="noStrike" dirty="0">
                          <a:effectLst/>
                        </a:rPr>
                        <a:t>330,99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             99,92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effectLst/>
                        </a:rPr>
                        <a:t>        124,00 </a:t>
                      </a:r>
                      <a:endParaRPr lang="ru-RU" sz="1600" b="1" i="0" u="none" strike="noStrike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9487882"/>
                  </a:ext>
                </a:extLst>
              </a:tr>
              <a:tr h="697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РАСХОДЫ 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27 795,6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28 483,8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32 643,6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33 679,8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</a:rPr>
                        <a:t>41 </a:t>
                      </a:r>
                      <a:r>
                        <a:rPr lang="ru-RU" sz="1600" b="1" u="none" strike="noStrike" dirty="0">
                          <a:effectLst/>
                        </a:rPr>
                        <a:t>419,33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>
                          <a:effectLst/>
                        </a:rPr>
                        <a:t>     40 481,41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             97,74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        120,19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7106485"/>
                  </a:ext>
                </a:extLst>
              </a:tr>
              <a:tr h="10652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cap="none" spc="0" dirty="0">
                          <a:ln>
                            <a:noFill/>
                          </a:ln>
                          <a:effectLst/>
                        </a:rPr>
                        <a:t>ДЕФИЦИТ «-» / ПРОФИЦИТ (+)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- 608,8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282,4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- 916,7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- 964,1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</a:rPr>
                        <a:t>- 585,42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 smtClean="0">
                          <a:effectLst/>
                        </a:rPr>
                        <a:t>1 </a:t>
                      </a:r>
                      <a:r>
                        <a:rPr lang="ru-RU" sz="1600" b="1" u="none" strike="noStrike" dirty="0">
                          <a:effectLst/>
                        </a:rPr>
                        <a:t>163,26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4596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73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360" y="11113"/>
            <a:ext cx="11334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республиканского бюджета Республики Алтай</a:t>
            </a:r>
          </a:p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2023 </a:t>
            </a:r>
            <a:r>
              <a:rPr lang="ru-RU" sz="2400" b="1" spc="14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годах, </a:t>
            </a:r>
            <a:r>
              <a:rPr lang="ru-RU" sz="2400" b="1" spc="14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211335"/>
              </p:ext>
            </p:extLst>
          </p:nvPr>
        </p:nvGraphicFramePr>
        <p:xfrm>
          <a:off x="823754" y="711481"/>
          <a:ext cx="11155401" cy="5809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V="1">
            <a:off x="6834553" y="4350937"/>
            <a:ext cx="962968" cy="8616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07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049" y="0"/>
            <a:ext cx="11540216" cy="61560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республиканского бюджета Республики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2020-2024г.г.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721896" y="866274"/>
          <a:ext cx="11470104" cy="5919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833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от других бюджетов бюджетной системы РФ в республиканский бюджет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 в 2020-2024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г.,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644360" y="830998"/>
          <a:ext cx="11547639" cy="6027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67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от других бюджетов бюджетной системы РФ в республиканский бюджет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 в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г.,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904352" y="1024932"/>
          <a:ext cx="11083331" cy="5647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5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1064" y="92707"/>
            <a:ext cx="11492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налоговых и неналоговых доходов в республиканский бюджет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Алтай за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млн. рублей </a:t>
            </a:r>
          </a:p>
        </p:txBody>
      </p:sp>
      <p:sp>
        <p:nvSpPr>
          <p:cNvPr id="12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2206484"/>
              </p:ext>
            </p:extLst>
          </p:nvPr>
        </p:nvGraphicFramePr>
        <p:xfrm>
          <a:off x="757084" y="1032387"/>
          <a:ext cx="11416493" cy="5825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>
            <a:off x="7688825" y="1445341"/>
            <a:ext cx="245807" cy="432620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10938386" y="2389238"/>
            <a:ext cx="319550" cy="585018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11621728" y="3429000"/>
            <a:ext cx="245807" cy="540773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7093974" y="5456902"/>
            <a:ext cx="339214" cy="457200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5132438" y="4375355"/>
            <a:ext cx="324465" cy="550607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1405418" y="4078456"/>
            <a:ext cx="865786" cy="3539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+298,2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665320" y="4473677"/>
            <a:ext cx="863299" cy="3539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+154,3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688825" y="5508521"/>
            <a:ext cx="806246" cy="3539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+831,5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58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753762" y="57818"/>
            <a:ext cx="1129407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Республики Алтай 2020-2024 годы, млн. рублей</a:t>
            </a:r>
            <a:endParaRPr lang="en-US" sz="2400" spc="7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877330" y="4456672"/>
          <a:ext cx="4195487" cy="22708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3455">
                  <a:extLst>
                    <a:ext uri="{9D8B030D-6E8A-4147-A177-3AD203B41FA5}">
                      <a16:colId xmlns:a16="http://schemas.microsoft.com/office/drawing/2014/main" val="2918501306"/>
                    </a:ext>
                  </a:extLst>
                </a:gridCol>
                <a:gridCol w="3672032">
                  <a:extLst>
                    <a:ext uri="{9D8B030D-6E8A-4147-A177-3AD203B41FA5}">
                      <a16:colId xmlns:a16="http://schemas.microsoft.com/office/drawing/2014/main" val="4173449299"/>
                    </a:ext>
                  </a:extLst>
                </a:gridCol>
              </a:tblGrid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557300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транспортного комплекса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490305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258017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экономического потенциала и предпринимательства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615873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социальной защищенности и занятости населения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20144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экологической безопасности и улучшение состояния окружающей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755804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828153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115324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7371024" y="4463708"/>
          <a:ext cx="4508784" cy="23158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6049">
                  <a:extLst>
                    <a:ext uri="{9D8B030D-6E8A-4147-A177-3AD203B41FA5}">
                      <a16:colId xmlns:a16="http://schemas.microsoft.com/office/drawing/2014/main" val="3572799745"/>
                    </a:ext>
                  </a:extLst>
                </a:gridCol>
                <a:gridCol w="4012735">
                  <a:extLst>
                    <a:ext uri="{9D8B030D-6E8A-4147-A177-3AD203B41FA5}">
                      <a16:colId xmlns:a16="http://schemas.microsoft.com/office/drawing/2014/main" val="2759904167"/>
                    </a:ext>
                  </a:extLst>
                </a:gridCol>
              </a:tblGrid>
              <a:tr h="2571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03695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938220"/>
                  </a:ext>
                </a:extLst>
              </a:tr>
              <a:tr h="245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государственными финансами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848217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качества водоснабжения в Республике Алтай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56443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820870"/>
                  </a:ext>
                </a:extLst>
              </a:tr>
              <a:tr h="418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профилактики правонарушений и защита населения и территории Республики Алтай от чрезвычайных ситуаций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189093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 и въездного туризма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564902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государственной национальной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829774"/>
                  </a:ext>
                </a:extLst>
              </a:tr>
              <a:tr h="2568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алтайского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</a:t>
                      </a:r>
                    </a:p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трансформация Республики Алтай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514738"/>
                  </a:ext>
                </a:extLst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753762" y="427150"/>
          <a:ext cx="11294076" cy="390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4719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ВЕДОМСТВАМ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9458" y="0"/>
            <a:ext cx="11451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исполнения по расходам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Республики Алтай по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ведомствам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736463" y="4507647"/>
          <a:ext cx="3271436" cy="2463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7005">
                  <a:extLst>
                    <a:ext uri="{9D8B030D-6E8A-4147-A177-3AD203B41FA5}">
                      <a16:colId xmlns:a16="http://schemas.microsoft.com/office/drawing/2014/main" val="2616581236"/>
                    </a:ext>
                  </a:extLst>
                </a:gridCol>
                <a:gridCol w="2924431">
                  <a:extLst>
                    <a:ext uri="{9D8B030D-6E8A-4147-A177-3AD203B41FA5}">
                      <a16:colId xmlns:a16="http://schemas.microsoft.com/office/drawing/2014/main" val="2742850677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здравоохранения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35641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культуры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68815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образования и науки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44821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ветеринарии 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72088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сельского хозяйства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99931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финансов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80482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регионального развития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452565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цифрового развития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93642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</a:t>
                      </a:r>
                    </a:p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ГОЧС и ПБ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труда,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соцразвития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 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0094025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4275129" y="4507647"/>
          <a:ext cx="3456633" cy="2244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649">
                  <a:extLst>
                    <a:ext uri="{9D8B030D-6E8A-4147-A177-3AD203B41FA5}">
                      <a16:colId xmlns:a16="http://schemas.microsoft.com/office/drawing/2014/main" val="207698001"/>
                    </a:ext>
                  </a:extLst>
                </a:gridCol>
                <a:gridCol w="3089984">
                  <a:extLst>
                    <a:ext uri="{9D8B030D-6E8A-4147-A177-3AD203B41FA5}">
                      <a16:colId xmlns:a16="http://schemas.microsoft.com/office/drawing/2014/main" val="1378896625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делам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ЗАГСа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архивов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37494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физ. культуре и спорту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17463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Контрольно-счетная палата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922749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тарифам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9346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Избирательная комиссия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71511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Собрание – Эл Курултай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65348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Главы РА и Правительства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32357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</a:t>
                      </a:r>
                    </a:p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</a:t>
                      </a:r>
                    </a:p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природных ресурсов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</a:t>
                      </a:r>
                    </a:p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туризма РА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национальной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политике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401295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7998992" y="4556652"/>
          <a:ext cx="3983891" cy="208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2576">
                  <a:extLst>
                    <a:ext uri="{9D8B030D-6E8A-4147-A177-3AD203B41FA5}">
                      <a16:colId xmlns:a16="http://schemas.microsoft.com/office/drawing/2014/main" val="2684659595"/>
                    </a:ext>
                  </a:extLst>
                </a:gridCol>
                <a:gridCol w="3561315">
                  <a:extLst>
                    <a:ext uri="{9D8B030D-6E8A-4147-A177-3AD203B41FA5}">
                      <a16:colId xmlns:a16="http://schemas.microsoft.com/office/drawing/2014/main" val="3021216212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</a:t>
                      </a:r>
                    </a:p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молодежной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политике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транспорта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45923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правам человека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947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охране объектов животного мира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26758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обеспечению деятельности  мировых судей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41463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защите прав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-ей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53178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экономического развития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79139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Инспекция по гос. охране культурного наследия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4113989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/>
          </p:nvPr>
        </p:nvGraphicFramePr>
        <p:xfrm>
          <a:off x="736463" y="830996"/>
          <a:ext cx="11455537" cy="360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411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59458" y="0"/>
            <a:ext cx="1153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расходов по разделам классификации расходов бюджетов </a:t>
            </a:r>
            <a:b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2024 году, тыс. рублей</a:t>
            </a:r>
            <a:endParaRPr lang="ru-RU" sz="2400" b="1" spc="1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1841358"/>
              </p:ext>
            </p:extLst>
          </p:nvPr>
        </p:nvGraphicFramePr>
        <p:xfrm>
          <a:off x="659457" y="737419"/>
          <a:ext cx="11532543" cy="6120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1963834"/>
              </p:ext>
            </p:extLst>
          </p:nvPr>
        </p:nvGraphicFramePr>
        <p:xfrm>
          <a:off x="5437239" y="2290917"/>
          <a:ext cx="6754761" cy="4567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96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7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 Республики Алтай на реализацию национальных </a:t>
            </a:r>
            <a:r>
              <a:rPr lang="ru-RU" sz="2400" b="1" spc="7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 за 2023- 2024 г. г., </a:t>
            </a:r>
            <a:r>
              <a:rPr lang="ru-RU" sz="2400" b="1" spc="7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3588159"/>
              </p:ext>
            </p:extLst>
          </p:nvPr>
        </p:nvGraphicFramePr>
        <p:xfrm>
          <a:off x="924448" y="823755"/>
          <a:ext cx="11193124" cy="5858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23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3"/>
          <p:cNvSpPr txBox="1"/>
          <p:nvPr/>
        </p:nvSpPr>
        <p:spPr>
          <a:xfrm>
            <a:off x="753762" y="57818"/>
            <a:ext cx="1129407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Республики Алтай за 2023-2024 годы, млн. рублей</a:t>
            </a:r>
            <a:endParaRPr lang="en-US" sz="2400" spc="7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782614"/>
              </p:ext>
            </p:extLst>
          </p:nvPr>
        </p:nvGraphicFramePr>
        <p:xfrm>
          <a:off x="854455" y="4396703"/>
          <a:ext cx="5759245" cy="2371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599">
                  <a:extLst>
                    <a:ext uri="{9D8B030D-6E8A-4147-A177-3AD203B41FA5}">
                      <a16:colId xmlns:a16="http://schemas.microsoft.com/office/drawing/2014/main" val="2918501306"/>
                    </a:ext>
                  </a:extLst>
                </a:gridCol>
                <a:gridCol w="5109646">
                  <a:extLst>
                    <a:ext uri="{9D8B030D-6E8A-4147-A177-3AD203B41FA5}">
                      <a16:colId xmlns:a16="http://schemas.microsoft.com/office/drawing/2014/main" val="4173449299"/>
                    </a:ext>
                  </a:extLst>
                </a:gridCol>
              </a:tblGrid>
              <a:tr h="3753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557300"/>
                  </a:ext>
                </a:extLst>
              </a:tr>
              <a:tr h="3431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транспортного комплекса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490305"/>
                  </a:ext>
                </a:extLst>
              </a:tr>
              <a:tr h="197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258017"/>
                  </a:ext>
                </a:extLst>
              </a:tr>
              <a:tr h="3431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экономического потенциала и предпринимательства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615873"/>
                  </a:ext>
                </a:extLst>
              </a:tr>
              <a:tr h="3431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социальной защищенности и занятости населения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20144"/>
                  </a:ext>
                </a:extLst>
              </a:tr>
              <a:tr h="3753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экологической безопасности и улучшение состояния окружающей среды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755804"/>
                  </a:ext>
                </a:extLst>
              </a:tr>
              <a:tr h="197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828153"/>
                  </a:ext>
                </a:extLst>
              </a:tr>
              <a:tr h="1970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115324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771393"/>
              </p:ext>
            </p:extLst>
          </p:nvPr>
        </p:nvGraphicFramePr>
        <p:xfrm>
          <a:off x="6631912" y="4396703"/>
          <a:ext cx="5415926" cy="23712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851">
                  <a:extLst>
                    <a:ext uri="{9D8B030D-6E8A-4147-A177-3AD203B41FA5}">
                      <a16:colId xmlns:a16="http://schemas.microsoft.com/office/drawing/2014/main" val="3572799745"/>
                    </a:ext>
                  </a:extLst>
                </a:gridCol>
                <a:gridCol w="4820075">
                  <a:extLst>
                    <a:ext uri="{9D8B030D-6E8A-4147-A177-3AD203B41FA5}">
                      <a16:colId xmlns:a16="http://schemas.microsoft.com/office/drawing/2014/main" val="2759904167"/>
                    </a:ext>
                  </a:extLst>
                </a:gridCol>
              </a:tblGrid>
              <a:tr h="2287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036950"/>
                  </a:ext>
                </a:extLst>
              </a:tr>
              <a:tr h="179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938220"/>
                  </a:ext>
                </a:extLst>
              </a:tr>
              <a:tr h="2182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государственными финансами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848217"/>
                  </a:ext>
                </a:extLst>
              </a:tr>
              <a:tr h="2314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качества водоснабжения в Республике Алтай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564430"/>
                  </a:ext>
                </a:extLst>
              </a:tr>
              <a:tr h="179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820870"/>
                  </a:ext>
                </a:extLst>
              </a:tr>
              <a:tr h="5307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профилактики правонарушений и защита населения и территории Республики Алтай от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189093"/>
                  </a:ext>
                </a:extLst>
              </a:tr>
              <a:tr h="2314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 и въездного туризма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564902"/>
                  </a:ext>
                </a:extLst>
              </a:tr>
              <a:tr h="179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государственной национальной политики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829774"/>
                  </a:ext>
                </a:extLst>
              </a:tr>
              <a:tr h="3551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алтайского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</a:t>
                      </a:r>
                    </a:p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трансформация Республики Алтай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514738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3724139"/>
              </p:ext>
            </p:extLst>
          </p:nvPr>
        </p:nvGraphicFramePr>
        <p:xfrm>
          <a:off x="854455" y="523157"/>
          <a:ext cx="11193383" cy="3873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95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12066" y="188640"/>
            <a:ext cx="112370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ГП РА «РАЗВИТИЕ СЕЛЬСКОГО ХОЗЯЙСТВА И РЕГУЛИРОВАНИЕ РЫНКОВ СЕЛЬСКОХОЗЯЙСТВЕННОЙ ПРОДУКЦИИ, СЫРЬЯ И ПРОДОВОЛЬСТВИЯ»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772336"/>
              </p:ext>
            </p:extLst>
          </p:nvPr>
        </p:nvGraphicFramePr>
        <p:xfrm>
          <a:off x="728213" y="710287"/>
          <a:ext cx="11404764" cy="4049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44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4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6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52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Отдельные целевые показатели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 изм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74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реализацию ГП (за счет средств федерального и республиканского бюджетов)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1 315</a:t>
                      </a:r>
                      <a:r>
                        <a:rPr kumimoji="0" lang="ru-RU" sz="12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924,8</a:t>
                      </a:r>
                      <a:endParaRPr kumimoji="0" lang="ru-RU" sz="12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1 314 715,0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743">
                <a:tc>
                  <a:txBody>
                    <a:bodyPr/>
                    <a:lstStyle/>
                    <a:p>
                      <a:pPr marL="0" algn="just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(в сопоставимых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ценах) к уровню 2020 года  </a:t>
                      </a: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200" b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200" b="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90,3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90,3</a:t>
                      </a: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74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экспорта продукции агропромышленного комплекса </a:t>
                      </a:r>
                      <a:endParaRPr kumimoji="0" lang="ru-RU" sz="1200" b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Млрд. долларов</a:t>
                      </a:r>
                      <a:endParaRPr lang="ru-RU" sz="1200" b="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0,012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0,012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пищевых продуктов (в сопоставимых ценах) к уровню 2020 года 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200" b="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100,7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100,7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21459"/>
                  </a:ext>
                </a:extLst>
              </a:tr>
              <a:tr h="7695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  <a:endParaRPr lang="ru-RU" sz="1200" b="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24 372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24 372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1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сельскохозяйственных организаций (с учетом субсидий)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200" b="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4,9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4,9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730175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94302" y="4676305"/>
            <a:ext cx="111548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 smtClean="0">
                <a:solidFill>
                  <a:srgbClr val="002060"/>
                </a:solidFill>
              </a:rPr>
              <a:t>Отдельные региональные проекты в составе ГП реализованные в 2024 </a:t>
            </a:r>
            <a:r>
              <a:rPr lang="ru-RU" sz="1400" i="1" dirty="0">
                <a:solidFill>
                  <a:srgbClr val="002060"/>
                </a:solidFill>
              </a:rPr>
              <a:t>году</a:t>
            </a:r>
            <a:r>
              <a:rPr lang="ru-RU" sz="1400" i="1" dirty="0" smtClean="0">
                <a:solidFill>
                  <a:srgbClr val="002060"/>
                </a:solidFill>
              </a:rPr>
              <a:t>, тыс</a:t>
            </a:r>
            <a:r>
              <a:rPr lang="ru-RU" sz="1400" i="1" dirty="0">
                <a:solidFill>
                  <a:srgbClr val="002060"/>
                </a:solidFill>
              </a:rPr>
              <a:t>. </a:t>
            </a:r>
            <a:r>
              <a:rPr lang="ru-RU" sz="1400" i="1" dirty="0" smtClean="0">
                <a:solidFill>
                  <a:srgbClr val="002060"/>
                </a:solidFill>
              </a:rPr>
              <a:t>рублей</a:t>
            </a:r>
            <a:endParaRPr lang="ru-RU" sz="1400" i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93053808"/>
              </p:ext>
            </p:extLst>
          </p:nvPr>
        </p:nvGraphicFramePr>
        <p:xfrm>
          <a:off x="894303" y="4915920"/>
          <a:ext cx="11154822" cy="240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47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48356337"/>
              </p:ext>
            </p:extLst>
          </p:nvPr>
        </p:nvGraphicFramePr>
        <p:xfrm>
          <a:off x="6405562" y="2165232"/>
          <a:ext cx="6120680" cy="4215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42875"/>
            <a:ext cx="11572875" cy="76411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ГП РА «РАЗВИТИЕ ЖИЛИЩНО – КОММУНАЛЬНОГО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КОМПЛЕКСА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39376"/>
              </p:ext>
            </p:extLst>
          </p:nvPr>
        </p:nvGraphicFramePr>
        <p:xfrm>
          <a:off x="644360" y="749774"/>
          <a:ext cx="7748692" cy="4907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0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25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25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2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115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Отдельные целевые показатели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 изм.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87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491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реализацию ГП (за счет средств федерального и республиканского бюджетов)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1 481 291,2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1 437 924,6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97,1</a:t>
                      </a:r>
                      <a:endParaRPr kumimoji="0"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87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семей, улучшивших жилищные условия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млн. семей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0,006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0,006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49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непригодного для проживания жилищного фонда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человек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0,52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104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90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 строительства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млн. м2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0,209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0,223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106,7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533617" y="925507"/>
            <a:ext cx="36583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 smtClean="0">
                <a:solidFill>
                  <a:srgbClr val="002060"/>
                </a:solidFill>
              </a:rPr>
              <a:t>Отдельные региональные проекты в составе ГП реализованные в 2024 </a:t>
            </a:r>
            <a:r>
              <a:rPr lang="ru-RU" sz="1400" i="1" dirty="0">
                <a:solidFill>
                  <a:srgbClr val="002060"/>
                </a:solidFill>
              </a:rPr>
              <a:t>году</a:t>
            </a:r>
            <a:r>
              <a:rPr lang="ru-RU" sz="1400" i="1" dirty="0" smtClean="0">
                <a:solidFill>
                  <a:srgbClr val="002060"/>
                </a:solidFill>
              </a:rPr>
              <a:t>, тыс</a:t>
            </a:r>
            <a:r>
              <a:rPr lang="ru-RU" sz="1400" i="1" dirty="0">
                <a:solidFill>
                  <a:srgbClr val="002060"/>
                </a:solidFill>
              </a:rPr>
              <a:t>. </a:t>
            </a:r>
            <a:r>
              <a:rPr lang="ru-RU" sz="1400" i="1" dirty="0" smtClean="0">
                <a:solidFill>
                  <a:srgbClr val="002060"/>
                </a:solidFill>
              </a:rPr>
              <a:t>рублей</a:t>
            </a:r>
            <a:endParaRPr lang="ru-RU" sz="1400" i="1" dirty="0">
              <a:solidFill>
                <a:srgbClr val="002060"/>
              </a:solidFill>
            </a:endParaRPr>
          </a:p>
        </p:txBody>
      </p:sp>
      <p:sp>
        <p:nvSpPr>
          <p:cNvPr id="7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1103575"/>
              </p:ext>
            </p:extLst>
          </p:nvPr>
        </p:nvGraphicFramePr>
        <p:xfrm>
          <a:off x="390525" y="3570254"/>
          <a:ext cx="11801475" cy="3793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38040" y="188648"/>
            <a:ext cx="11958709" cy="66402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ГП РА «РАЗВИТИЕ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ТРАНСПОРТНОГО КОМПЛЕКСА»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868311"/>
              </p:ext>
            </p:extLst>
          </p:nvPr>
        </p:nvGraphicFramePr>
        <p:xfrm>
          <a:off x="792072" y="694185"/>
          <a:ext cx="11304676" cy="3170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3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996">
                  <a:extLst>
                    <a:ext uri="{9D8B030D-6E8A-4147-A177-3AD203B41FA5}">
                      <a16:colId xmlns:a16="http://schemas.microsoft.com/office/drawing/2014/main" val="1133482308"/>
                    </a:ext>
                  </a:extLst>
                </a:gridCol>
                <a:gridCol w="1160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3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52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153">
                <a:tc rowSpan="2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Отдельные целевые показатели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kumimoji="0" lang="ru-RU" sz="1100" b="1" kern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altLang="ru-RU" sz="12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063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100" b="0" baseline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 на реализацию ГП (средства федерального и республиканского бюджетов)</a:t>
                      </a:r>
                      <a:endParaRPr lang="ru-RU" sz="1100" b="0" i="1" dirty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тыс. рублей</a:t>
                      </a:r>
                      <a:endParaRPr lang="ru-RU" sz="1100" b="0" i="1" dirty="0" smtClean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8 587 752,5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8 273 428,8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96,3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399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dirty="0" smtClean="0"/>
                        <a:t>Доля автомобильных дорог регионального и межмуниципального значения, соответствующих нормативным требованиям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52,44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102,8</a:t>
                      </a: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920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Доля автомобильных дорог местного значения, соответствующих нормативным требованиям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86,54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288,46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475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dirty="0" smtClean="0"/>
                        <a:t>Пассажиропоток через Аэропорт Горно-Алтайск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Тыс. человек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160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446,21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278,9</a:t>
                      </a: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92072" y="3963674"/>
            <a:ext cx="11164251" cy="30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региональные проекты в составе ГП реализованные в 2024 году, тыс. рублей</a:t>
            </a:r>
          </a:p>
        </p:txBody>
      </p:sp>
      <p:sp>
        <p:nvSpPr>
          <p:cNvPr id="7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78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06708278"/>
              </p:ext>
            </p:extLst>
          </p:nvPr>
        </p:nvGraphicFramePr>
        <p:xfrm>
          <a:off x="6536190" y="2250345"/>
          <a:ext cx="5793137" cy="4215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142875"/>
            <a:ext cx="11572875" cy="76411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ГП РА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«КОМПЛЕКСНОЕ РАЗВИТИЕ СЕЛЬСКИХ ТЕРРИТОРИЙ»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841920"/>
              </p:ext>
            </p:extLst>
          </p:nvPr>
        </p:nvGraphicFramePr>
        <p:xfrm>
          <a:off x="644360" y="673241"/>
          <a:ext cx="7929562" cy="48332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03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0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8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85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85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616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0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647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(за счет средств федерального и республиканского бюджетов)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463 621,8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341 021,3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73,6</a:t>
                      </a:r>
                      <a:endParaRPr kumimoji="0"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86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сельского в общей численности населения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632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Соотношение среднемесячных располагаемых ресурсов сельского и городского домохозяйств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66,06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122,3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441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33,57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33,6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816270" y="1296238"/>
            <a:ext cx="2731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 smtClean="0">
                <a:solidFill>
                  <a:srgbClr val="002060"/>
                </a:solidFill>
              </a:rPr>
              <a:t>Отдельные региональные проекты в составе ГП реализованные в 2024 </a:t>
            </a:r>
            <a:r>
              <a:rPr lang="ru-RU" sz="1400" i="1" dirty="0">
                <a:solidFill>
                  <a:srgbClr val="002060"/>
                </a:solidFill>
              </a:rPr>
              <a:t>году</a:t>
            </a:r>
            <a:r>
              <a:rPr lang="ru-RU" sz="1400" i="1" dirty="0" smtClean="0">
                <a:solidFill>
                  <a:srgbClr val="002060"/>
                </a:solidFill>
              </a:rPr>
              <a:t>, тыс</a:t>
            </a:r>
            <a:r>
              <a:rPr lang="ru-RU" sz="1400" i="1" dirty="0">
                <a:solidFill>
                  <a:srgbClr val="002060"/>
                </a:solidFill>
              </a:rPr>
              <a:t>. </a:t>
            </a:r>
            <a:r>
              <a:rPr lang="ru-RU" sz="1400" i="1" dirty="0" smtClean="0">
                <a:solidFill>
                  <a:srgbClr val="002060"/>
                </a:solidFill>
              </a:rPr>
              <a:t>рублей</a:t>
            </a:r>
            <a:endParaRPr lang="ru-RU" sz="1400" i="1" dirty="0">
              <a:solidFill>
                <a:srgbClr val="002060"/>
              </a:solidFill>
            </a:endParaRPr>
          </a:p>
        </p:txBody>
      </p:sp>
      <p:sp>
        <p:nvSpPr>
          <p:cNvPr id="7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10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" y="68627"/>
            <a:ext cx="12115800" cy="471971"/>
          </a:xfrm>
          <a:prstGeom prst="rect">
            <a:avLst/>
          </a:prstGeom>
        </p:spPr>
        <p:txBody>
          <a:bodyPr wrap="square" lIns="121901" tIns="60951" rIns="121901" bIns="60951">
            <a:spAutoFit/>
          </a:bodyPr>
          <a:lstStyle/>
          <a:p>
            <a:pPr algn="ctr" defTabSz="1219140" fontAlgn="auto">
              <a:spcAft>
                <a:spcPts val="0"/>
              </a:spcAft>
              <a:defRPr/>
            </a:pPr>
            <a:r>
              <a:rPr lang="ru-RU" sz="2267" b="1" dirty="0">
                <a:solidFill>
                  <a:srgbClr val="0F6FC6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ГП РА «РАЗВИТИЕ ЭКОНОМИЧЕСКОГО ПОТЕНЦИАЛА И ПРЕДПРИНИМАТЕЛЬСТВА</a:t>
            </a:r>
            <a:r>
              <a:rPr lang="ru-RU" sz="2267" b="1" dirty="0" smtClean="0">
                <a:solidFill>
                  <a:srgbClr val="0F6FC6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ru-RU" sz="2267" b="1" dirty="0">
              <a:solidFill>
                <a:srgbClr val="0F6FC6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50" name="TextBox 6"/>
          <p:cNvSpPr txBox="1">
            <a:spLocks noChangeArrowheads="1"/>
          </p:cNvSpPr>
          <p:nvPr/>
        </p:nvSpPr>
        <p:spPr bwMode="auto">
          <a:xfrm>
            <a:off x="8001000" y="692158"/>
            <a:ext cx="4191000" cy="57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01" tIns="60951" rIns="121901" bIns="60951">
            <a:spAutoFit/>
          </a:bodyPr>
          <a:lstStyle/>
          <a:p>
            <a:pPr defTabSz="1219140"/>
            <a:endParaRPr lang="ru-RU" sz="1067">
              <a:solidFill>
                <a:prstClr val="black"/>
              </a:solidFill>
              <a:latin typeface="Calibri" pitchFamily="34" charset="0"/>
            </a:endParaRPr>
          </a:p>
          <a:p>
            <a:pPr defTabSz="1219140"/>
            <a:r>
              <a:rPr lang="ru-RU" sz="1067">
                <a:solidFill>
                  <a:prstClr val="black"/>
                </a:solidFill>
                <a:latin typeface="Calibri" pitchFamily="34" charset="0"/>
              </a:rPr>
              <a:t/>
            </a:r>
            <a:br>
              <a:rPr lang="ru-RU" sz="1067">
                <a:solidFill>
                  <a:prstClr val="black"/>
                </a:solidFill>
                <a:latin typeface="Calibri" pitchFamily="34" charset="0"/>
              </a:rPr>
            </a:br>
            <a:endParaRPr lang="ru-RU" sz="800">
              <a:solidFill>
                <a:prstClr val="black"/>
              </a:solidFill>
              <a:latin typeface="Calibri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22924"/>
              </p:ext>
            </p:extLst>
          </p:nvPr>
        </p:nvGraphicFramePr>
        <p:xfrm>
          <a:off x="6270172" y="494255"/>
          <a:ext cx="5850226" cy="6290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0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53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32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31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955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 изм.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4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-я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33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(за счет средств федерального и республиканского бюджетов)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327 610,6</a:t>
                      </a:r>
                      <a:endParaRPr kumimoji="0" lang="ru-RU" sz="12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326 368,6</a:t>
                      </a:r>
                      <a:endParaRPr kumimoji="0" lang="ru-RU" sz="12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kumimoji="0" lang="ru-RU" sz="12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3223">
                <a:tc>
                  <a:txBody>
                    <a:bodyPr/>
                    <a:lstStyle/>
                    <a:p>
                      <a:r>
                        <a:rPr kumimoji="0" lang="ru-RU" sz="1200" b="0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среднесписочной численности (без внешних совместителей) субъектов малых и средних предприятий в общей численности занятого населения</a:t>
                      </a:r>
                      <a:endParaRPr kumimoji="0" lang="ru-RU" sz="1200" b="0" kern="1200" baseline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kumimoji="0" 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29,6</a:t>
                      </a:r>
                      <a:endParaRPr kumimoji="0" 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120,8</a:t>
                      </a:r>
                      <a:endParaRPr kumimoji="0" 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0980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занятых в сфере малого и среднего предпринимательства, включая индивидуальных предпринимателей и </a:t>
                      </a:r>
                      <a:r>
                        <a:rPr lang="ru-RU" sz="1200" b="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самозанятых</a:t>
                      </a:r>
                      <a:endParaRPr kumimoji="0" lang="ru-RU" sz="1200" b="0" kern="1200" baseline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человек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0,032</a:t>
                      </a: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0,0387</a:t>
                      </a: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120,9</a:t>
                      </a:r>
                    </a:p>
                  </a:txBody>
                  <a:tcPr marL="52493" marR="52493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859042784"/>
                  </a:ext>
                </a:extLst>
              </a:tr>
              <a:tr h="218892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отгруженных товаров собственного производства,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выполнен-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ных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 и услуг собственными силами по видам экономической деятельности раздела «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Обрабатываю-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щие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производства» Общероссийского классификатора видов экономической деятельности, за исключением видов деятельности, не относящихся к сфере ведения Министерства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промышленнос-ти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торговли Российской Федерации (нарастающим итогом)</a:t>
                      </a:r>
                      <a:endParaRPr kumimoji="0" lang="ru-RU" sz="1200" b="0" kern="1200" baseline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kumimoji="0" 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2321</a:t>
                      </a:r>
                      <a:endParaRPr kumimoji="0" 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</a:t>
                      </a:r>
                      <a:endParaRPr kumimoji="0" 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91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промышленного производства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102,4</a:t>
                      </a:r>
                      <a:endParaRPr kumimoji="0" 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111,3</a:t>
                      </a:r>
                      <a:endParaRPr kumimoji="0" 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108,7</a:t>
                      </a:r>
                      <a:endParaRPr kumimoji="0" 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690094" y="494253"/>
            <a:ext cx="43678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</a:rPr>
              <a:t>Отдельные региональные проекты в составе ГП реализованные в 2024 году, тыс. рублей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40755752"/>
              </p:ext>
            </p:extLst>
          </p:nvPr>
        </p:nvGraphicFramePr>
        <p:xfrm>
          <a:off x="314632" y="1348910"/>
          <a:ext cx="6343649" cy="4833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88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796372"/>
              </p:ext>
            </p:extLst>
          </p:nvPr>
        </p:nvGraphicFramePr>
        <p:xfrm>
          <a:off x="5918478" y="428624"/>
          <a:ext cx="6197321" cy="633380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3421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5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8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9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1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377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 изм.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1" marB="647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779030"/>
                  </a:ext>
                </a:extLst>
              </a:tr>
              <a:tr h="51343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-я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1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Г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федерального и республиканского бюджетов)</a:t>
                      </a:r>
                      <a:endParaRPr kumimoji="0" lang="ru-RU" sz="1200" b="1" i="1" kern="1200" baseline="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4 527 656,8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4 402 629,4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97,4   </a:t>
                      </a:r>
                      <a:endParaRPr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49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бедности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46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детей и подростков, охваченных всеми формами отдыха и оздоровления, от общей численности детей и подростков школьного возраста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103,1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695507"/>
                  </a:ext>
                </a:extLst>
              </a:tr>
              <a:tr h="11431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получивших социальные услуги в организациях социального обслуживания населения, в общем числе граждан,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обратив-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шихся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получением социальных услуг в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орга-низации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социального обслуживания населения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8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социально ориентированных некоммерческих организаций - получателей государственной поддержки на территории Республики Алтай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628461"/>
                  </a:ext>
                </a:extLst>
              </a:tr>
              <a:tr h="11371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общеобразовательных организаций в которых создана универсальная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безбарьерная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среда для инклюзивного образования детей-инвалидов, в общем количестве общеобразовательных организаций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человек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40,9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228600" y="-158237"/>
            <a:ext cx="12327775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ГП РА «ОБЕСПЕЧЕНИЕ СОЦИАЛЬНОЙ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ЗАЩИЩЕННОСТИ»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26841" y="525517"/>
            <a:ext cx="45315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200" i="1" dirty="0">
                <a:solidFill>
                  <a:srgbClr val="002060"/>
                </a:solidFill>
              </a:rPr>
              <a:t>Отдельные региональные проекты в составе ГП реализованные в 2024 году, тыс. рублей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2032000" y="1085850"/>
          <a:ext cx="3349625" cy="5052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77222565"/>
              </p:ext>
            </p:extLst>
          </p:nvPr>
        </p:nvGraphicFramePr>
        <p:xfrm>
          <a:off x="925337" y="1065672"/>
          <a:ext cx="4848225" cy="5646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76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12066" y="65723"/>
            <a:ext cx="112370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ГП РА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«СОДЕЙСТВИЕ ЗАНЯТОСТИ НАСЕЛЕНИЯ» 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341762"/>
              </p:ext>
            </p:extLst>
          </p:nvPr>
        </p:nvGraphicFramePr>
        <p:xfrm>
          <a:off x="644360" y="341468"/>
          <a:ext cx="11461914" cy="4234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6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73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2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12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827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Отдельные целевые показатели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 изм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61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реализацию ГП (за счет средств федерального и республиканского бюджетов)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260 937,9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260 592,5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83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</a:t>
                      </a:r>
                      <a:endParaRPr kumimoji="0" lang="ru-RU" sz="1200" b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200" b="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9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предприятий и организаций Республики Алтай, прошедших специальную оценку условий труда, от общего количества предприятий и организаций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200" b="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97,5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100,5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21459"/>
                  </a:ext>
                </a:extLst>
              </a:tr>
              <a:tr h="969351">
                <a:tc>
                  <a:txBody>
                    <a:bodyPr/>
                    <a:lstStyle/>
                    <a:p>
                      <a:pPr marL="0" algn="just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участников государственной программы по оказанию содействия добровольному переселению в Российскую Федерацию соотечественников, проживающих за рубежом, утвержденной Указом Президента Российской Федерации от 22 июня 2006 г. № 637 и членов их семей, прибывших в Республику Алтай и поставленных на учет в МВД по Республике Алтай</a:t>
                      </a:r>
                      <a:endParaRPr kumimoji="0" lang="ru-RU" sz="1200" b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человек</a:t>
                      </a:r>
                      <a:endParaRPr lang="ru-RU" sz="1200" b="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935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 Государственной программы и членов их семей, имеющих среднее профессиональное или высшее образование, в общем количестве прибывших в Республику Алтай участников Государственной программы и членов их семей</a:t>
                      </a:r>
                      <a:endParaRPr kumimoji="0" lang="ru-RU" sz="1200" b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200" b="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42,8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66,6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155,6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730175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42876" y="4543721"/>
            <a:ext cx="120491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 smtClean="0">
                <a:solidFill>
                  <a:srgbClr val="002060"/>
                </a:solidFill>
              </a:rPr>
              <a:t>Отдельные региональные проекты в составе ГП реализованные в 2024 </a:t>
            </a:r>
            <a:r>
              <a:rPr lang="ru-RU" sz="1400" i="1" dirty="0">
                <a:solidFill>
                  <a:srgbClr val="002060"/>
                </a:solidFill>
              </a:rPr>
              <a:t>году</a:t>
            </a:r>
            <a:r>
              <a:rPr lang="ru-RU" sz="1400" i="1" dirty="0" smtClean="0">
                <a:solidFill>
                  <a:srgbClr val="002060"/>
                </a:solidFill>
              </a:rPr>
              <a:t>, тыс</a:t>
            </a:r>
            <a:r>
              <a:rPr lang="ru-RU" sz="1400" i="1" dirty="0">
                <a:solidFill>
                  <a:srgbClr val="002060"/>
                </a:solidFill>
              </a:rPr>
              <a:t>. </a:t>
            </a:r>
            <a:r>
              <a:rPr lang="ru-RU" sz="1400" i="1" dirty="0" smtClean="0">
                <a:solidFill>
                  <a:srgbClr val="002060"/>
                </a:solidFill>
              </a:rPr>
              <a:t>рублей</a:t>
            </a:r>
            <a:endParaRPr lang="ru-RU" sz="1400" i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789507"/>
              </p:ext>
            </p:extLst>
          </p:nvPr>
        </p:nvGraphicFramePr>
        <p:xfrm>
          <a:off x="1004834" y="4851498"/>
          <a:ext cx="11101440" cy="1938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85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95325" y="26503"/>
            <a:ext cx="11353800" cy="91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9143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67" b="1" dirty="0">
                <a:solidFill>
                  <a:srgbClr val="002060"/>
                </a:solidFill>
                <a:latin typeface="Calibri" panose="020F0502020204030204"/>
                <a:cs typeface="Times New Roman" pitchFamily="18" charset="0"/>
              </a:rPr>
              <a:t>ГП РА «ОБЕСПЕЧЕНИЕ ЭКОЛОГИЧЕСКОЙ БЕЗОПАСНОСТИ И УЛУЧШЕНИЕ СОСТОЯНИЯ ОКРУЖАЮЩЕЙ СРЕДЫ» 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791807"/>
              </p:ext>
            </p:extLst>
          </p:nvPr>
        </p:nvGraphicFramePr>
        <p:xfrm>
          <a:off x="695327" y="743578"/>
          <a:ext cx="6911276" cy="6008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3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2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32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32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622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10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9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</a:t>
                      </a:r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федерального и республиканского бюджетов)</a:t>
                      </a:r>
                      <a:endParaRPr kumimoji="0" lang="ru-RU" sz="1200" b="1" i="1" kern="1200" baseline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912 447,5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869 645,7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8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территории, занятой особо охраняемыми природными </a:t>
                      </a:r>
                      <a:endParaRPr lang="ru-RU" sz="1200" b="1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strike="noStrike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12,94</a:t>
                      </a:r>
                      <a:endParaRPr kumimoji="0" lang="ru-RU" sz="1200" b="1" strike="noStrike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strike="noStrike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12,94</a:t>
                      </a:r>
                      <a:endParaRPr kumimoji="0" lang="ru-RU" sz="1200" b="1" strike="noStrike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strike="noStrike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200" b="1" strike="noStrike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39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охвата населения механизированной системой очистки, организованной региональным оператором в сфере обращения с отходами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200" b="1" kern="1200" baseline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200" b="1" kern="1200" baseline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99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видов животного мира Республики Алтай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штука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</a:t>
                      </a: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</a:t>
                      </a: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643609383"/>
                  </a:ext>
                </a:extLst>
              </a:tr>
            </a:tbl>
          </a:graphicData>
        </a:graphic>
      </p:graphicFrame>
      <p:graphicFrame>
        <p:nvGraphicFramePr>
          <p:cNvPr id="2" name="Схема 1"/>
          <p:cNvGraphicFramePr/>
          <p:nvPr>
            <p:extLst/>
          </p:nvPr>
        </p:nvGraphicFramePr>
        <p:xfrm>
          <a:off x="7766056" y="1945221"/>
          <a:ext cx="4425944" cy="4483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766056" y="1270184"/>
            <a:ext cx="43678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</a:rPr>
              <a:t>Отдельные региональные проекты в составе ГП реализованные в 2024 году, тыс. рублей</a:t>
            </a:r>
          </a:p>
        </p:txBody>
      </p:sp>
      <p:sp>
        <p:nvSpPr>
          <p:cNvPr id="7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09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420" y="69007"/>
            <a:ext cx="11306805" cy="50405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ГП РА «РАЗВИТИЕ ОБРАЗОВАНИЯ»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951891"/>
              </p:ext>
            </p:extLst>
          </p:nvPr>
        </p:nvGraphicFramePr>
        <p:xfrm>
          <a:off x="679367" y="419601"/>
          <a:ext cx="6841661" cy="628493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{7DF18680-E054-41AD-8BC1-D1AEF772440D}</a:tableStyleId>
              </a:tblPr>
              <a:tblGrid>
                <a:gridCol w="3555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4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39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9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024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kumimoji="0" lang="ru-RU" sz="12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5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8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5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</a:t>
                      </a:r>
                      <a:r>
                        <a:rPr kumimoji="0" lang="ru-RU" sz="1200" b="1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федерального и республиканского бюджетов)</a:t>
                      </a:r>
                      <a:endParaRPr kumimoji="0" lang="ru-RU" sz="1200" b="1" i="1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kumimoji="0" lang="ru-RU" sz="12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691 216,1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10 683 987,7 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6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Доступность дошкольного образования для детей в возрасте от 1,5 до 3 лет 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94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Доля выпускников образовательных организаций, реализующих программы среднего профессионального образования, занятых по виду деятельности и полученным компетенциям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62,7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76,7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122,3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531617112"/>
                  </a:ext>
                </a:extLst>
              </a:tr>
              <a:tr h="5726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Доля детей в возрасте от 5 до 18 лет, охваченных дополнительным образованием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81,01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3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научных исследований и разработок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09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Численность детей и молодежи в возрасте от 7 до 35 лет (включительно), 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26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Создание новых мест в общеобразовательных организациях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934325" y="420816"/>
            <a:ext cx="4152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</a:rPr>
              <a:t>Отдельные региональные проекты в составе ГП реализованные в 2024 году, тыс. рублей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09861768"/>
              </p:ext>
            </p:extLst>
          </p:nvPr>
        </p:nvGraphicFramePr>
        <p:xfrm>
          <a:off x="7666891" y="1095270"/>
          <a:ext cx="4420333" cy="5609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9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443349"/>
              </p:ext>
            </p:extLst>
          </p:nvPr>
        </p:nvGraphicFramePr>
        <p:xfrm>
          <a:off x="5861227" y="514407"/>
          <a:ext cx="6330773" cy="6248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2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7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5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5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407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kumimoji="0" lang="ru-RU" sz="12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8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5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</a:t>
                      </a:r>
                      <a:r>
                        <a:rPr kumimoji="0" lang="ru-RU" sz="12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федерального и республиканского бюджетов)</a:t>
                      </a:r>
                      <a:endParaRPr kumimoji="0" lang="ru-RU" sz="1200" b="1" i="1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200" b="1" dirty="0" smtClean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943 609,9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849 802,5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90,1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1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посещений культурных мероприятий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едениц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strike="noStrike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3 254</a:t>
                      </a:r>
                      <a:endParaRPr kumimoji="0" lang="ru-RU" sz="1200" b="0" strike="noStrike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3 507,1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6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государственных и муниципальных учреждений культурно-досугового типа укрепивших материально техническую базу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едениц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61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работников учреждений культуры к среднемесячной начисленной заработной плате наемных работников в организациях, у индивидуальных предпринимателей и физических лиц (среднемесячному доходу от трудовой деятельности) по субъекту Российской Федерации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1524000" y="5085184"/>
            <a:ext cx="9036496" cy="360040"/>
          </a:xfrm>
          <a:prstGeom prst="rect">
            <a:avLst/>
          </a:prstGeom>
        </p:spPr>
        <p:txBody>
          <a:bodyPr vert="horz" l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1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48418" y="89168"/>
            <a:ext cx="10634032" cy="412965"/>
          </a:xfrm>
        </p:spPr>
        <p:txBody>
          <a:bodyPr anchor="t"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ГП РА «РАЗВИТИЕ КУЛЬТУРЫ»  </a:t>
            </a:r>
            <a:b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ru-RU" sz="1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80513415"/>
              </p:ext>
            </p:extLst>
          </p:nvPr>
        </p:nvGraphicFramePr>
        <p:xfrm>
          <a:off x="635769" y="893415"/>
          <a:ext cx="5064953" cy="5365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295226" y="872328"/>
            <a:ext cx="43678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</a:rPr>
              <a:t>Отдельные региональные проекты в составе ГП реализованные в 2024 году, тыс. рублей</a:t>
            </a:r>
          </a:p>
        </p:txBody>
      </p:sp>
      <p:sp>
        <p:nvSpPr>
          <p:cNvPr id="10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24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12066" y="188640"/>
            <a:ext cx="112370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ГП РА «РАЗВИТИЕ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ФИЗИЧЕСКОЙ КУЛЬТУРЫ И СПОРТА» 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298930"/>
              </p:ext>
            </p:extLst>
          </p:nvPr>
        </p:nvGraphicFramePr>
        <p:xfrm>
          <a:off x="1115366" y="753618"/>
          <a:ext cx="10933759" cy="300991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868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49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49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488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8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54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(за счет средств федерального и республиканского бюджетов)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389 794,0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389 514,3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120">
                <a:tc>
                  <a:txBody>
                    <a:bodyPr/>
                    <a:lstStyle/>
                    <a:p>
                      <a:pPr marL="0" algn="just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обеспеченности граждан спортивными сооружениями исходя из единовременной пропускной способности объектов спорта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62,3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105,6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88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систематически занимающихся физической 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58,2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107,8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8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сельского населения, систематически занимающегося 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123,3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121459"/>
                  </a:ext>
                </a:extLst>
              </a:tr>
              <a:tr h="5421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спортсменов Республики Алтай кандидатов в спортивные сборные команды Российской Федерации по видам спорта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200" b="1" i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8795" y="4103678"/>
            <a:ext cx="120491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 smtClean="0">
                <a:solidFill>
                  <a:srgbClr val="002060"/>
                </a:solidFill>
              </a:rPr>
              <a:t>Отдельные региональные проекты в составе ГП реализованные в 2024 </a:t>
            </a:r>
            <a:r>
              <a:rPr lang="ru-RU" sz="1400" i="1" dirty="0">
                <a:solidFill>
                  <a:srgbClr val="002060"/>
                </a:solidFill>
              </a:rPr>
              <a:t>году</a:t>
            </a:r>
            <a:r>
              <a:rPr lang="ru-RU" sz="1400" i="1" dirty="0" smtClean="0">
                <a:solidFill>
                  <a:srgbClr val="002060"/>
                </a:solidFill>
              </a:rPr>
              <a:t>, тыс</a:t>
            </a:r>
            <a:r>
              <a:rPr lang="ru-RU" sz="1400" i="1" dirty="0">
                <a:solidFill>
                  <a:srgbClr val="002060"/>
                </a:solidFill>
              </a:rPr>
              <a:t>. </a:t>
            </a:r>
            <a:r>
              <a:rPr lang="ru-RU" sz="1400" i="1" dirty="0" smtClean="0">
                <a:solidFill>
                  <a:srgbClr val="002060"/>
                </a:solidFill>
              </a:rPr>
              <a:t>рублей</a:t>
            </a:r>
            <a:endParaRPr lang="ru-RU" sz="1400" i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953065203"/>
              </p:ext>
            </p:extLst>
          </p:nvPr>
        </p:nvGraphicFramePr>
        <p:xfrm>
          <a:off x="1115365" y="3938955"/>
          <a:ext cx="10933759" cy="2667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16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/>
          </p:nvPr>
        </p:nvGraphicFramePr>
        <p:xfrm>
          <a:off x="390525" y="3343275"/>
          <a:ext cx="11801475" cy="3793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38040" y="188648"/>
            <a:ext cx="11958709" cy="66402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ГП РА «РАЗВИТИЕ ЗДРАВООХРАНЕНИЯ»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808854"/>
              </p:ext>
            </p:extLst>
          </p:nvPr>
        </p:nvGraphicFramePr>
        <p:xfrm>
          <a:off x="644362" y="653144"/>
          <a:ext cx="11452388" cy="321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89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167">
                  <a:extLst>
                    <a:ext uri="{9D8B030D-6E8A-4147-A177-3AD203B41FA5}">
                      <a16:colId xmlns:a16="http://schemas.microsoft.com/office/drawing/2014/main" val="1133482308"/>
                    </a:ext>
                  </a:extLst>
                </a:gridCol>
                <a:gridCol w="1176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8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0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0320">
                <a:tc rowSpan="2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Отдельные целевые показатели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kumimoji="0" lang="ru-RU" sz="1100" b="1" kern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altLang="ru-RU" sz="12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32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100" b="0" baseline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 на реализацию ГП (средства федерального и республиканского бюджетов)</a:t>
                      </a:r>
                      <a:endParaRPr lang="ru-RU" sz="1100" b="0" i="1" dirty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тыс. рублей</a:t>
                      </a:r>
                      <a:endParaRPr lang="ru-RU" sz="1100" b="0" i="1" dirty="0" smtClean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4 222 381,7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4 202 083,7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99,5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977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dirty="0" smtClean="0"/>
                        <a:t>Младенческая смертность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Промилле (0,1 процента)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7,8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5,1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484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Доля лиц с онкологическими заболеваниями, прошедших обследование и/или лечение в текущем году из числа состоящих под диспансерным наблюдением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80,4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100,5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226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dirty="0" smtClean="0"/>
                        <a:t>Доля лиц с болезнями системы кровообращения, состоящих под диспансерным наблюдением, получивших в текущем году медицинские услуги в рамках диспансерного наблюдения от всех пациентов с болезнями системы кровообращения, состоящих под диспансерным наблюдением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80,1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100,1</a:t>
                      </a: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42815" y="3864794"/>
            <a:ext cx="11330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региональные проекты в составе ГП реализованные в 2024 году, тыс. рублей</a:t>
            </a:r>
          </a:p>
        </p:txBody>
      </p:sp>
      <p:sp>
        <p:nvSpPr>
          <p:cNvPr id="7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53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8199660" y="360804"/>
            <a:ext cx="34595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100" i="1" dirty="0">
                <a:solidFill>
                  <a:srgbClr val="002060"/>
                </a:solidFill>
              </a:rPr>
              <a:t>Отдельные региональные проекты в составе ГП реализованные в 2024 году, тыс. рублей</a:t>
            </a: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80420" y="114300"/>
            <a:ext cx="11343459" cy="288421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ГП РА «УПРАВЛЕНИЕ ГОСУДАРСТВЕННЫМИ ФИНАНСАМИ»</a:t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000" b="1" i="1" dirty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371126"/>
              </p:ext>
            </p:extLst>
          </p:nvPr>
        </p:nvGraphicFramePr>
        <p:xfrm>
          <a:off x="988091" y="327118"/>
          <a:ext cx="6344938" cy="643308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29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6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6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2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894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8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8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6755">
                <a:tc>
                  <a:txBody>
                    <a:bodyPr/>
                    <a:lstStyle/>
                    <a:p>
                      <a:pPr marL="92075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(за счет средств федерального и республиканского бюджетов)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4 662 721,0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4 660 249,4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kumimoji="0" lang="ru-RU" sz="12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9938">
                <a:tc>
                  <a:txBody>
                    <a:bodyPr/>
                    <a:lstStyle/>
                    <a:p>
                      <a:pPr marL="92075" indent="0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объема государственного долга к общему годовому объему доходов республиканского бюджета без учета объема безвозмездных поступлений, не превышающее предельное значение, установленное статьей 107 Бюджетного кодекса Российской Федерации, не более</a:t>
                      </a:r>
                      <a:endParaRPr lang="ru-RU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117,3</a:t>
                      </a:r>
                      <a:endParaRPr kumimoji="0" lang="en-US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113,3</a:t>
                      </a:r>
                      <a:endParaRPr kumimoji="0" lang="en-US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en-US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1376">
                <a:tc>
                  <a:txBody>
                    <a:bodyPr/>
                    <a:lstStyle/>
                    <a:p>
                      <a:pPr marL="92075" indent="0" algn="l" defTabSz="914400" rtl="0" eaLnBrk="1" latinLnBrk="0" hangingPunct="1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межбюджетных трансфертов из республиканского бюджета бюджетам муниципальных образований в целях реализации государственных полномочий Российской Федерации и Республики Алтай и вопросов местного значения, не менее</a:t>
                      </a:r>
                      <a:endParaRPr lang="en-US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kumimoji="0" lang="ru-RU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200" b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101,0</a:t>
                      </a:r>
                      <a:endParaRPr kumimoji="0" lang="ru-RU" sz="1200" b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688">
                <a:tc>
                  <a:txBody>
                    <a:bodyPr/>
                    <a:lstStyle/>
                    <a:p>
                      <a:pPr marL="92075" indent="0" algn="l" defTabSz="914400" rtl="0" eaLnBrk="1" latinLnBrk="0" hangingPunct="1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тематических мероприятий, направленных на повышение уровня финансовой грамотности населения, не менее</a:t>
                      </a:r>
                      <a:endParaRPr lang="ru-RU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Единица%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kumimoji="0" lang="en-US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131,8</a:t>
                      </a:r>
                      <a:endParaRPr kumimoji="0" lang="ru-RU" sz="1200" b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762">
                <a:tc>
                  <a:txBody>
                    <a:bodyPr/>
                    <a:lstStyle/>
                    <a:p>
                      <a:pPr marL="92075" indent="0" algn="l" defTabSz="914400" rtl="0" eaLnBrk="1" latinLnBrk="0" hangingPunct="1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повышения квалификации преподавателей образовательных организаций по программам финансовой грамотности, не менее </a:t>
                      </a:r>
                      <a:endParaRPr lang="ru-RU" sz="1200" b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en-US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0" lang="en-US" sz="1200" b="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</a:t>
                      </a:r>
                      <a:endParaRPr kumimoji="0" lang="ru-RU" sz="1200" b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62039511"/>
                  </a:ext>
                </a:extLst>
              </a:tr>
            </a:tbl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22880710"/>
              </p:ext>
            </p:extLst>
          </p:nvPr>
        </p:nvGraphicFramePr>
        <p:xfrm>
          <a:off x="7333029" y="864158"/>
          <a:ext cx="4790850" cy="5896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AutoShape 23"/>
          <p:cNvSpPr/>
          <p:nvPr/>
        </p:nvSpPr>
        <p:spPr>
          <a:xfrm>
            <a:off x="14775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83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1343" y="0"/>
            <a:ext cx="109461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местные бюджеты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из республиканского бюджета, млн. рублей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3611"/>
              </p:ext>
            </p:extLst>
          </p:nvPr>
        </p:nvGraphicFramePr>
        <p:xfrm>
          <a:off x="1001343" y="830997"/>
          <a:ext cx="11098507" cy="5920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 стрелкой 7"/>
          <p:cNvCxnSpPr/>
          <p:nvPr/>
        </p:nvCxnSpPr>
        <p:spPr>
          <a:xfrm flipV="1">
            <a:off x="2653184" y="1333042"/>
            <a:ext cx="448719" cy="416842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5225600" y="2317080"/>
            <a:ext cx="498338" cy="442567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365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793819" y="5480113"/>
            <a:ext cx="11022885" cy="12698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0"/>
            <a:ext cx="11572875" cy="79382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ГП РА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«ПОВЫШЕНИЕ КАЧЕСТВА ВОДОСНАБЖЕНИЯ В РЕСПУБЛИКЕ АЛТАЙ»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759242"/>
              </p:ext>
            </p:extLst>
          </p:nvPr>
        </p:nvGraphicFramePr>
        <p:xfrm>
          <a:off x="793819" y="1404657"/>
          <a:ext cx="11022886" cy="3999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2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4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4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077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u="none" strike="noStrike" cap="none" normalizeH="0" baseline="0" dirty="0" smtClean="0">
                        <a:ln>
                          <a:noFill/>
                        </a:ln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4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635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(за счет средств федерального и республиканского бюджетов)</a:t>
                      </a:r>
                      <a:endParaRPr lang="ru-RU" sz="1400" b="1" i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400" b="1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140 303,8</a:t>
                      </a:r>
                      <a:endParaRPr kumimoji="0" lang="ru-RU" sz="14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140 303,8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kumimoji="0" lang="ru-RU" sz="1400" b="1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12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Российской Федерации, обеспеченного качественной питьевой водой из систем централизованного водоснабжения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81,7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82,05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904353" y="5785880"/>
            <a:ext cx="105606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 smtClean="0">
                <a:solidFill>
                  <a:schemeClr val="bg1"/>
                </a:solidFill>
              </a:rPr>
              <a:t>В составе ГП региональный проект «Чистая вода», в 2024 году исполнен за счет средств республиканского бюджета Республики Алтай в сумме 56 491,9 тыс</a:t>
            </a:r>
            <a:r>
              <a:rPr lang="ru-RU" sz="1400" i="1" dirty="0">
                <a:solidFill>
                  <a:schemeClr val="bg1"/>
                </a:solidFill>
              </a:rPr>
              <a:t>. </a:t>
            </a:r>
            <a:r>
              <a:rPr lang="ru-RU" sz="1400" i="1" dirty="0" smtClean="0">
                <a:solidFill>
                  <a:schemeClr val="bg1"/>
                </a:solidFill>
              </a:rPr>
              <a:t>рублей</a:t>
            </a:r>
            <a:endParaRPr lang="ru-RU" sz="1400" i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8730" y="631195"/>
            <a:ext cx="11239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государственной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 Повышение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водоснабжения в Республике Алтай путем снижения износа коммунальной инфраструктуры к 2030 году до 33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3"/>
          <p:cNvSpPr/>
          <p:nvPr/>
        </p:nvSpPr>
        <p:spPr>
          <a:xfrm>
            <a:off x="14775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7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37886" y="188648"/>
            <a:ext cx="11258863" cy="66402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ГП РА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«ФОРМИРОВАНИЕ СОВРЕМЕННОЙ ГОРОДСКОЙ СРЕДЫ»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107542"/>
              </p:ext>
            </p:extLst>
          </p:nvPr>
        </p:nvGraphicFramePr>
        <p:xfrm>
          <a:off x="664523" y="653144"/>
          <a:ext cx="11333209" cy="3530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0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928">
                  <a:extLst>
                    <a:ext uri="{9D8B030D-6E8A-4147-A177-3AD203B41FA5}">
                      <a16:colId xmlns:a16="http://schemas.microsoft.com/office/drawing/2014/main" val="1133482308"/>
                    </a:ext>
                  </a:extLst>
                </a:gridCol>
                <a:gridCol w="1163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70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8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1955">
                <a:tc rowSpan="2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Отдельные целевые показатели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kumimoji="0" lang="ru-RU" sz="1100" b="1" kern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altLang="ru-RU" sz="12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24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100" b="0" baseline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 на реализацию ГП (средства федерального и республиканского бюджетов)</a:t>
                      </a:r>
                      <a:endParaRPr lang="ru-RU" sz="1100" b="0" i="1" dirty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тыс. рублей</a:t>
                      </a:r>
                      <a:endParaRPr lang="ru-RU" sz="1100" b="0" i="1" dirty="0" smtClean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114 635,6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114 236,3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99,7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084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dirty="0" smtClean="0"/>
          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муниципальных образованиях, на территориях которых реализуются проекты по созданию комфортной городской среды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55,57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55,57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7255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Доля реализованных проектов благоустройства детских игровых площадок в текущем году в общем количестве реализованных в текущем году проектов благоустройства общественных территорий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14,3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14,3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360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dirty="0" smtClean="0"/>
                        <a:t>Прирост среднего индекса качества городской среды по отношению к 2019 год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065124" y="4183998"/>
            <a:ext cx="109326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региональные проекты в составе ГП реализованные в 2024 году, тыс. рублей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42789173"/>
              </p:ext>
            </p:extLst>
          </p:nvPr>
        </p:nvGraphicFramePr>
        <p:xfrm>
          <a:off x="1065124" y="4818935"/>
          <a:ext cx="10932607" cy="1732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59104"/>
            <a:ext cx="664522" cy="70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8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/>
          </p:nvPr>
        </p:nvGraphicFramePr>
        <p:xfrm>
          <a:off x="418784" y="3571875"/>
          <a:ext cx="11801475" cy="3793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37886" y="188648"/>
            <a:ext cx="11258863" cy="66402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ГП РА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«КОМПЛЕКСНЫЕ МЕРЫ ПРОФЕЛАКТИКИ ПРАВОНАРУШЕНИЙ И ЗАЩИТЫ НАСЕЛЕНИЯ И ТЕРРИТОРИИ РЕСПУБЛИКИ АЛТАПЙ ОТ ЧС»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191754"/>
              </p:ext>
            </p:extLst>
          </p:nvPr>
        </p:nvGraphicFramePr>
        <p:xfrm>
          <a:off x="674231" y="694185"/>
          <a:ext cx="11422517" cy="3264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099">
                  <a:extLst>
                    <a:ext uri="{9D8B030D-6E8A-4147-A177-3AD203B41FA5}">
                      <a16:colId xmlns:a16="http://schemas.microsoft.com/office/drawing/2014/main" val="1133482308"/>
                    </a:ext>
                  </a:extLst>
                </a:gridCol>
                <a:gridCol w="11730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66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74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6430">
                <a:tc rowSpan="2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Отдельные целевые показатели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kumimoji="0" lang="ru-RU" sz="1100" b="1" kern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altLang="ru-RU" sz="12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4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5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100" b="0" baseline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 на реализацию ГП (средства федерального и республиканского бюджетов)</a:t>
                      </a:r>
                      <a:endParaRPr lang="ru-RU" sz="1100" b="0" i="1" dirty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тыс. рублей</a:t>
                      </a:r>
                      <a:endParaRPr lang="ru-RU" sz="1100" b="0" i="1" dirty="0" smtClean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492 235,3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433 105,2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2060"/>
                          </a:solidFill>
                          <a:latin typeface="Franklin Gothic Demi Cond" panose="020B0706030402020204" pitchFamily="34" charset="0"/>
                          <a:cs typeface="Times New Roman" pitchFamily="18" charset="0"/>
                        </a:rPr>
                        <a:t>88,0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622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dirty="0" smtClean="0"/>
                        <a:t>Количество деструктивных событий (количество чрезвычайных ситуаций, пожаров, происшествий на водных объектах)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Тыс. единиц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0,498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0,435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4562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Уровень коррупции в Республике Алтай по результатам социологического опроса граждан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14,4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11,2</a:t>
                      </a: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255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dirty="0" smtClean="0"/>
                        <a:t>Удельный вес преступлений, связанных с незаконным оборотом наркотических средств, жестоким обращением и насилием над детьми , преступлений, совершенных в общественных местах, связанных с угрозой жизни, здоровью и имуществу граждан, хулиганством от общего количества зарегистрированных преступлений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Franklin Gothic Demi Cond" panose="020B0706030402020204" pitchFamily="34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15,8</a:t>
                      </a: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Franklin Gothic Demi Cond" panose="020B0706030402020204" pitchFamily="34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52340" y="4045769"/>
            <a:ext cx="11330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региональные проекты в составе ГП реализованные в 2024 году, тыс. рублей</a:t>
            </a:r>
          </a:p>
        </p:txBody>
      </p:sp>
      <p:sp>
        <p:nvSpPr>
          <p:cNvPr id="7" name="AutoShape 23"/>
          <p:cNvSpPr/>
          <p:nvPr/>
        </p:nvSpPr>
        <p:spPr>
          <a:xfrm>
            <a:off x="14775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45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30349856"/>
              </p:ext>
            </p:extLst>
          </p:nvPr>
        </p:nvGraphicFramePr>
        <p:xfrm>
          <a:off x="6405562" y="2102096"/>
          <a:ext cx="6120680" cy="4215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125" y="0"/>
            <a:ext cx="11572875" cy="76411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ГП РА «РАЗВИТИЕ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ВНУТРЕННЕГО И ВЪЕЗДНОГО ТУРИЗМА» </a:t>
            </a:r>
            <a:r>
              <a:rPr lang="ru-RU" sz="1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241917"/>
              </p:ext>
            </p:extLst>
          </p:nvPr>
        </p:nvGraphicFramePr>
        <p:xfrm>
          <a:off x="763674" y="733532"/>
          <a:ext cx="7890635" cy="4180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2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1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16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16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Отдельные целевые показатели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 изм.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7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463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реализацию ГП (за счет средств федерального и республиканского бюджетов)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271 158,7</a:t>
                      </a: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271 114,4</a:t>
                      </a:r>
                      <a:endParaRPr kumimoji="0"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99,98</a:t>
                      </a:r>
                      <a:endParaRPr kumimoji="0"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7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Оценка туристского потока (по количеству поездок)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человек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123,68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1 200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106,8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52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Численность размещенных лиц в коллективных средствах 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человек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415,41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468,18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112,7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6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Число туристских поездок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млн. человек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0,54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0,55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101,85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743751" y="1315833"/>
            <a:ext cx="30958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 smtClean="0">
                <a:solidFill>
                  <a:srgbClr val="002060"/>
                </a:solidFill>
              </a:rPr>
              <a:t>Отдельные региональные проекты в составе ГП реализованные в 2024 </a:t>
            </a:r>
            <a:r>
              <a:rPr lang="ru-RU" sz="1400" i="1" dirty="0">
                <a:solidFill>
                  <a:srgbClr val="002060"/>
                </a:solidFill>
              </a:rPr>
              <a:t>году</a:t>
            </a:r>
            <a:r>
              <a:rPr lang="ru-RU" sz="1400" i="1" dirty="0" smtClean="0">
                <a:solidFill>
                  <a:srgbClr val="002060"/>
                </a:solidFill>
              </a:rPr>
              <a:t>, тыс</a:t>
            </a:r>
            <a:r>
              <a:rPr lang="ru-RU" sz="1400" i="1" dirty="0">
                <a:solidFill>
                  <a:srgbClr val="002060"/>
                </a:solidFill>
              </a:rPr>
              <a:t>. </a:t>
            </a:r>
            <a:r>
              <a:rPr lang="ru-RU" sz="1400" i="1" dirty="0" smtClean="0">
                <a:solidFill>
                  <a:srgbClr val="002060"/>
                </a:solidFill>
              </a:rPr>
              <a:t>рублей</a:t>
            </a:r>
            <a:endParaRPr lang="ru-RU" sz="1400" i="1" dirty="0">
              <a:solidFill>
                <a:srgbClr val="002060"/>
              </a:solidFill>
            </a:endParaRPr>
          </a:p>
        </p:txBody>
      </p:sp>
      <p:sp>
        <p:nvSpPr>
          <p:cNvPr id="7" name="AutoShape 23"/>
          <p:cNvSpPr/>
          <p:nvPr/>
        </p:nvSpPr>
        <p:spPr>
          <a:xfrm>
            <a:off x="14775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81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73740745"/>
              </p:ext>
            </p:extLst>
          </p:nvPr>
        </p:nvGraphicFramePr>
        <p:xfrm>
          <a:off x="644361" y="3333227"/>
          <a:ext cx="11801475" cy="3793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38040" y="188648"/>
            <a:ext cx="11958709" cy="66402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ГП РА «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РЕАЛИЗАЦИЯ ГОСУДАРСТВЕННОЙ НАЦИОНАЛЬНОЙ ПОЛИТИКИ»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188501"/>
              </p:ext>
            </p:extLst>
          </p:nvPr>
        </p:nvGraphicFramePr>
        <p:xfrm>
          <a:off x="792070" y="641120"/>
          <a:ext cx="11304678" cy="301211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603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997">
                  <a:extLst>
                    <a:ext uri="{9D8B030D-6E8A-4147-A177-3AD203B41FA5}">
                      <a16:colId xmlns:a16="http://schemas.microsoft.com/office/drawing/2014/main" val="1133482308"/>
                    </a:ext>
                  </a:extLst>
                </a:gridCol>
                <a:gridCol w="1160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3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52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8866">
                <a:tc rowSpan="2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altLang="ru-RU" sz="12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8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68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(средства федерального и республиканского бюджетов)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107 470,7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107 336,0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322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общероссийской гражданской идентичности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108,9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134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подтверждающих отсутствие в свой адрес дискриминации по признакам национальности, языка, религии, в общем количестве опрошенных граждан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87,6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89,25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4262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некоммерческих организаций в сфере реализации государственной национальной политики, получающих государственную поддержку за счет средств бюджета Республики Алтай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80037" y="3653232"/>
            <a:ext cx="112167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региональные проекты в составе ГП реализованные в 2024 году, тыс. рублей</a:t>
            </a:r>
          </a:p>
        </p:txBody>
      </p:sp>
      <p:sp>
        <p:nvSpPr>
          <p:cNvPr id="7" name="AutoShape 23"/>
          <p:cNvSpPr/>
          <p:nvPr/>
        </p:nvSpPr>
        <p:spPr>
          <a:xfrm>
            <a:off x="14775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19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38040" y="188648"/>
            <a:ext cx="11958709" cy="66402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ГП РА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«СОХРАНЕНИЕ И РАЗВИТИЕ АЛТАЙСКОГО ЯЗЫКА»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507587"/>
              </p:ext>
            </p:extLst>
          </p:nvPr>
        </p:nvGraphicFramePr>
        <p:xfrm>
          <a:off x="1095270" y="694185"/>
          <a:ext cx="10810979" cy="31377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315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0293">
                  <a:extLst>
                    <a:ext uri="{9D8B030D-6E8A-4147-A177-3AD203B41FA5}">
                      <a16:colId xmlns:a16="http://schemas.microsoft.com/office/drawing/2014/main" val="1133482308"/>
                    </a:ext>
                  </a:extLst>
                </a:gridCol>
                <a:gridCol w="1110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4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2057">
                <a:tc rowSpan="2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Отдельные целевые показатели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altLang="ru-RU" sz="12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371" marR="39371" marT="64771" marB="64771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30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(средства федерального и республиканского бюджетов)</a:t>
                      </a:r>
                      <a:endParaRPr lang="ru-RU" sz="1200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24 462,5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24 118,5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207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общероссийской гражданской идентичности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108,9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683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подтверждающих отсутствие в свой адрес дискриминации по признакам национальности, языка, религии, в общем количестве опрошенных граждан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87,6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89,25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3175"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некоммерческих организаций в сфере реализации государственной национальной политики, получающих государственную поддержку за счет средств бюджета Республики Алтай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 sz="24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Font typeface="Georgia" panose="02040502050405020303" pitchFamily="18" charset="0"/>
                        <a:defRPr sz="2200">
                          <a:solidFill>
                            <a:schemeClr val="accent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 eaLnBrk="0" hangingPunct="0">
                        <a:spcBef>
                          <a:spcPts val="3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 sz="2000">
                          <a:solidFill>
                            <a:schemeClr val="accent1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rgbClr val="B32C16"/>
                        </a:buClr>
                        <a:buFont typeface="Georgia" panose="02040502050405020303" pitchFamily="18" charset="0"/>
                        <a:defRPr>
                          <a:solidFill>
                            <a:srgbClr val="B32C16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1" marR="39371" marT="64771" marB="64771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18784" y="4046248"/>
            <a:ext cx="11429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региональные проекты в составе ГП реализованные в 2024 году, тыс. рублей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73011293"/>
              </p:ext>
            </p:extLst>
          </p:nvPr>
        </p:nvGraphicFramePr>
        <p:xfrm>
          <a:off x="864157" y="4119825"/>
          <a:ext cx="11232591" cy="252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utoShape 23"/>
          <p:cNvSpPr/>
          <p:nvPr/>
        </p:nvSpPr>
        <p:spPr>
          <a:xfrm>
            <a:off x="14775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420" y="69007"/>
            <a:ext cx="11306805" cy="50405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ГП РА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«ЦИФРОВАЯ ТРАНСФОРМАЦИЯ РЕСПУБЛИКИ АЛТАЙ»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78845"/>
              </p:ext>
            </p:extLst>
          </p:nvPr>
        </p:nvGraphicFramePr>
        <p:xfrm>
          <a:off x="674233" y="780573"/>
          <a:ext cx="6822994" cy="5810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1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72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832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Отдельные целевые показатели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Ед. изм.</a:t>
                      </a:r>
                      <a:endParaRPr kumimoji="0" lang="ru-RU" sz="12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2024 год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9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800" kern="12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план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факт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</a:rPr>
                        <a:t>% исполнения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1" marR="39371" marT="64771" marB="6477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40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реализацию ГП (</a:t>
                      </a:r>
                      <a:r>
                        <a:rPr kumimoji="0" lang="ru-RU" sz="1200" b="1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федерального и республиканского бюджетов)</a:t>
                      </a:r>
                      <a:endParaRPr kumimoji="0" lang="ru-RU" sz="1200" b="1" i="1" kern="1200" baseline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kumimoji="0" lang="ru-RU" sz="12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281 109,0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278 348,2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79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«Цифровая зрелость» ключевых отраслей экономики и социальной сферы, в том числе здравоохранения и образования, а также государственного управления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68,5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88,46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129,1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64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массовых социально значимых услуг, доступных в 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105,3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531617112"/>
                  </a:ext>
                </a:extLst>
              </a:tr>
              <a:tr h="15379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домохозяйств, которым обеспечена возможность широкополосного доступа к информационно телекоммуникационной сети «Интернет»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90,5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106,3</a:t>
                      </a:r>
                      <a:endParaRPr lang="ru-RU" sz="12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934325" y="420816"/>
            <a:ext cx="4152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i="1" dirty="0">
                <a:solidFill>
                  <a:srgbClr val="002060"/>
                </a:solidFill>
              </a:rPr>
              <a:t>Отдельные региональные проекты в составе ГП реализованные в 2024 году, тыс. рублей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84592071"/>
              </p:ext>
            </p:extLst>
          </p:nvPr>
        </p:nvGraphicFramePr>
        <p:xfrm>
          <a:off x="7497226" y="1151546"/>
          <a:ext cx="4485224" cy="5439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utoShape 23"/>
          <p:cNvSpPr/>
          <p:nvPr/>
        </p:nvSpPr>
        <p:spPr>
          <a:xfrm>
            <a:off x="14775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28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44361" y="0"/>
            <a:ext cx="11428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 из республиканского бюджета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РА, тыс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96468"/>
              </p:ext>
            </p:extLst>
          </p:nvPr>
        </p:nvGraphicFramePr>
        <p:xfrm>
          <a:off x="644360" y="582807"/>
          <a:ext cx="11547639" cy="62751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6899">
                  <a:extLst>
                    <a:ext uri="{9D8B030D-6E8A-4147-A177-3AD203B41FA5}">
                      <a16:colId xmlns:a16="http://schemas.microsoft.com/office/drawing/2014/main" val="3951305439"/>
                    </a:ext>
                  </a:extLst>
                </a:gridCol>
                <a:gridCol w="2684500">
                  <a:extLst>
                    <a:ext uri="{9D8B030D-6E8A-4147-A177-3AD203B41FA5}">
                      <a16:colId xmlns:a16="http://schemas.microsoft.com/office/drawing/2014/main" val="4260120167"/>
                    </a:ext>
                  </a:extLst>
                </a:gridCol>
                <a:gridCol w="2393586">
                  <a:extLst>
                    <a:ext uri="{9D8B030D-6E8A-4147-A177-3AD203B41FA5}">
                      <a16:colId xmlns:a16="http://schemas.microsoft.com/office/drawing/2014/main" val="502491948"/>
                    </a:ext>
                  </a:extLst>
                </a:gridCol>
                <a:gridCol w="2102654">
                  <a:extLst>
                    <a:ext uri="{9D8B030D-6E8A-4147-A177-3AD203B41FA5}">
                      <a16:colId xmlns:a16="http://schemas.microsoft.com/office/drawing/2014/main" val="50958358"/>
                    </a:ext>
                  </a:extLst>
                </a:gridCol>
              </a:tblGrid>
              <a:tr h="10542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межбюджетного трансферта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Динамика к 2023 году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510148"/>
                  </a:ext>
                </a:extLst>
              </a:tr>
              <a:tr h="458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928972"/>
                  </a:ext>
                </a:extLst>
              </a:tr>
              <a:tr h="9005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10 875 481,0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14 252 107,3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10701"/>
                  </a:ext>
                </a:extLst>
              </a:tr>
              <a:tr h="3235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1219318999"/>
                  </a:ext>
                </a:extLst>
              </a:tr>
              <a:tr h="4425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4 713 253,7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5 876 736,8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124,7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3153799003"/>
                  </a:ext>
                </a:extLst>
              </a:tr>
              <a:tr h="4425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3 150 967,9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4 397 213,1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3037467544"/>
                  </a:ext>
                </a:extLst>
              </a:tr>
              <a:tr h="4425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МО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1 891 657,3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3 027 760,3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160,1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240674392"/>
                  </a:ext>
                </a:extLst>
              </a:tr>
              <a:tr h="4425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МБТ МО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1 068 166,1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893 692,0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83,7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4198570798"/>
                  </a:ext>
                </a:extLst>
              </a:tr>
              <a:tr h="176827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ГУ- Отделение Пенсионного фонда РФ по РА (на выплату досрочной пенсии безработным гражданам)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51 436,0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56 705,1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110,2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2169258726"/>
                  </a:ext>
                </a:extLst>
              </a:tr>
            </a:tbl>
          </a:graphicData>
        </a:graphic>
      </p:graphicFrame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</a:t>
            </a:r>
            <a:r>
              <a:rPr lang="ru-RU" dirty="0" smtClean="0">
                <a:solidFill>
                  <a:schemeClr val="bg1"/>
                </a:solidFill>
                <a:latin typeface="+mj-lt"/>
              </a:rPr>
              <a:t> ОТНОШЕНИЯ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670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40258" y="0"/>
            <a:ext cx="11207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государственного долга Республики </a:t>
            </a:r>
            <a:r>
              <a:rPr lang="ru-RU" sz="2400" b="1" spc="14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Алтай, млн. рублей</a:t>
            </a:r>
            <a:endParaRPr lang="ru-RU" sz="2400" b="1" spc="14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7928854"/>
              </p:ext>
            </p:extLst>
          </p:nvPr>
        </p:nvGraphicFramePr>
        <p:xfrm>
          <a:off x="763676" y="461665"/>
          <a:ext cx="11284162" cy="6290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AutoShape 23"/>
          <p:cNvSpPr/>
          <p:nvPr/>
        </p:nvSpPr>
        <p:spPr>
          <a:xfrm>
            <a:off x="0" y="0"/>
            <a:ext cx="683288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</a:t>
            </a: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20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75869" y="5270997"/>
            <a:ext cx="664679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130" indent="-358130" algn="just">
              <a:buFont typeface="Wingdings" panose="05000000000000000000" pitchFamily="2" charset="2"/>
              <a:buChar char="ü"/>
            </a:pPr>
            <a:r>
              <a:rPr lang="ru-RU" sz="1400" b="1" spc="78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Цель мероприятий: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формирование сознательного финансового поведения,  ответственного отношения к личным и государственным финансам, повышение эффективности в сфере защиты прав потребителей финансовых услуг. </a:t>
            </a:r>
          </a:p>
          <a:p>
            <a:pPr marL="358130" indent="-358130">
              <a:buFont typeface="Wingdings" panose="05000000000000000000" pitchFamily="2" charset="2"/>
              <a:buChar char="ü"/>
            </a:pPr>
            <a:endParaRPr lang="ru-RU" sz="12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19510" y="6295694"/>
            <a:ext cx="463858" cy="323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4" dirty="0">
                <a:solidFill>
                  <a:schemeClr val="bg1"/>
                </a:solidFill>
                <a:latin typeface="Petersburg" panose="020B7200000000000000" pitchFamily="34" charset="0"/>
              </a:rPr>
              <a:t>62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744439" cy="685800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ru-RU" sz="1128" dirty="0" smtClean="0">
                <a:solidFill>
                  <a:schemeClr val="bg1"/>
                </a:solidFill>
                <a:latin typeface="Petersburg" panose="020B7200000000000000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                                   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ФИНАНСОВАЯ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ГРАМОТНОСТЬ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44441" y="135532"/>
            <a:ext cx="461768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Приоритетные направления </a:t>
            </a:r>
            <a:r>
              <a:rPr lang="ru-RU" sz="1700" b="1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ru-RU" sz="1700" b="1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сфере финансовой грамотности на ближайшие годы</a:t>
            </a:r>
            <a:r>
              <a:rPr lang="ru-RU" sz="1700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44440" y="921448"/>
            <a:ext cx="463142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актуализация образовательных программ и методических материалов по финграмотности; </a:t>
            </a:r>
          </a:p>
          <a:p>
            <a:r>
              <a:rPr lang="ru-RU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переподготовка профильных педагогов;</a:t>
            </a:r>
          </a:p>
          <a:p>
            <a:r>
              <a:rPr lang="ru-RU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обеспечение доступности информации по финансовой </a:t>
            </a:r>
            <a:r>
              <a:rPr lang="ru-RU" sz="14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 </a:t>
            </a:r>
            <a:r>
              <a:rPr lang="ru-RU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цифровой безопасности; </a:t>
            </a:r>
          </a:p>
          <a:p>
            <a:r>
              <a:rPr lang="ru-RU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борьба с мошенничеством, что особенно актуально </a:t>
            </a:r>
            <a:r>
              <a:rPr lang="ru-RU" sz="14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 </a:t>
            </a:r>
            <a:r>
              <a:rPr lang="ru-RU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молодежи и людей старшего поколения. </a:t>
            </a:r>
            <a:endParaRPr lang="ru-RU" sz="1400" spc="4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5375868" y="2915588"/>
            <a:ext cx="6674289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400" b="1" spc="78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400" b="1" spc="78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ru-RU" sz="1400" b="1" spc="78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содействующие </a:t>
            </a:r>
            <a:r>
              <a:rPr lang="ru-RU" sz="1400" b="1" spc="78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повышению финансовой грамотности, </a:t>
            </a:r>
            <a:r>
              <a:rPr lang="ru-RU" sz="1400" b="1" spc="78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реализуются </a:t>
            </a:r>
            <a:r>
              <a:rPr lang="ru-RU" sz="1400" b="1" spc="78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при участии Межведомственной рабочей </a:t>
            </a:r>
            <a:r>
              <a:rPr lang="ru-RU" sz="1400" b="1" spc="78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группы из </a:t>
            </a:r>
            <a:r>
              <a:rPr lang="ru-RU" sz="1400" b="1" spc="78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представителей следующих организаций:</a:t>
            </a:r>
            <a:endParaRPr lang="en-US" sz="1400" b="1" spc="30" dirty="0">
              <a:solidFill>
                <a:srgbClr val="00A29E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5362120" y="3634546"/>
            <a:ext cx="670178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Министерство финансов Республики Алтай, </a:t>
            </a: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Министерство образования и науки </a:t>
            </a: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Республики Алтай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Отделение национального банка в </a:t>
            </a: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Республики Алтай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Управление Роспотребназора по </a:t>
            </a: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Республики Алтай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Управление Федеральной налоговой службы по </a:t>
            </a: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Республики Алтай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Отделение Социального фонда России по Республике </a:t>
            </a:r>
            <a:r>
              <a:rPr lang="ru-RU" sz="11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Алтай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Региональный центр финансовой грамотности. </a:t>
            </a:r>
            <a:endParaRPr lang="en-US" sz="1200" spc="3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2"/>
          <a:srcRect l="65203" t="20187" r="15726" b="49658"/>
          <a:stretch/>
        </p:blipFill>
        <p:spPr bwMode="auto">
          <a:xfrm>
            <a:off x="5628446" y="280039"/>
            <a:ext cx="5731510" cy="2628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/>
          <p:cNvPicPr/>
          <p:nvPr/>
        </p:nvPicPr>
        <p:blipFill rotWithShape="1">
          <a:blip r:embed="rId3"/>
          <a:srcRect l="57654" t="5701" r="8351" b="4062"/>
          <a:stretch/>
        </p:blipFill>
        <p:spPr bwMode="auto">
          <a:xfrm>
            <a:off x="997017" y="2742869"/>
            <a:ext cx="4018915" cy="35528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4896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0F0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КОНТАКТНАЯ ИНФОРМАЦИЯ МИНФИНА РА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4" name="Group 16"/>
          <p:cNvGrpSpPr/>
          <p:nvPr/>
        </p:nvGrpSpPr>
        <p:grpSpPr>
          <a:xfrm rot="-5400000">
            <a:off x="5007285" y="-1438581"/>
            <a:ext cx="3034617" cy="10362773"/>
            <a:chOff x="0" y="0"/>
            <a:chExt cx="569569" cy="2412817"/>
          </a:xfrm>
          <a:noFill/>
        </p:grpSpPr>
        <p:sp>
          <p:nvSpPr>
            <p:cNvPr id="5" name="Freeform 17"/>
            <p:cNvSpPr/>
            <p:nvPr/>
          </p:nvSpPr>
          <p:spPr>
            <a:xfrm>
              <a:off x="0" y="0"/>
              <a:ext cx="569569" cy="2412817"/>
            </a:xfrm>
            <a:custGeom>
              <a:avLst/>
              <a:gdLst/>
              <a:ahLst/>
              <a:cxnLst/>
              <a:rect l="l" t="t" r="r" b="b"/>
              <a:pathLst>
                <a:path w="569569" h="2412817">
                  <a:moveTo>
                    <a:pt x="0" y="0"/>
                  </a:moveTo>
                  <a:lnTo>
                    <a:pt x="569569" y="0"/>
                  </a:lnTo>
                  <a:lnTo>
                    <a:pt x="569569" y="2412817"/>
                  </a:lnTo>
                  <a:lnTo>
                    <a:pt x="0" y="2412817"/>
                  </a:lnTo>
                  <a:close/>
                </a:path>
              </a:pathLst>
            </a:custGeom>
            <a:grpFill/>
            <a:ln w="28575">
              <a:solidFill>
                <a:srgbClr val="00BCB8"/>
              </a:solidFill>
            </a:ln>
          </p:spPr>
        </p:sp>
      </p:grpSp>
      <p:sp>
        <p:nvSpPr>
          <p:cNvPr id="6" name="TextBox 3"/>
          <p:cNvSpPr txBox="1"/>
          <p:nvPr/>
        </p:nvSpPr>
        <p:spPr>
          <a:xfrm>
            <a:off x="1830068" y="2519951"/>
            <a:ext cx="9695504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Прием обращений граждан (физических лиц</a:t>
            </a: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организаций (юридических лиц),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общественных объединений, государственных органов,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органов местного самоуправления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осуществляется  с 9.00 до 18.00, перерыв с 13.00 до 14.00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 адресу:  г. Горно-Алтайск,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ул. Чаптынова 24, кабинет № </a:t>
            </a: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122,</a:t>
            </a:r>
            <a:endParaRPr lang="ru-RU" b="1" dirty="0" smtClean="0">
              <a:solidFill>
                <a:srgbClr val="00A29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суббота, воскресенье – выходные дни</a:t>
            </a:r>
            <a:endParaRPr lang="ru-RU" b="1" dirty="0">
              <a:solidFill>
                <a:srgbClr val="00A29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348457" y="286623"/>
            <a:ext cx="3930425" cy="1784529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</p:sp>
      <p:sp>
        <p:nvSpPr>
          <p:cNvPr id="8" name="TextBox 46"/>
          <p:cNvSpPr txBox="1"/>
          <p:nvPr/>
        </p:nvSpPr>
        <p:spPr>
          <a:xfrm>
            <a:off x="1484469" y="624889"/>
            <a:ext cx="3698994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Телефон</a:t>
            </a: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:(</a:t>
            </a: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388-22)2-26-21</a:t>
            </a:r>
            <a:endParaRPr lang="ru-RU" b="1" dirty="0">
              <a:solidFill>
                <a:srgbClr val="00A29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Факс</a:t>
            </a:r>
            <a:r>
              <a:rPr lang="ru-RU" b="1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:(388-22)2-32-95</a:t>
            </a:r>
          </a:p>
          <a:p>
            <a:pPr algn="ctr" fontAlgn="ctr">
              <a:spcBef>
                <a:spcPct val="0"/>
              </a:spcBef>
            </a:pPr>
            <a:endParaRPr lang="ru-RU" b="1" dirty="0">
              <a:solidFill>
                <a:srgbClr val="00A29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info@mf.altaigov.ru 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7817154" y="279220"/>
            <a:ext cx="3888827" cy="1784524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</p:sp>
      <p:sp>
        <p:nvSpPr>
          <p:cNvPr id="10" name="TextBox 27"/>
          <p:cNvSpPr txBox="1"/>
          <p:nvPr/>
        </p:nvSpPr>
        <p:spPr>
          <a:xfrm>
            <a:off x="7941700" y="557317"/>
            <a:ext cx="3323968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Официальный сайт </a:t>
            </a:r>
            <a:b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Министерства финансов </a:t>
            </a:r>
            <a:b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Республики Алтай </a:t>
            </a:r>
            <a:br>
              <a:rPr lang="ru-RU" b="1" dirty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www.minfin-altai.ru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83630" y="6157710"/>
            <a:ext cx="2399833" cy="265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  <a:cs typeface="Courier New" panose="02070309020205020404" pitchFamily="49" charset="0"/>
              </a:rPr>
              <a:t>https://vk.com/minfinra</a:t>
            </a:r>
            <a:endParaRPr lang="ru-RU" sz="1128" b="1" dirty="0">
              <a:latin typeface="Petersburg" panose="020B7200000000000000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666" y="5918376"/>
            <a:ext cx="528093" cy="5280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8" y="5931283"/>
            <a:ext cx="539791" cy="5397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699" y="5872891"/>
            <a:ext cx="569637" cy="56963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056759" y="6157711"/>
            <a:ext cx="1558440" cy="265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</a:rPr>
              <a:t>https://t.me/minfinra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92051" y="6170083"/>
            <a:ext cx="2571538" cy="265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</a:rPr>
              <a:t>https://ok.ru/group/54131809910999</a:t>
            </a:r>
          </a:p>
        </p:txBody>
      </p:sp>
    </p:spTree>
    <p:extLst>
      <p:ext uri="{BB962C8B-B14F-4D97-AF65-F5344CB8AC3E}">
        <p14:creationId xmlns:p14="http://schemas.microsoft.com/office/powerpoint/2010/main" val="214759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22629</TotalTime>
  <Words>5545</Words>
  <Application>Microsoft Office PowerPoint</Application>
  <PresentationFormat>Широкоэкранный</PresentationFormat>
  <Paragraphs>1293</Paragraphs>
  <Slides>41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9" baseType="lpstr">
      <vt:lpstr>微软雅黑</vt:lpstr>
      <vt:lpstr>宋体</vt:lpstr>
      <vt:lpstr>Aileron Heavy</vt:lpstr>
      <vt:lpstr>Aileron Regular</vt:lpstr>
      <vt:lpstr>Arial</vt:lpstr>
      <vt:lpstr>Calibri</vt:lpstr>
      <vt:lpstr>Calibri Light</vt:lpstr>
      <vt:lpstr>Cambria Math</vt:lpstr>
      <vt:lpstr>Century Schoolbook</vt:lpstr>
      <vt:lpstr>Courier New</vt:lpstr>
      <vt:lpstr>Franklin Gothic Demi Cond</vt:lpstr>
      <vt:lpstr>Georgia</vt:lpstr>
      <vt:lpstr>Open Sans</vt:lpstr>
      <vt:lpstr>Petersburg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доходов республиканского бюджета Республики Алтай в 2020-2024г.г., млн. рублей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ГП РА «РАЗВИТИЕ ЖИЛИЩНО – КОММУНАЛЬНОГО КОМПЛЕКСА»  </vt:lpstr>
      <vt:lpstr>ГП РА «РАЗВИТИЕ ТРАНСПОРТНОГО КОМПЛЕКСА»   </vt:lpstr>
      <vt:lpstr>ГП РА «КОМПЛЕКСНОЕ РАЗВИТИЕ СЕЛЬСКИХ ТЕРРИТОРИЙ»  </vt:lpstr>
      <vt:lpstr>Презентация PowerPoint</vt:lpstr>
      <vt:lpstr>Презентация PowerPoint</vt:lpstr>
      <vt:lpstr>Презентация PowerPoint</vt:lpstr>
      <vt:lpstr>Презентация PowerPoint</vt:lpstr>
      <vt:lpstr>ГП РА «РАЗВИТИЕ ОБРАЗОВАНИЯ» </vt:lpstr>
      <vt:lpstr>ГП РА «РАЗВИТИЕ КУЛЬТУРЫ»    </vt:lpstr>
      <vt:lpstr>Презентация PowerPoint</vt:lpstr>
      <vt:lpstr>ГП РА «РАЗВИТИЕ ЗДРАВООХРАНЕНИЯ»   </vt:lpstr>
      <vt:lpstr> ГП РА «УПРАВЛЕНИЕ ГОСУДАРСТВЕННЫМИ ФИНАНСАМИ»  </vt:lpstr>
      <vt:lpstr>Презентация PowerPoint</vt:lpstr>
      <vt:lpstr>ГП РА «ПОВЫШЕНИЕ КАЧЕСТВА ВОДОСНАБЖЕНИЯ В РЕСПУБЛИКЕ АЛТАЙ»  </vt:lpstr>
      <vt:lpstr>ГП РА «ФОРМИРОВАНИЕ СОВРЕМЕННОЙ ГОРОДСКОЙ СРЕДЫ»   </vt:lpstr>
      <vt:lpstr>ГП РА «КОМПЛЕКСНЫЕ МЕРЫ ПРОФЕЛАКТИКИ ПРАВОНАРУШЕНИЙ И ЗАЩИТЫ НАСЕЛЕНИЯ И ТЕРРИТОРИИ РЕСПУБЛИКИ АЛТАПЙ ОТ ЧС»   </vt:lpstr>
      <vt:lpstr>ГП РА «РАЗВИТИЕ ВНУТРЕННЕГО И ВЪЕЗДНОГО ТУРИЗМА»  </vt:lpstr>
      <vt:lpstr>ГП РА «РЕАЛИЗАЦИЯ ГОСУДАРСТВЕННОЙ НАЦИОНАЛЬНОЙ ПОЛИТИКИ» </vt:lpstr>
      <vt:lpstr>ГП РА «СОХРАНЕНИЕ И РАЗВИТИЕ АЛТАЙСКОГО ЯЗЫКА» </vt:lpstr>
      <vt:lpstr>ГП РА «ЦИФРОВАЯ ТРАНСФОРМАЦИЯ РЕСПУБЛИКИ АЛТАЙ»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Туюнчекова К.В.</dc:creator>
  <cp:lastModifiedBy>User</cp:lastModifiedBy>
  <cp:revision>1044</cp:revision>
  <cp:lastPrinted>2025-07-30T04:19:14Z</cp:lastPrinted>
  <dcterms:created xsi:type="dcterms:W3CDTF">2020-10-22T05:35:11Z</dcterms:created>
  <dcterms:modified xsi:type="dcterms:W3CDTF">2025-07-30T08:11:14Z</dcterms:modified>
</cp:coreProperties>
</file>