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rts/chart1.xml" ContentType="application/vnd.openxmlformats-officedocument.drawingml.chart+xml"/>
  <Override PartName="/ppt/notesSlides/notesSlide5.xml" ContentType="application/vnd.openxmlformats-officedocument.presentationml.notesSlide+xml"/>
  <Override PartName="/ppt/charts/chart2.xml" ContentType="application/vnd.openxmlformats-officedocument.drawingml.chart+xml"/>
  <Override PartName="/ppt/drawings/drawing1.xml" ContentType="application/vnd.openxmlformats-officedocument.drawingml.chartshapes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harts/chart3.xml" ContentType="application/vnd.openxmlformats-officedocument.drawingml.chart+xml"/>
  <Override PartName="/ppt/notesSlides/notesSlide8.xml" ContentType="application/vnd.openxmlformats-officedocument.presentationml.notesSlide+xml"/>
  <Override PartName="/ppt/charts/chart4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5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drawings/drawing2.xml" ContentType="application/vnd.openxmlformats-officedocument.drawingml.chartshapes+xml"/>
  <Override PartName="/ppt/notesSlides/notesSlide9.xml" ContentType="application/vnd.openxmlformats-officedocument.presentationml.notesSlide+xml"/>
  <Override PartName="/ppt/charts/chart6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10.xml" ContentType="application/vnd.openxmlformats-officedocument.presentationml.notesSlide+xml"/>
  <Override PartName="/ppt/charts/chart7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notesSlides/notesSlide11.xml" ContentType="application/vnd.openxmlformats-officedocument.presentationml.notesSlide+xml"/>
  <Override PartName="/ppt/charts/chart8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9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notesSlides/notesSlide12.xml" ContentType="application/vnd.openxmlformats-officedocument.presentationml.notesSlide+xml"/>
  <Override PartName="/ppt/charts/chart10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11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charts/chart12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838" r:id="rId1"/>
  </p:sldMasterIdLst>
  <p:notesMasterIdLst>
    <p:notesMasterId r:id="rId20"/>
  </p:notesMasterIdLst>
  <p:handoutMasterIdLst>
    <p:handoutMasterId r:id="rId21"/>
  </p:handoutMasterIdLst>
  <p:sldIdLst>
    <p:sldId id="603" r:id="rId2"/>
    <p:sldId id="653" r:id="rId3"/>
    <p:sldId id="654" r:id="rId4"/>
    <p:sldId id="655" r:id="rId5"/>
    <p:sldId id="648" r:id="rId6"/>
    <p:sldId id="649" r:id="rId7"/>
    <p:sldId id="660" r:id="rId8"/>
    <p:sldId id="657" r:id="rId9"/>
    <p:sldId id="658" r:id="rId10"/>
    <p:sldId id="659" r:id="rId11"/>
    <p:sldId id="663" r:id="rId12"/>
    <p:sldId id="661" r:id="rId13"/>
    <p:sldId id="662" r:id="rId14"/>
    <p:sldId id="664" r:id="rId15"/>
    <p:sldId id="652" r:id="rId16"/>
    <p:sldId id="665" r:id="rId17"/>
    <p:sldId id="666" r:id="rId18"/>
    <p:sldId id="656" r:id="rId19"/>
  </p:sldIdLst>
  <p:sldSz cx="12192000" cy="6858000"/>
  <p:notesSz cx="6797675" cy="9928225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BCB8"/>
    <a:srgbClr val="00A29E"/>
    <a:srgbClr val="CCFFFF"/>
    <a:srgbClr val="51E9F9"/>
    <a:srgbClr val="48E8A7"/>
    <a:srgbClr val="99CCFF"/>
    <a:srgbClr val="00FFFF"/>
    <a:srgbClr val="D93BBB"/>
    <a:srgbClr val="FF9999"/>
    <a:srgbClr val="00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25E5076-3810-47DD-B79F-674D7AD40C01}" styleName="Темный стиль 1 — акцент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91EBBBCC-DAD2-459C-BE2E-F6DE35CF9A28}" styleName="Темный стиль 2 — акцент 3/акцент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F5AB1C69-6EDB-4FF4-983F-18BD219EF322}" styleName="Средний стиль 2 —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0505E3EF-67EA-436B-97B2-0124C06EBD24}" styleName="Средний стиль 4 — акцент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8FD4443E-F989-4FC4-A0C8-D5A2AF1F390B}" styleName="Темный стиль 1 — акцент 5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wholeTbl>
    <a:band1H>
      <a:tcStyle>
        <a:tcBdr/>
        <a:fill>
          <a:solidFill>
            <a:schemeClr val="accent5">
              <a:shade val="60000"/>
            </a:schemeClr>
          </a:solidFill>
        </a:fill>
      </a:tcStyle>
    </a:band1H>
    <a:band1V>
      <a:tcStyle>
        <a:tcBdr/>
        <a:fill>
          <a:solidFill>
            <a:schemeClr val="accent5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5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5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5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0660B408-B3CF-4A94-85FC-2B1E0A45F4A2}" styleName="Темный стиль 2 — акцент 1/акцент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69CF1AB2-1976-4502-BF36-3FF5EA218861}" styleName="Средний стиль 4 —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7" autoAdjust="0"/>
    <p:restoredTop sz="82367" autoAdjust="0"/>
  </p:normalViewPr>
  <p:slideViewPr>
    <p:cSldViewPr snapToGrid="0">
      <p:cViewPr varScale="1">
        <p:scale>
          <a:sx n="95" d="100"/>
          <a:sy n="95" d="100"/>
        </p:scale>
        <p:origin x="456" y="1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200" d="100"/>
        <a:sy n="200" d="100"/>
      </p:scale>
      <p:origin x="0" y="-5686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../embeddings/oleObject1.bin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oleObject" Target="file:///\\10.35.37.25\minfin\&#1041;&#1091;&#1093;&#1075;&#1072;&#1083;&#1090;&#1077;&#1088;&#1089;&#1082;&#1086;&#1075;&#1086;%20&#1091;&#1095;&#1077;&#1090;&#1072;%20&#1080;%20&#1086;&#1090;&#1095;&#1077;&#1090;&#1085;&#1086;&#1089;&#1090;&#1080;\&#1054;&#1058;&#1044;&#1045;&#1051;\!&#1054;&#1090;&#1095;&#1077;&#1090;%20&#1087;&#1086;%20&#1047;&#1072;&#1082;&#1086;&#1085;&#1091;%20&#1086;%20&#1073;&#1102;&#1076;&#1078;&#1077;&#1090;&#1077;\&#1054;&#1090;&#1095;&#1077;&#1090;%20&#1079;&#1072;%202025%20&#1075;&#1086;&#1076;\&#1048;&#1085;&#1092;&#1072;%20&#1086;&#1090;%20&#1048;&#1074;&#1072;&#1085;&#1086;&#1074;&#1086;&#1081;%202025\&#1044;&#1086;&#1093;&#1086;&#1076;&#1099;%20&#1080;%20&#1076;&#1080;&#1072;&#1075;&#1088;%20&#1056;&#1041;%202020-2025&#1075;.xls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\\10.35.37.25\minfin\&#1041;&#1091;&#1093;&#1075;&#1072;&#1083;&#1090;&#1077;&#1088;&#1089;&#1082;&#1086;&#1075;&#1086;%20&#1091;&#1095;&#1077;&#1090;&#1072;%20&#1080;%20&#1086;&#1090;&#1095;&#1077;&#1090;&#1085;&#1086;&#1089;&#1090;&#1080;\&#1054;&#1058;&#1044;&#1045;&#1051;\!&#1054;&#1090;&#1095;&#1077;&#1090;%20&#1087;&#1086;%20&#1047;&#1072;&#1082;&#1086;&#1085;&#1091;%20&#1086;%20&#1073;&#1102;&#1076;&#1078;&#1077;&#1090;&#1077;\&#1054;&#1090;&#1095;&#1077;&#1090;%20&#1079;&#1072;%202025%20&#1075;&#1086;&#1076;\&#1048;&#1085;&#1092;&#1072;%20&#1086;&#1090;%20&#1048;&#1074;&#1072;&#1085;&#1086;&#1074;&#1086;&#1081;%202025\&#1044;&#1086;&#1093;&#1086;&#1076;&#1099;%20&#1080;%20&#1076;&#1080;&#1072;&#1075;&#1088;%20&#1056;&#1041;%202020-2025&#1075;.xls" TargetMode="Externa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file:///\\10.35.37.25\minfin\&#1041;&#1091;&#1093;&#1075;&#1072;&#1083;&#1090;&#1077;&#1088;&#1089;&#1082;&#1086;&#1075;&#1086;%20&#1091;&#1095;&#1077;&#1090;&#1072;%20&#1080;%20&#1086;&#1090;&#1095;&#1077;&#1090;&#1085;&#1086;&#1089;&#1090;&#1080;\&#1054;&#1058;&#1044;&#1045;&#1051;\!&#1054;&#1090;&#1095;&#1077;&#1090;%20&#1087;&#1086;%20&#1047;&#1072;&#1082;&#1086;&#1085;&#1091;%20&#1086;%20&#1073;&#1102;&#1076;&#1078;&#1077;&#1090;&#1077;\&#1054;&#1090;&#1095;&#1077;&#1090;%20&#1079;&#1072;%202025%20&#1075;&#1086;&#1076;\&#1048;&#1085;&#1092;&#1072;%20&#1086;&#1090;%20&#1048;&#1074;&#1072;&#1085;&#1086;&#1074;&#1086;&#1081;%202025\&#1088;&#1072;&#1079;&#1076;&#1077;&#1083;&#1099;%20&#1056;&#1041;%20(2021-2025)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file:///\\10.35.37.25\minfin\&#1041;&#1091;&#1093;&#1075;&#1072;&#1083;&#1090;&#1077;&#1088;&#1089;&#1082;&#1086;&#1075;&#1086;%20&#1091;&#1095;&#1077;&#1090;&#1072;%20&#1080;%20&#1086;&#1090;&#1095;&#1077;&#1090;&#1085;&#1086;&#1089;&#1090;&#1080;\&#1054;&#1058;&#1044;&#1045;&#1051;\!&#1054;&#1090;&#1095;&#1077;&#1090;%20&#1087;&#1086;%20&#1047;&#1072;&#1082;&#1086;&#1085;&#1091;%20&#1086;%20&#1073;&#1102;&#1076;&#1078;&#1077;&#1090;&#1077;\&#1054;&#1090;&#1095;&#1077;&#1090;%20&#1079;&#1072;%202025%20&#1075;&#1086;&#1076;\&#1048;&#1085;&#1092;&#1072;%20&#1086;&#1090;%20&#1048;&#1074;&#1072;&#1085;&#1086;&#1074;&#1086;&#1081;%202025\&#1043;&#1055;%202019-2024&#1075;&#1075;.xlsx" TargetMode="External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chartUserShapes" Target="../drawings/drawing2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oleObject" Target="file:///\\10.35.37.25\minfin\&#1041;&#1091;&#1093;&#1075;&#1072;&#1083;&#1090;&#1077;&#1088;&#1089;&#1082;&#1086;&#1075;&#1086;%20&#1091;&#1095;&#1077;&#1090;&#1072;%20&#1080;%20&#1086;&#1090;&#1095;&#1077;&#1090;&#1085;&#1086;&#1089;&#1090;&#1080;\&#1054;&#1058;&#1044;&#1045;&#1051;\!&#1054;&#1090;&#1095;&#1077;&#1090;%20&#1087;&#1086;%20&#1047;&#1072;&#1082;&#1086;&#1085;&#1091;%20&#1086;%20&#1073;&#1102;&#1076;&#1078;&#1077;&#1090;&#1077;\&#1054;&#1090;&#1095;&#1077;&#1090;%20&#1079;&#1072;%202025%20&#1075;&#1086;&#1076;\&#1048;&#1085;&#1092;&#1072;%20&#1086;&#1090;%20&#1048;&#1074;&#1072;&#1085;&#1086;&#1074;&#1086;&#1081;%202025\&#1043;&#1055;%202019-2024&#1075;&#1075;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oleObject" Target="file:///\\10.35.37.25\minfin\&#1041;&#1091;&#1093;&#1075;&#1072;&#1083;&#1090;&#1077;&#1088;&#1089;&#1082;&#1086;&#1075;&#1086;%20&#1091;&#1095;&#1077;&#1090;&#1072;%20&#1080;%20&#1086;&#1090;&#1095;&#1077;&#1090;&#1085;&#1086;&#1089;&#1090;&#1080;\&#1054;&#1058;&#1044;&#1045;&#1051;\!&#1054;&#1090;&#1095;&#1077;&#1090;%20&#1087;&#1086;%20&#1047;&#1072;&#1082;&#1086;&#1085;&#1091;%20&#1086;%20&#1073;&#1102;&#1076;&#1078;&#1077;&#1090;&#1077;\&#1054;&#1090;&#1095;&#1077;&#1090;%20&#1079;&#1072;%202025%20&#1075;&#1086;&#1076;\&#1048;&#1085;&#1092;&#1072;%20&#1086;&#1090;%20&#1048;&#1074;&#1072;&#1085;&#1086;&#1074;&#1086;&#1081;%202025\&#1053;&#1055;%20%20(2019-2025)%20&#1082;&#1086;&#1085;&#1089;%20&#1080;%20&#1088;&#1077;&#1089;%20&#1073;&#1102;&#1076;&#1078;&#1077;&#1090;.xlsx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oleObject" Target="file:///\\10.35.37.25\minfin\&#1041;&#1091;&#1093;&#1075;&#1072;&#1083;&#1090;&#1077;&#1088;&#1089;&#1082;&#1086;&#1075;&#1086;%20&#1091;&#1095;&#1077;&#1090;&#1072;%20&#1080;%20&#1086;&#1090;&#1095;&#1077;&#1090;&#1085;&#1086;&#1089;&#1090;&#1080;\&#1054;&#1058;&#1044;&#1045;&#1051;\!&#1054;&#1090;&#1095;&#1077;&#1090;%20&#1087;&#1086;%20&#1047;&#1072;&#1082;&#1086;&#1085;&#1091;%20&#1086;%20&#1073;&#1102;&#1076;&#1078;&#1077;&#1090;&#1077;\&#1054;&#1090;&#1095;&#1077;&#1090;%20&#1079;&#1072;%202025%20&#1075;&#1086;&#1076;\&#1048;&#1085;&#1092;&#1072;%20&#1086;&#1090;%20&#1048;&#1074;&#1072;&#1085;&#1086;&#1074;&#1086;&#1081;%202025\&#1088;&#1072;&#1079;&#1076;&#1077;&#1083;&#1099;%20&#1056;&#1041;%20(2021-2025).xlsx" TargetMode="External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oleObject" Target="file:///\\10.35.37.25\minfin\&#1041;&#1091;&#1093;&#1075;&#1072;&#1083;&#1090;&#1077;&#1088;&#1089;&#1082;&#1086;&#1075;&#1086;%20&#1091;&#1095;&#1077;&#1090;&#1072;%20&#1080;%20&#1086;&#1090;&#1095;&#1077;&#1090;&#1085;&#1086;&#1089;&#1090;&#1080;\&#1054;&#1058;&#1044;&#1045;&#1051;\!&#1054;&#1090;&#1095;&#1077;&#1090;%20&#1087;&#1086;%20&#1047;&#1072;&#1082;&#1086;&#1085;&#1091;%20&#1086;%20&#1073;&#1102;&#1076;&#1078;&#1077;&#1090;&#1077;\&#1054;&#1090;&#1095;&#1077;&#1090;%20&#1079;&#1072;%202025%20&#1075;&#1086;&#1076;\&#1048;&#1085;&#1092;&#1072;%20&#1086;&#1090;%20&#1048;&#1074;&#1072;&#1085;&#1086;&#1074;&#1086;&#1081;%202025\&#1088;&#1072;&#1079;&#1076;&#1077;&#1083;&#1099;%20&#1056;&#1041;%20(2021-2025).xlsx" TargetMode="External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oleObject" Target="file:///\\10.35.37.25\minfin\&#1041;&#1091;&#1093;&#1075;&#1072;&#1083;&#1090;&#1077;&#1088;&#1089;&#1082;&#1086;&#1075;&#1086;%20&#1091;&#1095;&#1077;&#1090;&#1072;%20&#1080;%20&#1086;&#1090;&#1095;&#1077;&#1090;&#1085;&#1086;&#1089;&#1090;&#1080;\&#1054;&#1058;&#1044;&#1045;&#1051;\!&#1054;&#1090;&#1095;&#1077;&#1090;%20&#1087;&#1086;%20&#1047;&#1072;&#1082;&#1086;&#1085;&#1091;%20&#1086;%20&#1073;&#1102;&#1076;&#1078;&#1077;&#1090;&#1077;\&#1054;&#1090;&#1095;&#1077;&#1090;%20&#1079;&#1072;%202024%20&#1075;&#1086;&#1076;\&#1048;&#1085;&#1092;&#1072;%20&#1086;&#1090;%20&#1048;&#1074;&#1072;&#1085;&#1086;&#1074;&#1086;&#1081;%202024\&#1088;&#1072;&#1089;&#1093;%20&#1087;&#1083;&#1072;&#1085;%20&#1080;&#1089;&#1087;&#1086;&#1083;%20&#1076;&#1080;&#1072;&#1075;&#1088;&#1072;&#1084;&#1084;.xlsx" TargetMode="External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oleObject" Target="file:///\\10.35.37.25\minfin\&#1041;&#1091;&#1093;&#1075;&#1072;&#1083;&#1090;&#1077;&#1088;&#1089;&#1082;&#1086;&#1075;&#1086;%20&#1091;&#1095;&#1077;&#1090;&#1072;%20&#1080;%20&#1086;&#1090;&#1095;&#1077;&#1090;&#1085;&#1086;&#1089;&#1090;&#1080;\&#1054;&#1058;&#1044;&#1045;&#1051;\!&#1054;&#1090;&#1095;&#1077;&#1090;%20&#1087;&#1086;%20&#1047;&#1072;&#1082;&#1086;&#1085;&#1091;%20&#1086;%20&#1073;&#1102;&#1076;&#1078;&#1077;&#1090;&#1077;\&#1054;&#1090;&#1095;&#1077;&#1090;%20&#1079;&#1072;%202024%20&#1075;&#1086;&#1076;\&#1048;&#1085;&#1092;&#1072;%20&#1086;&#1090;%20&#1048;&#1074;&#1072;&#1085;&#1086;&#1074;&#1086;&#1081;%202024\&#1088;&#1072;&#1089;&#1093;%20&#1087;&#1083;&#1072;&#1085;%20&#1080;&#1089;&#1087;&#1086;&#1083;%20&#1076;&#1080;&#1072;&#1075;&#1088;&#1072;&#1084;&#1084;.xlsx" TargetMode="External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0.17099803149606299"/>
          <c:y val="2.5428331875182269E-2"/>
          <c:w val="0.82900196850393704"/>
          <c:h val="0.73996463983668703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'[Доходы и диагр 2020-2025г.xls]дох, расх  диагр'!$A$12</c:f>
              <c:strCache>
                <c:ptCount val="1"/>
                <c:pt idx="0">
                  <c:v>Налоговые доходы 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  <a:sp3d/>
          </c:spPr>
          <c:invertIfNegative val="0"/>
          <c:dLbls>
            <c:dLbl>
              <c:idx val="0"/>
              <c:layout>
                <c:manualLayout>
                  <c:x val="0"/>
                  <c:y val="-1.483918017619064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0-FB8A-4E55-B0F8-3C885591C13A}"/>
                </c:ext>
              </c:extLst>
            </c:dLbl>
            <c:dLbl>
              <c:idx val="1"/>
              <c:layout>
                <c:manualLayout>
                  <c:x val="8.8711125143457071E-3"/>
                  <c:y val="-4.875730629319782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FB8A-4E55-B0F8-3C885591C13A}"/>
                </c:ext>
              </c:extLst>
            </c:dLbl>
            <c:dLbl>
              <c:idx val="2"/>
              <c:layout>
                <c:manualLayout>
                  <c:x val="6.6533343857591984E-3"/>
                  <c:y val="-4.027777476394603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2-FB8A-4E55-B0F8-3C885591C13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2000" b="0" i="0" u="none" strike="noStrike" baseline="0">
                    <a:solidFill>
                      <a:srgbClr val="333333"/>
                    </a:solidFill>
                    <a:latin typeface="PT Astra Serif" panose="020A0603040505020204" pitchFamily="18" charset="-52"/>
                    <a:ea typeface="PT Astra Serif" panose="020A0603040505020204" pitchFamily="18" charset="-52"/>
                    <a:cs typeface="Calibri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'[Доходы и диагр 2020-2025г.xls]дох, расх  диагр'!$G$11:$I$11</c:f>
              <c:strCache>
                <c:ptCount val="3"/>
                <c:pt idx="0">
                  <c:v>2023</c:v>
                </c:pt>
                <c:pt idx="1">
                  <c:v>2024</c:v>
                </c:pt>
                <c:pt idx="2">
                  <c:v>2025</c:v>
                </c:pt>
              </c:strCache>
            </c:strRef>
          </c:cat>
          <c:val>
            <c:numRef>
              <c:f>'[Доходы и диагр 2020-2025г.xls]дох, расх  диагр'!$G$12:$I$12</c:f>
              <c:numCache>
                <c:formatCode>_(* #\ ##0.0_);_(* \(#\ ##0.0\);_(* "-"??_);_(@_)</c:formatCode>
                <c:ptCount val="3"/>
                <c:pt idx="0">
                  <c:v>9034.7999999999993</c:v>
                </c:pt>
                <c:pt idx="1">
                  <c:v>11648</c:v>
                </c:pt>
                <c:pt idx="2">
                  <c:v>12006.4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FB8A-4E55-B0F8-3C885591C13A}"/>
            </c:ext>
          </c:extLst>
        </c:ser>
        <c:ser>
          <c:idx val="1"/>
          <c:order val="1"/>
          <c:tx>
            <c:strRef>
              <c:f>'[Доходы и диагр 2020-2025г.xls]дох, расх  диагр'!$A$13</c:f>
              <c:strCache>
                <c:ptCount val="1"/>
                <c:pt idx="0">
                  <c:v>Неналоговые доходы 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  <a:sp3d/>
          </c:spPr>
          <c:invertIfNegative val="0"/>
          <c:dLbls>
            <c:dLbl>
              <c:idx val="0"/>
              <c:layout>
                <c:manualLayout>
                  <c:x val="1.6633335964398158E-2"/>
                  <c:y val="-4.451754052857200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4-FB8A-4E55-B0F8-3C885591C13A}"/>
                </c:ext>
              </c:extLst>
            </c:dLbl>
            <c:dLbl>
              <c:idx val="1"/>
              <c:layout>
                <c:manualLayout>
                  <c:x val="3.1048893800209972E-2"/>
                  <c:y val="-4.239765764625898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5-FB8A-4E55-B0F8-3C885591C13A}"/>
                </c:ext>
              </c:extLst>
            </c:dLbl>
            <c:dLbl>
              <c:idx val="2"/>
              <c:layout>
                <c:manualLayout>
                  <c:x val="3.2157782864503187E-2"/>
                  <c:y val="-3.391812611700726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6-FB8A-4E55-B0F8-3C885591C13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2000" b="0" i="0" u="none" strike="noStrike" baseline="0">
                    <a:solidFill>
                      <a:srgbClr val="333333"/>
                    </a:solidFill>
                    <a:latin typeface="PT Astra Serif" panose="020A0603040505020204" pitchFamily="18" charset="-52"/>
                    <a:ea typeface="PT Astra Serif" panose="020A0603040505020204" pitchFamily="18" charset="-52"/>
                    <a:cs typeface="Calibri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'[Доходы и диагр 2020-2025г.xls]дох, расх  диагр'!$G$11:$I$11</c:f>
              <c:strCache>
                <c:ptCount val="3"/>
                <c:pt idx="0">
                  <c:v>2023</c:v>
                </c:pt>
                <c:pt idx="1">
                  <c:v>2024</c:v>
                </c:pt>
                <c:pt idx="2">
                  <c:v>2025</c:v>
                </c:pt>
              </c:strCache>
            </c:strRef>
          </c:cat>
          <c:val>
            <c:numRef>
              <c:f>'[Доходы и диагр 2020-2025г.xls]дох, расх  диагр'!$G$13:$I$13</c:f>
              <c:numCache>
                <c:formatCode>_(* #\ ##0.0_);_(* \(#\ ##0.0\);_(* "-"??_);_(@_)</c:formatCode>
                <c:ptCount val="3"/>
                <c:pt idx="0">
                  <c:v>834.2</c:v>
                </c:pt>
                <c:pt idx="1">
                  <c:v>1665.7</c:v>
                </c:pt>
                <c:pt idx="2">
                  <c:v>1651.4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FB8A-4E55-B0F8-3C885591C13A}"/>
            </c:ext>
          </c:extLst>
        </c:ser>
        <c:ser>
          <c:idx val="2"/>
          <c:order val="2"/>
          <c:tx>
            <c:strRef>
              <c:f>'[Доходы и диагр 2020-2025г.xls]дох, расх  диагр'!$A$14</c:f>
              <c:strCache>
                <c:ptCount val="1"/>
                <c:pt idx="0">
                  <c:v>Безвозмездные поступления</c:v>
                </c:pt>
              </c:strCache>
            </c:strRef>
          </c:tx>
          <c:spPr>
            <a:solidFill>
              <a:srgbClr val="48E8A7"/>
            </a:solidFill>
            <a:ln>
              <a:noFill/>
            </a:ln>
            <a:effectLst/>
            <a:sp3d/>
          </c:spPr>
          <c:invertIfNegative val="0"/>
          <c:dLbls>
            <c:dLbl>
              <c:idx val="0"/>
              <c:layout>
                <c:manualLayout>
                  <c:x val="1.4415557835811733E-2"/>
                  <c:y val="-4.451754052857195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8-FB8A-4E55-B0F8-3C885591C13A}"/>
                </c:ext>
              </c:extLst>
            </c:dLbl>
            <c:dLbl>
              <c:idx val="1"/>
              <c:layout>
                <c:manualLayout>
                  <c:x val="7.7622234500524931E-3"/>
                  <c:y val="-4.027777476394603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9-FB8A-4E55-B0F8-3C885591C13A}"/>
                </c:ext>
              </c:extLst>
            </c:dLbl>
            <c:dLbl>
              <c:idx val="2"/>
              <c:layout>
                <c:manualLayout>
                  <c:x val="9.9800015786389203E-3"/>
                  <c:y val="-1.907894594081654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A-FB8A-4E55-B0F8-3C885591C13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2000" b="0" i="0" u="none" strike="noStrike" baseline="0">
                    <a:solidFill>
                      <a:srgbClr val="333333"/>
                    </a:solidFill>
                    <a:latin typeface="PT Astra Serif" panose="020A0603040505020204" pitchFamily="18" charset="-52"/>
                    <a:ea typeface="PT Astra Serif" panose="020A0603040505020204" pitchFamily="18" charset="-52"/>
                    <a:cs typeface="Calibri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'[Доходы и диагр 2020-2025г.xls]дох, расх  диагр'!$G$11:$I$11</c:f>
              <c:strCache>
                <c:ptCount val="3"/>
                <c:pt idx="0">
                  <c:v>2023</c:v>
                </c:pt>
                <c:pt idx="1">
                  <c:v>2024</c:v>
                </c:pt>
                <c:pt idx="2">
                  <c:v>2025</c:v>
                </c:pt>
              </c:strCache>
            </c:strRef>
          </c:cat>
          <c:val>
            <c:numRef>
              <c:f>'[Доходы и диагр 2020-2025г.xls]дох, расх  диагр'!$G$14:$I$14</c:f>
              <c:numCache>
                <c:formatCode>_(* #\ ##0.0_);_(* \(#\ ##0.0\);_(* "-"??_);_(@_)</c:formatCode>
                <c:ptCount val="3"/>
                <c:pt idx="0">
                  <c:v>22846.799999999999</c:v>
                </c:pt>
                <c:pt idx="1">
                  <c:v>28331</c:v>
                </c:pt>
                <c:pt idx="2">
                  <c:v>29139.9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B-FB8A-4E55-B0F8-3C885591C13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567273472"/>
        <c:axId val="1"/>
        <c:axId val="0"/>
      </c:bar3DChart>
      <c:catAx>
        <c:axId val="5672734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0" vert="horz"/>
          <a:lstStyle/>
          <a:p>
            <a:pPr>
              <a:defRPr sz="2000" b="0" i="0" u="none" strike="noStrike" baseline="0">
                <a:solidFill>
                  <a:srgbClr val="00A29E"/>
                </a:solidFill>
                <a:latin typeface="PT Astra Serif" panose="020A0603040505020204" pitchFamily="18" charset="-52"/>
                <a:ea typeface="PT Astra Serif" panose="020A0603040505020204" pitchFamily="18" charset="-52"/>
                <a:cs typeface="Calibri"/>
              </a:defRPr>
            </a:pPr>
            <a:endParaRPr lang="ru-RU"/>
          </a:p>
        </c:txPr>
        <c:crossAx val="1"/>
        <c:crosses val="autoZero"/>
        <c:auto val="1"/>
        <c:lblAlgn val="ctr"/>
        <c:lblOffset val="100"/>
        <c:noMultiLvlLbl val="0"/>
      </c:catAx>
      <c:valAx>
        <c:axId val="1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_(* #\ ##0.0_);_(* \(#\ ##0.0\);_(* &quot;-&quot;??_);_(@_)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0" vert="horz"/>
          <a:lstStyle/>
          <a:p>
            <a:pPr>
              <a:defRPr sz="2000" b="0" i="0" u="none" strike="noStrike" baseline="0">
                <a:solidFill>
                  <a:srgbClr val="333333"/>
                </a:solidFill>
                <a:latin typeface="PT Astra Serif" panose="020A0603040505020204" pitchFamily="18" charset="-52"/>
                <a:ea typeface="PT Astra Serif" panose="020A0603040505020204" pitchFamily="18" charset="-52"/>
                <a:cs typeface="Calibri"/>
              </a:defRPr>
            </a:pPr>
            <a:endParaRPr lang="ru-RU"/>
          </a:p>
        </c:txPr>
        <c:crossAx val="567273472"/>
        <c:crosses val="autoZero"/>
        <c:crossBetween val="between"/>
      </c:valAx>
      <c:spPr>
        <a:noFill/>
        <a:ln w="25400">
          <a:noFill/>
        </a:ln>
      </c:spPr>
    </c:plotArea>
    <c:legend>
      <c:legendPos val="b"/>
      <c:layout>
        <c:manualLayout>
          <c:xMode val="edge"/>
          <c:yMode val="edge"/>
          <c:x val="0.15136047591073845"/>
          <c:y val="0.89497532673320879"/>
          <c:w val="0.69284349192135031"/>
          <c:h val="4.9907718326654589E-2"/>
        </c:manualLayout>
      </c:layout>
      <c:overlay val="0"/>
      <c:spPr>
        <a:noFill/>
        <a:ln>
          <a:noFill/>
        </a:ln>
        <a:effectLst/>
      </c:spPr>
      <c:txPr>
        <a:bodyPr/>
        <a:lstStyle/>
        <a:p>
          <a:pPr>
            <a:defRPr sz="1600" b="0" i="0" u="none" strike="noStrike" baseline="0">
              <a:solidFill>
                <a:srgbClr val="00A29E"/>
              </a:solidFill>
              <a:latin typeface="PT Astra Serif" panose="020A0603040505020204" pitchFamily="18" charset="-52"/>
              <a:ea typeface="PT Astra Serif" panose="020A0603040505020204" pitchFamily="18" charset="-52"/>
              <a:cs typeface="Calibri"/>
            </a:defRPr>
          </a:pPr>
          <a:endParaRPr lang="ru-RU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ru-RU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'[Доходы и диагр РБ 2020-2025г.xls]дох ресбюдж'!$D$4</c:f>
              <c:strCache>
                <c:ptCount val="1"/>
                <c:pt idx="0">
                  <c:v>2024 год</c:v>
                </c:pt>
              </c:strCache>
            </c:strRef>
          </c:tx>
          <c:spPr>
            <a:solidFill>
              <a:srgbClr val="FFC000"/>
            </a:solidFill>
            <a:ln w="25400">
              <a:noFill/>
            </a:ln>
          </c:spPr>
          <c:invertIfNegative val="0"/>
          <c:dLbls>
            <c:spPr>
              <a:noFill/>
              <a:ln w="25400">
                <a:noFill/>
              </a:ln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600" b="1" i="0" u="none" strike="noStrike" baseline="0">
                    <a:solidFill>
                      <a:srgbClr val="333333"/>
                    </a:solidFill>
                    <a:latin typeface="Times New Roman"/>
                    <a:ea typeface="Times New Roman"/>
                    <a:cs typeface="Times New Roman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'[Доходы и диагр РБ 2020-2025г.xls]дох ресбюдж'!$A$5:$A$9</c:f>
              <c:strCache>
                <c:ptCount val="5"/>
                <c:pt idx="0">
                  <c:v>Неналоговые доходы</c:v>
                </c:pt>
                <c:pt idx="1">
                  <c:v>Налоги на имущество</c:v>
                </c:pt>
                <c:pt idx="2">
                  <c:v>Акцизы по подакцизным товарам </c:v>
                </c:pt>
                <c:pt idx="3">
                  <c:v>Налог на доходы физических лиц</c:v>
                </c:pt>
                <c:pt idx="4">
                  <c:v>Налог на прибаль организаций</c:v>
                </c:pt>
              </c:strCache>
            </c:strRef>
          </c:cat>
          <c:val>
            <c:numRef>
              <c:f>'[Доходы и диагр РБ 2020-2025г.xls]дох ресбюдж'!$D$5:$D$9</c:f>
              <c:numCache>
                <c:formatCode>General</c:formatCode>
                <c:ptCount val="5"/>
                <c:pt idx="0">
                  <c:v>1665.7</c:v>
                </c:pt>
                <c:pt idx="1">
                  <c:v>609.79999999999995</c:v>
                </c:pt>
                <c:pt idx="2">
                  <c:v>4155.3</c:v>
                </c:pt>
                <c:pt idx="3">
                  <c:v>3797.2</c:v>
                </c:pt>
                <c:pt idx="4">
                  <c:v>1755.3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7A5-43E4-B595-C7DFFAD60E31}"/>
            </c:ext>
          </c:extLst>
        </c:ser>
        <c:ser>
          <c:idx val="1"/>
          <c:order val="1"/>
          <c:tx>
            <c:strRef>
              <c:f>'[Доходы и диагр РБ 2020-2025г.xls]дох ресбюдж'!$E$4</c:f>
              <c:strCache>
                <c:ptCount val="1"/>
                <c:pt idx="0">
                  <c:v>2025 год</c:v>
                </c:pt>
              </c:strCache>
            </c:strRef>
          </c:tx>
          <c:spPr>
            <a:solidFill>
              <a:srgbClr val="00BCB8"/>
            </a:solidFill>
            <a:ln w="25400">
              <a:noFill/>
            </a:ln>
          </c:spPr>
          <c:invertIfNegative val="0"/>
          <c:dLbls>
            <c:spPr>
              <a:noFill/>
              <a:ln w="25400">
                <a:noFill/>
              </a:ln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600" b="1" i="0" u="none" strike="noStrike" baseline="0">
                    <a:solidFill>
                      <a:srgbClr val="333333"/>
                    </a:solidFill>
                    <a:latin typeface="Times New Roman"/>
                    <a:ea typeface="Times New Roman"/>
                    <a:cs typeface="Times New Roman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'[Доходы и диагр РБ 2020-2025г.xls]дох ресбюдж'!$A$5:$A$9</c:f>
              <c:strCache>
                <c:ptCount val="5"/>
                <c:pt idx="0">
                  <c:v>Неналоговые доходы</c:v>
                </c:pt>
                <c:pt idx="1">
                  <c:v>Налоги на имущество</c:v>
                </c:pt>
                <c:pt idx="2">
                  <c:v>Акцизы по подакцизным товарам </c:v>
                </c:pt>
                <c:pt idx="3">
                  <c:v>Налог на доходы физических лиц</c:v>
                </c:pt>
                <c:pt idx="4">
                  <c:v>Налог на прибаль организаций</c:v>
                </c:pt>
              </c:strCache>
            </c:strRef>
          </c:cat>
          <c:val>
            <c:numRef>
              <c:f>'[Доходы и диагр РБ 2020-2025г.xls]дох ресбюдж'!$E$5:$E$9</c:f>
              <c:numCache>
                <c:formatCode>General</c:formatCode>
                <c:ptCount val="5"/>
                <c:pt idx="0">
                  <c:v>1651.4</c:v>
                </c:pt>
                <c:pt idx="1">
                  <c:v>669.3</c:v>
                </c:pt>
                <c:pt idx="2">
                  <c:v>2298.1999999999998</c:v>
                </c:pt>
                <c:pt idx="3">
                  <c:v>5058.1000000000004</c:v>
                </c:pt>
                <c:pt idx="4">
                  <c:v>2639.1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7A5-43E4-B595-C7DFFAD60E3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45"/>
        <c:overlap val="-14"/>
        <c:axId val="458896960"/>
        <c:axId val="1"/>
      </c:barChart>
      <c:catAx>
        <c:axId val="458896960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vert="horz"/>
          <a:lstStyle/>
          <a:p>
            <a:pPr>
              <a:defRPr sz="1400" b="0" i="0" u="none" strike="noStrike" baseline="0">
                <a:solidFill>
                  <a:srgbClr val="333333"/>
                </a:solidFill>
                <a:latin typeface="Times New Roman"/>
                <a:ea typeface="Times New Roman"/>
                <a:cs typeface="Times New Roman"/>
              </a:defRPr>
            </a:pPr>
            <a:endParaRPr lang="ru-RU"/>
          </a:p>
        </c:txPr>
        <c:crossAx val="1"/>
        <c:crosses val="autoZero"/>
        <c:auto val="1"/>
        <c:lblAlgn val="ctr"/>
        <c:lblOffset val="100"/>
        <c:noMultiLvlLbl val="0"/>
      </c:catAx>
      <c:valAx>
        <c:axId val="1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ln w="6350">
            <a:noFill/>
          </a:ln>
        </c:spPr>
        <c:txPr>
          <a:bodyPr rot="0" vert="horz"/>
          <a:lstStyle/>
          <a:p>
            <a:pPr>
              <a:defRPr sz="1400" b="0" i="0" u="none" strike="noStrike" baseline="0">
                <a:solidFill>
                  <a:srgbClr val="333333"/>
                </a:solidFill>
                <a:latin typeface="Times New Roman"/>
                <a:ea typeface="Times New Roman"/>
                <a:cs typeface="Times New Roman"/>
              </a:defRPr>
            </a:pPr>
            <a:endParaRPr lang="ru-RU"/>
          </a:p>
        </c:txPr>
        <c:crossAx val="458896960"/>
        <c:crosses val="autoZero"/>
        <c:crossBetween val="between"/>
      </c:valAx>
      <c:spPr>
        <a:noFill/>
        <a:ln w="25400">
          <a:noFill/>
        </a:ln>
      </c:spPr>
    </c:plotArea>
    <c:legend>
      <c:legendPos val="b"/>
      <c:layout/>
      <c:overlay val="0"/>
      <c:spPr>
        <a:noFill/>
        <a:ln w="25400">
          <a:noFill/>
        </a:ln>
      </c:spPr>
      <c:txPr>
        <a:bodyPr/>
        <a:lstStyle/>
        <a:p>
          <a:pPr>
            <a:defRPr sz="1400" b="1" i="0" u="none" strike="noStrike" baseline="0">
              <a:solidFill>
                <a:srgbClr val="00A29E"/>
              </a:solidFill>
              <a:latin typeface="Times New Roman"/>
              <a:ea typeface="Times New Roman"/>
              <a:cs typeface="Times New Roman"/>
            </a:defRPr>
          </a:pPr>
          <a:endParaRPr lang="ru-RU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 sz="1400" b="0" i="0" u="none" strike="noStrike" baseline="0">
          <a:solidFill>
            <a:srgbClr val="000000"/>
          </a:solidFill>
          <a:latin typeface="Times New Roman"/>
          <a:ea typeface="Times New Roman"/>
          <a:cs typeface="Times New Roman"/>
        </a:defRPr>
      </a:pPr>
      <a:endParaRPr lang="ru-RU"/>
    </a:p>
  </c:txPr>
  <c:externalData r:id="rId1">
    <c:autoUpdate val="0"/>
  </c:externalData>
  <c:userShapes r:id="rId2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depthPercent val="100"/>
      <c:rAngAx val="1"/>
    </c:view3D>
    <c:floor>
      <c:thickness val="0"/>
      <c:spPr>
        <a:noFill/>
        <a:ln w="6350">
          <a:noFill/>
        </a:ln>
      </c:spPr>
    </c:floor>
    <c:sideWall>
      <c:thickness val="0"/>
      <c:spPr>
        <a:noFill/>
        <a:ln>
          <a:noFill/>
        </a:ln>
        <a:effectLst/>
        <a:scene3d>
          <a:camera prst="orthographicFront"/>
          <a:lightRig rig="threePt" dir="t"/>
        </a:scene3d>
        <a:sp3d>
          <a:bevelT w="139700" h="139700" prst="divot"/>
        </a:sp3d>
      </c:spPr>
    </c:sideWall>
    <c:backWall>
      <c:thickness val="0"/>
      <c:spPr>
        <a:noFill/>
        <a:ln>
          <a:noFill/>
        </a:ln>
        <a:effectLst/>
        <a:scene3d>
          <a:camera prst="orthographicFront"/>
          <a:lightRig rig="threePt" dir="t"/>
        </a:scene3d>
        <a:sp3d>
          <a:bevelT w="139700" h="139700" prst="divot"/>
        </a:sp3d>
      </c:spPr>
    </c:backWall>
    <c:plotArea>
      <c:layout/>
      <c:bar3DChart>
        <c:barDir val="col"/>
        <c:grouping val="stacked"/>
        <c:varyColors val="0"/>
        <c:ser>
          <c:idx val="0"/>
          <c:order val="0"/>
          <c:tx>
            <c:strRef>
              <c:f>'[Доходы и диагр РБ 2020-2025г.xls]диаграмма по поступленияи из ФБ'!$A$4</c:f>
              <c:strCache>
                <c:ptCount val="1"/>
              </c:strCache>
            </c:strRef>
          </c:tx>
          <c:spPr>
            <a:solidFill>
              <a:srgbClr val="5B9BD5"/>
            </a:solidFill>
            <a:ln w="25400">
              <a:noFill/>
            </a:ln>
          </c:spPr>
          <c:invertIfNegative val="0"/>
          <c:cat>
            <c:strRef>
              <c:f>'[Доходы и диагр РБ 2020-2025г.xls]диаграмма по поступленияи из ФБ'!$C$3:$G$3</c:f>
              <c:strCache>
                <c:ptCount val="5"/>
                <c:pt idx="0">
                  <c:v>2021 год</c:v>
                </c:pt>
                <c:pt idx="1">
                  <c:v>2022 год</c:v>
                </c:pt>
                <c:pt idx="2">
                  <c:v>2023 год</c:v>
                </c:pt>
                <c:pt idx="3">
                  <c:v>2024 год</c:v>
                </c:pt>
                <c:pt idx="4">
                  <c:v>2025 год</c:v>
                </c:pt>
              </c:strCache>
            </c:strRef>
          </c:cat>
          <c:val>
            <c:numRef>
              <c:f>'[Доходы и диагр РБ 2020-2025г.xls]диаграмма по поступленияи из ФБ'!$C$4:$G$4</c:f>
              <c:numCache>
                <c:formatCode>General</c:formatCode>
                <c:ptCount val="5"/>
              </c:numCache>
            </c:numRef>
          </c:val>
          <c:extLst>
            <c:ext xmlns:c16="http://schemas.microsoft.com/office/drawing/2014/chart" uri="{C3380CC4-5D6E-409C-BE32-E72D297353CC}">
              <c16:uniqueId val="{00000000-14A0-4F09-81DE-EE37C239F220}"/>
            </c:ext>
          </c:extLst>
        </c:ser>
        <c:ser>
          <c:idx val="1"/>
          <c:order val="1"/>
          <c:tx>
            <c:strRef>
              <c:f>'[Доходы и диагр РБ 2020-2025г.xls]диаграмма по поступленияи из ФБ'!$A$5</c:f>
              <c:strCache>
                <c:ptCount val="1"/>
                <c:pt idx="0">
                  <c:v>Дотации 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 w="114300" prst="hardEdge"/>
            </a:sp3d>
          </c:spPr>
          <c:invertIfNegative val="0"/>
          <c:dLbls>
            <c:dLbl>
              <c:idx val="0"/>
              <c:layout>
                <c:manualLayout>
                  <c:x val="8.7983353133917683E-2"/>
                  <c:y val="-1.053013858325691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14-14A0-4F09-81DE-EE37C239F220}"/>
                </c:ext>
              </c:extLst>
            </c:dLbl>
            <c:dLbl>
              <c:idx val="1"/>
              <c:layout>
                <c:manualLayout>
                  <c:x val="8.5783769305569732E-2"/>
                  <c:y val="-1.684822173321106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15-14A0-4F09-81DE-EE37C239F220}"/>
                </c:ext>
              </c:extLst>
            </c:dLbl>
            <c:dLbl>
              <c:idx val="2"/>
              <c:layout>
                <c:manualLayout>
                  <c:x val="8.5783769305569649E-2"/>
                  <c:y val="-2.316630488316528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16-14A0-4F09-81DE-EE37C239F220}"/>
                </c:ext>
              </c:extLst>
            </c:dLbl>
            <c:dLbl>
              <c:idx val="3"/>
              <c:layout>
                <c:manualLayout>
                  <c:x val="8.5783769305569732E-2"/>
                  <c:y val="-1.895424944986252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17-14A0-4F09-81DE-EE37C239F220}"/>
                </c:ext>
              </c:extLst>
            </c:dLbl>
            <c:dLbl>
              <c:idx val="4"/>
              <c:layout>
                <c:manualLayout>
                  <c:x val="8.7983353133917516E-2"/>
                  <c:y val="-1.895424944986252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18-14A0-4F09-81DE-EE37C239F220}"/>
                </c:ext>
              </c:extLst>
            </c:dLbl>
            <c:spPr>
              <a:noFill/>
              <a:ln w="25400">
                <a:noFill/>
              </a:ln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400" b="0" i="0" u="none" strike="noStrike" baseline="0">
                    <a:solidFill>
                      <a:srgbClr val="333333"/>
                    </a:solidFill>
                    <a:latin typeface="Times New Roman"/>
                    <a:ea typeface="Times New Roman"/>
                    <a:cs typeface="Times New Roman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'[Доходы и диагр РБ 2020-2025г.xls]диаграмма по поступленияи из ФБ'!$C$3:$G$3</c:f>
              <c:strCache>
                <c:ptCount val="5"/>
                <c:pt idx="0">
                  <c:v>2021 год</c:v>
                </c:pt>
                <c:pt idx="1">
                  <c:v>2022 год</c:v>
                </c:pt>
                <c:pt idx="2">
                  <c:v>2023 год</c:v>
                </c:pt>
                <c:pt idx="3">
                  <c:v>2024 год</c:v>
                </c:pt>
                <c:pt idx="4">
                  <c:v>2025 год</c:v>
                </c:pt>
              </c:strCache>
            </c:strRef>
          </c:cat>
          <c:val>
            <c:numRef>
              <c:f>'[Доходы и диагр РБ 2020-2025г.xls]диаграмма по поступленияи из ФБ'!$C$5:$G$5</c:f>
              <c:numCache>
                <c:formatCode>#\ ##0.0</c:formatCode>
                <c:ptCount val="5"/>
                <c:pt idx="0">
                  <c:v>10575.4</c:v>
                </c:pt>
                <c:pt idx="1">
                  <c:v>10843.5</c:v>
                </c:pt>
                <c:pt idx="2">
                  <c:v>12253.1</c:v>
                </c:pt>
                <c:pt idx="3">
                  <c:v>16289.8</c:v>
                </c:pt>
                <c:pt idx="4">
                  <c:v>16606.599999999999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4A0-4F09-81DE-EE37C239F220}"/>
            </c:ext>
          </c:extLst>
        </c:ser>
        <c:ser>
          <c:idx val="2"/>
          <c:order val="2"/>
          <c:tx>
            <c:strRef>
              <c:f>'[Доходы и диагр РБ 2020-2025г.xls]диаграмма по поступленияи из ФБ'!$A$6</c:f>
              <c:strCache>
                <c:ptCount val="1"/>
                <c:pt idx="0">
                  <c:v>Субсидии </c:v>
                </c:pt>
              </c:strCache>
            </c:strRef>
          </c:tx>
          <c:spPr>
            <a:solidFill>
              <a:srgbClr val="A5A5A5"/>
            </a:solidFill>
            <a:ln w="25400">
              <a:noFill/>
            </a:ln>
          </c:spPr>
          <c:invertIfNegative val="0"/>
          <c:dLbls>
            <c:dLbl>
              <c:idx val="0"/>
              <c:layout>
                <c:manualLayout>
                  <c:x val="8.6883561219743707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F-14A0-4F09-81DE-EE37C239F220}"/>
                </c:ext>
              </c:extLst>
            </c:dLbl>
            <c:dLbl>
              <c:idx val="1"/>
              <c:layout>
                <c:manualLayout>
                  <c:x val="8.3584185477221712E-2"/>
                  <c:y val="-2.316630488316528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10-14A0-4F09-81DE-EE37C239F220}"/>
                </c:ext>
              </c:extLst>
            </c:dLbl>
            <c:dLbl>
              <c:idx val="2"/>
              <c:layout>
                <c:manualLayout>
                  <c:x val="8.02848097346998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11-14A0-4F09-81DE-EE37C239F220}"/>
                </c:ext>
              </c:extLst>
            </c:dLbl>
            <c:dLbl>
              <c:idx val="3"/>
              <c:layout>
                <c:manualLayout>
                  <c:x val="8.4683977391395771E-2"/>
                  <c:y val="-2.106027716651421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12-14A0-4F09-81DE-EE37C239F220}"/>
                </c:ext>
              </c:extLst>
            </c:dLbl>
            <c:dLbl>
              <c:idx val="4"/>
              <c:layout>
                <c:manualLayout>
                  <c:x val="7.9185017820525755E-2"/>
                  <c:y val="-6.318083149954148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13-14A0-4F09-81DE-EE37C239F220}"/>
                </c:ext>
              </c:extLst>
            </c:dLbl>
            <c:spPr>
              <a:noFill/>
              <a:ln w="25400">
                <a:noFill/>
              </a:ln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400" b="0" i="0" u="none" strike="noStrike" baseline="0">
                    <a:solidFill>
                      <a:srgbClr val="333333"/>
                    </a:solidFill>
                    <a:latin typeface="Times New Roman"/>
                    <a:ea typeface="Times New Roman"/>
                    <a:cs typeface="Times New Roman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'[Доходы и диагр РБ 2020-2025г.xls]диаграмма по поступленияи из ФБ'!$C$3:$G$3</c:f>
              <c:strCache>
                <c:ptCount val="5"/>
                <c:pt idx="0">
                  <c:v>2021 год</c:v>
                </c:pt>
                <c:pt idx="1">
                  <c:v>2022 год</c:v>
                </c:pt>
                <c:pt idx="2">
                  <c:v>2023 год</c:v>
                </c:pt>
                <c:pt idx="3">
                  <c:v>2024 год</c:v>
                </c:pt>
                <c:pt idx="4">
                  <c:v>2025 год</c:v>
                </c:pt>
              </c:strCache>
            </c:strRef>
          </c:cat>
          <c:val>
            <c:numRef>
              <c:f>'[Доходы и диагр РБ 2020-2025г.xls]диаграмма по поступленияи из ФБ'!$C$6:$G$6</c:f>
              <c:numCache>
                <c:formatCode>#\ ##0.0</c:formatCode>
                <c:ptCount val="5"/>
                <c:pt idx="0">
                  <c:v>4575.7</c:v>
                </c:pt>
                <c:pt idx="1">
                  <c:v>7540.8</c:v>
                </c:pt>
                <c:pt idx="2">
                  <c:v>7110.7</c:v>
                </c:pt>
                <c:pt idx="3">
                  <c:v>10073.9</c:v>
                </c:pt>
                <c:pt idx="4">
                  <c:v>9496.1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14A0-4F09-81DE-EE37C239F220}"/>
            </c:ext>
          </c:extLst>
        </c:ser>
        <c:ser>
          <c:idx val="3"/>
          <c:order val="3"/>
          <c:tx>
            <c:strRef>
              <c:f>'[Доходы и диагр РБ 2020-2025г.xls]диаграмма по поступленияи из ФБ'!$A$7</c:f>
              <c:strCache>
                <c:ptCount val="1"/>
                <c:pt idx="0">
                  <c:v>Субвенции </c:v>
                </c:pt>
              </c:strCache>
            </c:strRef>
          </c:tx>
          <c:spPr>
            <a:solidFill>
              <a:srgbClr val="FFC000"/>
            </a:solidFill>
            <a:ln w="25400">
              <a:noFill/>
            </a:ln>
          </c:spPr>
          <c:invertIfNegative val="0"/>
          <c:dLbls>
            <c:dLbl>
              <c:idx val="0"/>
              <c:layout>
                <c:manualLayout>
                  <c:x val="8.3584185477221795E-2"/>
                  <c:y val="-1.684822173321106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E-14A0-4F09-81DE-EE37C239F220}"/>
                </c:ext>
              </c:extLst>
            </c:dLbl>
            <c:dLbl>
              <c:idx val="1"/>
              <c:layout>
                <c:manualLayout>
                  <c:x val="8.4683977391395771E-2"/>
                  <c:y val="-1.6848221733211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D-14A0-4F09-81DE-EE37C239F220}"/>
                </c:ext>
              </c:extLst>
            </c:dLbl>
            <c:dLbl>
              <c:idx val="2"/>
              <c:layout>
                <c:manualLayout>
                  <c:x val="8.5783769305569732E-2"/>
                  <c:y val="-1.263616629990825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C-14A0-4F09-81DE-EE37C239F220}"/>
                </c:ext>
              </c:extLst>
            </c:dLbl>
            <c:dLbl>
              <c:idx val="3"/>
              <c:layout>
                <c:manualLayout>
                  <c:x val="8.6883561219743707E-2"/>
                  <c:y val="-1.053013858325691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B-14A0-4F09-81DE-EE37C239F220}"/>
                </c:ext>
              </c:extLst>
            </c:dLbl>
            <c:dLbl>
              <c:idx val="4"/>
              <c:layout>
                <c:manualLayout>
                  <c:x val="7.4785850163829867E-2"/>
                  <c:y val="-8.424110866605530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A-14A0-4F09-81DE-EE37C239F220}"/>
                </c:ext>
              </c:extLst>
            </c:dLbl>
            <c:spPr>
              <a:noFill/>
              <a:ln w="25400">
                <a:noFill/>
              </a:ln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400" b="0" i="0" u="none" strike="noStrike" baseline="0">
                    <a:solidFill>
                      <a:srgbClr val="333333"/>
                    </a:solidFill>
                    <a:latin typeface="Times New Roman"/>
                    <a:ea typeface="Times New Roman"/>
                    <a:cs typeface="Times New Roman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'[Доходы и диагр РБ 2020-2025г.xls]диаграмма по поступленияи из ФБ'!$C$3:$G$3</c:f>
              <c:strCache>
                <c:ptCount val="5"/>
                <c:pt idx="0">
                  <c:v>2021 год</c:v>
                </c:pt>
                <c:pt idx="1">
                  <c:v>2022 год</c:v>
                </c:pt>
                <c:pt idx="2">
                  <c:v>2023 год</c:v>
                </c:pt>
                <c:pt idx="3">
                  <c:v>2024 год</c:v>
                </c:pt>
                <c:pt idx="4">
                  <c:v>2025 год</c:v>
                </c:pt>
              </c:strCache>
            </c:strRef>
          </c:cat>
          <c:val>
            <c:numRef>
              <c:f>'[Доходы и диагр РБ 2020-2025г.xls]диаграмма по поступленияи из ФБ'!$C$7:$G$7</c:f>
              <c:numCache>
                <c:formatCode>#\ ##0.0</c:formatCode>
                <c:ptCount val="5"/>
                <c:pt idx="0">
                  <c:v>1486.3</c:v>
                </c:pt>
                <c:pt idx="1">
                  <c:v>1237.2</c:v>
                </c:pt>
                <c:pt idx="2">
                  <c:v>1145</c:v>
                </c:pt>
                <c:pt idx="3">
                  <c:v>1189.5999999999999</c:v>
                </c:pt>
                <c:pt idx="4">
                  <c:v>979.1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14A0-4F09-81DE-EE37C239F220}"/>
            </c:ext>
          </c:extLst>
        </c:ser>
        <c:ser>
          <c:idx val="4"/>
          <c:order val="4"/>
          <c:tx>
            <c:strRef>
              <c:f>'[Доходы и диагр РБ 2020-2025г.xls]диаграмма по поступленияи из ФБ'!$A$8</c:f>
              <c:strCache>
                <c:ptCount val="1"/>
                <c:pt idx="0">
                  <c:v>Иные МБТ</c:v>
                </c:pt>
              </c:strCache>
            </c:strRef>
          </c:tx>
          <c:spPr>
            <a:solidFill>
              <a:srgbClr val="4472C4"/>
            </a:solidFill>
            <a:ln w="25400">
              <a:noFill/>
            </a:ln>
          </c:spPr>
          <c:invertIfNegative val="0"/>
          <c:dLbls>
            <c:dLbl>
              <c:idx val="0"/>
              <c:layout>
                <c:manualLayout>
                  <c:x val="1.099791914173971E-2"/>
                  <c:y val="-0.1221496075657802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5-14A0-4F09-81DE-EE37C239F220}"/>
                </c:ext>
              </c:extLst>
            </c:dLbl>
            <c:dLbl>
              <c:idx val="1"/>
              <c:layout>
                <c:manualLayout>
                  <c:x val="9.8981272275656985E-3"/>
                  <c:y val="-0.1053013858325691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6-14A0-4F09-81DE-EE37C239F220}"/>
                </c:ext>
              </c:extLst>
            </c:dLbl>
            <c:dLbl>
              <c:idx val="2"/>
              <c:layout>
                <c:manualLayout>
                  <c:x val="1.0997919141739629E-2"/>
                  <c:y val="-0.1116194689825233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7-14A0-4F09-81DE-EE37C239F220}"/>
                </c:ext>
              </c:extLst>
            </c:dLbl>
            <c:dLbl>
              <c:idx val="3"/>
              <c:layout>
                <c:manualLayout>
                  <c:x val="9.89812722756582E-3"/>
                  <c:y val="-8.424110866605531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8-14A0-4F09-81DE-EE37C239F220}"/>
                </c:ext>
              </c:extLst>
            </c:dLbl>
            <c:dLbl>
              <c:idx val="4"/>
              <c:layout>
                <c:manualLayout>
                  <c:x val="1.2097711055913681E-2"/>
                  <c:y val="-0.1095134412658719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9-14A0-4F09-81DE-EE37C239F220}"/>
                </c:ext>
              </c:extLst>
            </c:dLbl>
            <c:spPr>
              <a:noFill/>
              <a:ln w="25400">
                <a:noFill/>
              </a:ln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400" b="0" i="0" u="none" strike="noStrike" baseline="0">
                    <a:solidFill>
                      <a:srgbClr val="333333"/>
                    </a:solidFill>
                    <a:latin typeface="Times New Roman"/>
                    <a:ea typeface="Times New Roman"/>
                    <a:cs typeface="Times New Roman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'[Доходы и диагр РБ 2020-2025г.xls]диаграмма по поступленияи из ФБ'!$C$3:$G$3</c:f>
              <c:strCache>
                <c:ptCount val="5"/>
                <c:pt idx="0">
                  <c:v>2021 год</c:v>
                </c:pt>
                <c:pt idx="1">
                  <c:v>2022 год</c:v>
                </c:pt>
                <c:pt idx="2">
                  <c:v>2023 год</c:v>
                </c:pt>
                <c:pt idx="3">
                  <c:v>2024 год</c:v>
                </c:pt>
                <c:pt idx="4">
                  <c:v>2025 год</c:v>
                </c:pt>
              </c:strCache>
            </c:strRef>
          </c:cat>
          <c:val>
            <c:numRef>
              <c:f>'[Доходы и диагр РБ 2020-2025г.xls]диаграмма по поступленияи из ФБ'!$C$8:$G$8</c:f>
              <c:numCache>
                <c:formatCode>#\ ##0.0</c:formatCode>
                <c:ptCount val="5"/>
                <c:pt idx="0">
                  <c:v>3321.4</c:v>
                </c:pt>
                <c:pt idx="1">
                  <c:v>2869.3</c:v>
                </c:pt>
                <c:pt idx="2">
                  <c:v>2177.8000000000002</c:v>
                </c:pt>
                <c:pt idx="3">
                  <c:v>592.29999999999995</c:v>
                </c:pt>
                <c:pt idx="4">
                  <c:v>1662.6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14A0-4F09-81DE-EE37C239F22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393611520"/>
        <c:axId val="1"/>
        <c:axId val="0"/>
      </c:bar3DChart>
      <c:catAx>
        <c:axId val="3936115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vert="horz"/>
          <a:lstStyle/>
          <a:p>
            <a:pPr>
              <a:defRPr sz="1400" b="0" i="0" u="none" strike="noStrike" baseline="0">
                <a:solidFill>
                  <a:srgbClr val="333333"/>
                </a:solidFill>
                <a:latin typeface="Times New Roman"/>
                <a:ea typeface="Times New Roman"/>
                <a:cs typeface="Times New Roman"/>
              </a:defRPr>
            </a:pPr>
            <a:endParaRPr lang="ru-RU"/>
          </a:p>
        </c:txPr>
        <c:crossAx val="1"/>
        <c:crosses val="autoZero"/>
        <c:auto val="1"/>
        <c:lblAlgn val="ctr"/>
        <c:lblOffset val="100"/>
        <c:noMultiLvlLbl val="0"/>
      </c:catAx>
      <c:valAx>
        <c:axId val="1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ln w="6350">
            <a:noFill/>
          </a:ln>
        </c:spPr>
        <c:txPr>
          <a:bodyPr rot="0" vert="horz"/>
          <a:lstStyle/>
          <a:p>
            <a:pPr>
              <a:defRPr sz="1400" b="0" i="0" u="none" strike="noStrike" baseline="0">
                <a:solidFill>
                  <a:srgbClr val="333333"/>
                </a:solidFill>
                <a:latin typeface="Times New Roman"/>
                <a:ea typeface="Times New Roman"/>
                <a:cs typeface="Times New Roman"/>
              </a:defRPr>
            </a:pPr>
            <a:endParaRPr lang="ru-RU"/>
          </a:p>
        </c:txPr>
        <c:crossAx val="393611520"/>
        <c:crosses val="autoZero"/>
        <c:crossBetween val="between"/>
      </c:valAx>
      <c:spPr>
        <a:noFill/>
        <a:ln w="25400">
          <a:noFill/>
        </a:ln>
      </c:spPr>
    </c:plotArea>
    <c:legend>
      <c:legendPos val="b"/>
      <c:legendEntry>
        <c:idx val="0"/>
        <c:delete val="1"/>
      </c:legendEntry>
      <c:layout/>
      <c:overlay val="0"/>
      <c:spPr>
        <a:noFill/>
        <a:ln w="25400">
          <a:noFill/>
        </a:ln>
      </c:spPr>
      <c:txPr>
        <a:bodyPr/>
        <a:lstStyle/>
        <a:p>
          <a:pPr>
            <a:defRPr sz="1600" b="0" i="0" u="none" strike="noStrike" baseline="0">
              <a:solidFill>
                <a:srgbClr val="00A29E"/>
              </a:solidFill>
              <a:latin typeface="Times New Roman"/>
              <a:ea typeface="Times New Roman"/>
              <a:cs typeface="Times New Roman"/>
            </a:defRPr>
          </a:pPr>
          <a:endParaRPr lang="ru-RU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ru-RU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5.6855890327051024E-2"/>
          <c:y val="2.8229732227176625E-2"/>
          <c:w val="0.90088161821724833"/>
          <c:h val="0.76198922125949697"/>
        </c:manualLayout>
      </c:layout>
      <c:bar3DChart>
        <c:barDir val="col"/>
        <c:grouping val="standard"/>
        <c:varyColors val="0"/>
        <c:ser>
          <c:idx val="0"/>
          <c:order val="0"/>
          <c:tx>
            <c:strRef>
              <c:f>'[разделы РБ (2021-2025).xlsx]диаграмма'!$D$2</c:f>
              <c:strCache>
                <c:ptCount val="1"/>
                <c:pt idx="0">
                  <c:v>2024 г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  <a:sp3d/>
          </c:spPr>
          <c:invertIfNegative val="0"/>
          <c:dLbls>
            <c:dLbl>
              <c:idx val="3"/>
              <c:layout>
                <c:manualLayout>
                  <c:x val="-4.0378023069824173E-17"/>
                  <c:y val="-6.049228334395028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C037-4709-9C0D-E85738B8F85E}"/>
                </c:ext>
              </c:extLst>
            </c:dLbl>
            <c:dLbl>
              <c:idx val="6"/>
              <c:layout>
                <c:manualLayout>
                  <c:x val="0"/>
                  <c:y val="-1.209845666878998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4-C037-4709-9C0D-E85738B8F85E}"/>
                </c:ext>
              </c:extLst>
            </c:dLbl>
            <c:dLbl>
              <c:idx val="8"/>
              <c:layout>
                <c:manualLayout>
                  <c:x val="7.7086207265822408E-3"/>
                  <c:y val="-1.209845666878998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C037-4709-9C0D-E85738B8F85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'[разделы РБ (2021-2025).xlsx]диаграмма'!$A$3:$A$16</c:f>
              <c:strCache>
                <c:ptCount val="14"/>
                <c:pt idx="0">
                  <c:v>Общегос. вопросы</c:v>
                </c:pt>
                <c:pt idx="1">
                  <c:v>Нац. оборона</c:v>
                </c:pt>
                <c:pt idx="2">
                  <c:v>Нац. безопасность</c:v>
                </c:pt>
                <c:pt idx="3">
                  <c:v>Нац. экономика</c:v>
                </c:pt>
                <c:pt idx="4">
                  <c:v>ЖКХ</c:v>
                </c:pt>
                <c:pt idx="5">
                  <c:v>Охрана окруж.среды</c:v>
                </c:pt>
                <c:pt idx="6">
                  <c:v>Образование</c:v>
                </c:pt>
                <c:pt idx="7">
                  <c:v>Культура, кино</c:v>
                </c:pt>
                <c:pt idx="8">
                  <c:v>Здравоохранение</c:v>
                </c:pt>
                <c:pt idx="9">
                  <c:v>Соц. политика</c:v>
                </c:pt>
                <c:pt idx="10">
                  <c:v>Физкультура и спорт</c:v>
                </c:pt>
                <c:pt idx="11">
                  <c:v>СМИ</c:v>
                </c:pt>
                <c:pt idx="12">
                  <c:v>Обслуж гос. долга</c:v>
                </c:pt>
                <c:pt idx="13">
                  <c:v>МБТ</c:v>
                </c:pt>
              </c:strCache>
            </c:strRef>
          </c:cat>
          <c:val>
            <c:numRef>
              <c:f>'[разделы РБ (2021-2025).xlsx]диаграмма'!$D$3:$D$16</c:f>
              <c:numCache>
                <c:formatCode>_-* #\ ##0.0_р_._-;\-* #\ ##0.0_р_._-;_-* "-"??_р_._-;_-@_-</c:formatCode>
                <c:ptCount val="14"/>
                <c:pt idx="0">
                  <c:v>1734.1</c:v>
                </c:pt>
                <c:pt idx="1">
                  <c:v>20.2</c:v>
                </c:pt>
                <c:pt idx="2">
                  <c:v>303.39999999999998</c:v>
                </c:pt>
                <c:pt idx="3">
                  <c:v>11228.1</c:v>
                </c:pt>
                <c:pt idx="4">
                  <c:v>1280.8</c:v>
                </c:pt>
                <c:pt idx="5">
                  <c:v>276.39999999999998</c:v>
                </c:pt>
                <c:pt idx="6">
                  <c:v>10783.4</c:v>
                </c:pt>
                <c:pt idx="7">
                  <c:v>886.5</c:v>
                </c:pt>
                <c:pt idx="8">
                  <c:v>2229.6</c:v>
                </c:pt>
                <c:pt idx="9">
                  <c:v>6641.1</c:v>
                </c:pt>
                <c:pt idx="10">
                  <c:v>572.29999999999995</c:v>
                </c:pt>
                <c:pt idx="11">
                  <c:v>42.5</c:v>
                </c:pt>
                <c:pt idx="12">
                  <c:v>27.8</c:v>
                </c:pt>
                <c:pt idx="13">
                  <c:v>4455.2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FCB-49CB-9334-6D15EC888224}"/>
            </c:ext>
          </c:extLst>
        </c:ser>
        <c:ser>
          <c:idx val="1"/>
          <c:order val="1"/>
          <c:tx>
            <c:strRef>
              <c:f>'[разделы РБ (2021-2025).xlsx]диаграмма'!$E$2</c:f>
              <c:strCache>
                <c:ptCount val="1"/>
                <c:pt idx="0">
                  <c:v>2025г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  <a:sp3d/>
          </c:spPr>
          <c:invertIfNegative val="0"/>
          <c:dLbls>
            <c:dLbl>
              <c:idx val="3"/>
              <c:layout>
                <c:manualLayout>
                  <c:x val="3.9644335165279682E-2"/>
                  <c:y val="-2.016409444798330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0-C037-4709-9C0D-E85738B8F85E}"/>
                </c:ext>
              </c:extLst>
            </c:dLbl>
            <c:dLbl>
              <c:idx val="4"/>
              <c:layout>
                <c:manualLayout>
                  <c:x val="5.5061576618443998E-3"/>
                  <c:y val="-1.411486611358831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2-C037-4709-9C0D-E85738B8F85E}"/>
                </c:ext>
              </c:extLst>
            </c:dLbl>
            <c:dLbl>
              <c:idx val="10"/>
              <c:layout>
                <c:manualLayout>
                  <c:x val="0"/>
                  <c:y val="-8.065637779193396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5-C037-4709-9C0D-E85738B8F85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'[разделы РБ (2021-2025).xlsx]диаграмма'!$A$3:$A$16</c:f>
              <c:strCache>
                <c:ptCount val="14"/>
                <c:pt idx="0">
                  <c:v>Общегос. вопросы</c:v>
                </c:pt>
                <c:pt idx="1">
                  <c:v>Нац. оборона</c:v>
                </c:pt>
                <c:pt idx="2">
                  <c:v>Нац. безопасность</c:v>
                </c:pt>
                <c:pt idx="3">
                  <c:v>Нац. экономика</c:v>
                </c:pt>
                <c:pt idx="4">
                  <c:v>ЖКХ</c:v>
                </c:pt>
                <c:pt idx="5">
                  <c:v>Охрана окруж.среды</c:v>
                </c:pt>
                <c:pt idx="6">
                  <c:v>Образование</c:v>
                </c:pt>
                <c:pt idx="7">
                  <c:v>Культура, кино</c:v>
                </c:pt>
                <c:pt idx="8">
                  <c:v>Здравоохранение</c:v>
                </c:pt>
                <c:pt idx="9">
                  <c:v>Соц. политика</c:v>
                </c:pt>
                <c:pt idx="10">
                  <c:v>Физкультура и спорт</c:v>
                </c:pt>
                <c:pt idx="11">
                  <c:v>СМИ</c:v>
                </c:pt>
                <c:pt idx="12">
                  <c:v>Обслуж гос. долга</c:v>
                </c:pt>
                <c:pt idx="13">
                  <c:v>МБТ</c:v>
                </c:pt>
              </c:strCache>
            </c:strRef>
          </c:cat>
          <c:val>
            <c:numRef>
              <c:f>'[разделы РБ (2021-2025).xlsx]диаграмма'!$E$3:$E$16</c:f>
              <c:numCache>
                <c:formatCode>_-* #\ ##0.0_р_._-;\-* #\ ##0.0_р_._-;_-* "-"??_р_._-;_-@_-</c:formatCode>
                <c:ptCount val="14"/>
                <c:pt idx="0">
                  <c:v>2176.9</c:v>
                </c:pt>
                <c:pt idx="1">
                  <c:v>24.3</c:v>
                </c:pt>
                <c:pt idx="2">
                  <c:v>427.5</c:v>
                </c:pt>
                <c:pt idx="3">
                  <c:v>8902.2000000000007</c:v>
                </c:pt>
                <c:pt idx="4">
                  <c:v>1683.4</c:v>
                </c:pt>
                <c:pt idx="5">
                  <c:v>93.4</c:v>
                </c:pt>
                <c:pt idx="6">
                  <c:v>12423.7</c:v>
                </c:pt>
                <c:pt idx="7">
                  <c:v>1006</c:v>
                </c:pt>
                <c:pt idx="8">
                  <c:v>3202.1</c:v>
                </c:pt>
                <c:pt idx="9">
                  <c:v>7671.1</c:v>
                </c:pt>
                <c:pt idx="10">
                  <c:v>595.1</c:v>
                </c:pt>
                <c:pt idx="11">
                  <c:v>60.8</c:v>
                </c:pt>
                <c:pt idx="12">
                  <c:v>24.1</c:v>
                </c:pt>
                <c:pt idx="13">
                  <c:v>4707.1000000000004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FCB-49CB-9334-6D15EC88822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356539680"/>
        <c:axId val="356538848"/>
        <c:axId val="209363520"/>
      </c:bar3DChart>
      <c:catAx>
        <c:axId val="3565396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356538848"/>
        <c:crosses val="autoZero"/>
        <c:auto val="1"/>
        <c:lblAlgn val="ctr"/>
        <c:lblOffset val="100"/>
        <c:noMultiLvlLbl val="0"/>
      </c:catAx>
      <c:valAx>
        <c:axId val="3565388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_-* #\ ##0.0_р_._-;\-* #\ ##0.0_р_._-;_-* &quot;-&quot;??_р_._-;_-@_-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356539680"/>
        <c:crosses val="autoZero"/>
        <c:crossBetween val="between"/>
      </c:valAx>
      <c:serAx>
        <c:axId val="209363520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356538848"/>
        <c:crosses val="autoZero"/>
      </c:ser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rgbClr val="00A29E"/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051669694761897"/>
          <c:y val="1.9284444256480585E-2"/>
          <c:w val="0.63430955758246066"/>
          <c:h val="0.95114171033180661"/>
        </c:manualLayout>
      </c:layout>
      <c:ofPieChart>
        <c:ofPieType val="pie"/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8C61-4777-ABF5-94E365E802C0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8C61-4777-ABF5-94E365E802C0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8C61-4777-ABF5-94E365E802C0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8C61-4777-ABF5-94E365E802C0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8C61-4777-ABF5-94E365E802C0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B-8C61-4777-ABF5-94E365E802C0}"/>
              </c:ext>
            </c:extLst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D-8C61-4777-ABF5-94E365E802C0}"/>
              </c:ext>
            </c:extLst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F-8C61-4777-ABF5-94E365E802C0}"/>
              </c:ext>
            </c:extLst>
          </c:dPt>
          <c:dPt>
            <c:idx val="8"/>
            <c:bubble3D val="0"/>
            <c:spPr>
              <a:solidFill>
                <a:schemeClr val="accent3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1-8C61-4777-ABF5-94E365E802C0}"/>
              </c:ext>
            </c:extLst>
          </c:dPt>
          <c:dPt>
            <c:idx val="9"/>
            <c:bubble3D val="0"/>
            <c:spPr>
              <a:solidFill>
                <a:schemeClr val="accent4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3-8C61-4777-ABF5-94E365E802C0}"/>
              </c:ext>
            </c:extLst>
          </c:dPt>
          <c:dPt>
            <c:idx val="10"/>
            <c:bubble3D val="0"/>
            <c:spPr>
              <a:solidFill>
                <a:schemeClr val="accent5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5-8C61-4777-ABF5-94E365E802C0}"/>
              </c:ext>
            </c:extLst>
          </c:dPt>
          <c:dPt>
            <c:idx val="11"/>
            <c:bubble3D val="0"/>
            <c:spPr>
              <a:solidFill>
                <a:schemeClr val="accent6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7-8C61-4777-ABF5-94E365E802C0}"/>
              </c:ext>
            </c:extLst>
          </c:dPt>
          <c:dPt>
            <c:idx val="12"/>
            <c:bubble3D val="0"/>
            <c:spPr>
              <a:solidFill>
                <a:schemeClr val="accent1">
                  <a:lumMod val="80000"/>
                  <a:lumOff val="2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9-8C61-4777-ABF5-94E365E802C0}"/>
              </c:ext>
            </c:extLst>
          </c:dPt>
          <c:dPt>
            <c:idx val="13"/>
            <c:bubble3D val="0"/>
            <c:spPr>
              <a:solidFill>
                <a:schemeClr val="accent2">
                  <a:lumMod val="80000"/>
                  <a:lumOff val="2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B-8C61-4777-ABF5-94E365E802C0}"/>
              </c:ext>
            </c:extLst>
          </c:dPt>
          <c:dPt>
            <c:idx val="14"/>
            <c:bubble3D val="0"/>
            <c:spPr>
              <a:solidFill>
                <a:schemeClr val="accent3">
                  <a:lumMod val="80000"/>
                  <a:lumOff val="2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D-8C61-4777-ABF5-94E365E802C0}"/>
              </c:ext>
            </c:extLst>
          </c:dPt>
          <c:dPt>
            <c:idx val="15"/>
            <c:bubble3D val="0"/>
            <c:spPr>
              <a:solidFill>
                <a:schemeClr val="accent4">
                  <a:lumMod val="80000"/>
                  <a:lumOff val="2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F-8C61-4777-ABF5-94E365E802C0}"/>
              </c:ext>
            </c:extLst>
          </c:dPt>
          <c:dPt>
            <c:idx val="16"/>
            <c:bubble3D val="0"/>
            <c:spPr>
              <a:solidFill>
                <a:schemeClr val="accent5">
                  <a:lumMod val="80000"/>
                  <a:lumOff val="2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21-8C61-4777-ABF5-94E365E802C0}"/>
              </c:ext>
            </c:extLst>
          </c:dPt>
          <c:dPt>
            <c:idx val="17"/>
            <c:bubble3D val="0"/>
            <c:spPr>
              <a:solidFill>
                <a:schemeClr val="accent6">
                  <a:lumMod val="80000"/>
                  <a:lumOff val="2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23-8C61-4777-ABF5-94E365E802C0}"/>
              </c:ext>
            </c:extLst>
          </c:dPt>
          <c:dPt>
            <c:idx val="18"/>
            <c:bubble3D val="0"/>
            <c:spPr>
              <a:solidFill>
                <a:schemeClr val="accent1">
                  <a:lumMod val="8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25-8C61-4777-ABF5-94E365E802C0}"/>
              </c:ext>
            </c:extLst>
          </c:dPt>
          <c:dPt>
            <c:idx val="19"/>
            <c:bubble3D val="0"/>
            <c:spPr>
              <a:solidFill>
                <a:schemeClr val="accent2">
                  <a:lumMod val="8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27-8C61-4777-ABF5-94E365E802C0}"/>
              </c:ext>
            </c:extLst>
          </c:dPt>
          <c:dPt>
            <c:idx val="20"/>
            <c:bubble3D val="0"/>
            <c:spPr>
              <a:solidFill>
                <a:schemeClr val="accent3">
                  <a:lumMod val="8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29-8C61-4777-ABF5-94E365E802C0}"/>
              </c:ext>
            </c:extLst>
          </c:dPt>
          <c:dPt>
            <c:idx val="21"/>
            <c:bubble3D val="0"/>
            <c:spPr>
              <a:solidFill>
                <a:schemeClr val="accent4">
                  <a:lumMod val="8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2B-8C61-4777-ABF5-94E365E802C0}"/>
              </c:ext>
            </c:extLst>
          </c:dPt>
          <c:dLbls>
            <c:dLbl>
              <c:idx val="15"/>
              <c:layout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1F-8C61-4777-ABF5-94E365E802C0}"/>
                </c:ext>
              </c:extLst>
            </c:dLbl>
            <c:dLbl>
              <c:idx val="16"/>
              <c:layout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21-8C61-4777-ABF5-94E365E802C0}"/>
                </c:ext>
              </c:extLst>
            </c:dLbl>
            <c:dLbl>
              <c:idx val="17"/>
              <c:layout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23-8C61-4777-ABF5-94E365E802C0}"/>
                </c:ext>
              </c:extLst>
            </c:dLbl>
            <c:dLbl>
              <c:idx val="18"/>
              <c:layout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25-8C61-4777-ABF5-94E365E802C0}"/>
                </c:ext>
              </c:extLst>
            </c:dLbl>
            <c:dLbl>
              <c:idx val="19"/>
              <c:layout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00" b="1" i="0" u="none" strike="noStrike" kern="1200" baseline="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27-8C61-4777-ABF5-94E365E802C0}"/>
                </c:ext>
              </c:extLst>
            </c:dLbl>
            <c:dLbl>
              <c:idx val="20"/>
              <c:layout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29-8C61-4777-ABF5-94E365E802C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1" i="0" u="none" strike="noStrike" kern="1200" baseline="0">
                    <a:solidFill>
                      <a:srgbClr val="00A29E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'[ГП 2019-2024гг.xlsx]ГП + диагр'!$C$38:$C$52,'[ГП 2019-2024гг.xlsx]ГП + диагр'!$C$53:$C$58</c:f>
              <c:strCache>
                <c:ptCount val="21"/>
                <c:pt idx="0">
                  <c:v>ГП "Комплексное развитие сельских территорий"</c:v>
                </c:pt>
                <c:pt idx="1">
                  <c:v>ГП "Комплексные меры профилактики правонарушений и защита населения и территории РА от чрезвычайных ситуаций"</c:v>
                </c:pt>
                <c:pt idx="2">
                  <c:v>ГП "Обеспечение экологической безопасности и улучшение состояния окружающей среды"</c:v>
                </c:pt>
                <c:pt idx="3">
                  <c:v>ГП "Развитие внутреннего и въездного туризма"</c:v>
                </c:pt>
                <c:pt idx="4">
                  <c:v>ГП "Развитие жилищно-коммунального комплекса"</c:v>
                </c:pt>
                <c:pt idx="5">
                  <c:v>ГП "Развитие сельского хозяйства и регулирование рынков сельскохозяйственной продукции, сырья и продовольствия"</c:v>
                </c:pt>
                <c:pt idx="6">
                  <c:v>ГП "Развитие транспортного комплекса"</c:v>
                </c:pt>
                <c:pt idx="7">
                  <c:v>ГП "Развитие экономического потенциала и предпринимательства"</c:v>
                </c:pt>
                <c:pt idx="8">
                  <c:v>ГП "Формирование современной городской среды"</c:v>
                </c:pt>
                <c:pt idx="9">
                  <c:v>ГП "Цифровая трансформация РА"</c:v>
                </c:pt>
                <c:pt idx="10">
                  <c:v>ГП "Реализация государственной национальной политики"</c:v>
                </c:pt>
                <c:pt idx="11">
                  <c:v>ГП "Сохранение и развитие алтайского языка"</c:v>
                </c:pt>
                <c:pt idx="12">
                  <c:v>ГП "Управление государственными финансами"</c:v>
                </c:pt>
                <c:pt idx="14">
                  <c:v>Социальные программы</c:v>
                </c:pt>
                <c:pt idx="15">
                  <c:v>ГП "Развитие культуры"</c:v>
                </c:pt>
                <c:pt idx="16">
                  <c:v>ГП "Развитие физической культуры и спорта"</c:v>
                </c:pt>
                <c:pt idx="17">
                  <c:v>ГП "Обеспечение социальной защищенности"</c:v>
                </c:pt>
                <c:pt idx="18">
                  <c:v>ГП "Развитие здравоохранения"</c:v>
                </c:pt>
                <c:pt idx="19">
                  <c:v>ГП "Развитие образования"</c:v>
                </c:pt>
                <c:pt idx="20">
                  <c:v>ГП «Содействие занятости населения»</c:v>
                </c:pt>
              </c:strCache>
            </c:strRef>
          </c:cat>
          <c:val>
            <c:numRef>
              <c:f>'[ГП 2019-2024гг.xlsx]ГП + диагр'!$D$38:$D$52,'[ГП 2019-2024гг.xlsx]ГП + диагр'!$D$53:$D$58</c:f>
              <c:numCache>
                <c:formatCode>_(* #,##0.00_);_(* \(#,##0.00\);_(* "-"??_);_(@_)</c:formatCode>
                <c:ptCount val="21"/>
                <c:pt idx="0">
                  <c:v>784.72</c:v>
                </c:pt>
                <c:pt idx="1">
                  <c:v>593.58000000000004</c:v>
                </c:pt>
                <c:pt idx="2">
                  <c:v>872.7</c:v>
                </c:pt>
                <c:pt idx="3">
                  <c:v>734.97</c:v>
                </c:pt>
                <c:pt idx="4">
                  <c:v>1812.24</c:v>
                </c:pt>
                <c:pt idx="5">
                  <c:v>1071.1500000000001</c:v>
                </c:pt>
                <c:pt idx="6">
                  <c:v>5435.87</c:v>
                </c:pt>
                <c:pt idx="7">
                  <c:v>496.3</c:v>
                </c:pt>
                <c:pt idx="8">
                  <c:v>114.08</c:v>
                </c:pt>
                <c:pt idx="9">
                  <c:v>287.7</c:v>
                </c:pt>
                <c:pt idx="10">
                  <c:v>125.02</c:v>
                </c:pt>
                <c:pt idx="11">
                  <c:v>26.84</c:v>
                </c:pt>
                <c:pt idx="12">
                  <c:v>4998.25</c:v>
                </c:pt>
                <c:pt idx="15">
                  <c:v>870.37</c:v>
                </c:pt>
                <c:pt idx="16">
                  <c:v>499.34</c:v>
                </c:pt>
                <c:pt idx="17">
                  <c:v>5260.11</c:v>
                </c:pt>
                <c:pt idx="18">
                  <c:v>5382.36</c:v>
                </c:pt>
                <c:pt idx="19">
                  <c:v>11986.29</c:v>
                </c:pt>
                <c:pt idx="20">
                  <c:v>252.98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2C-8C61-4777-ABF5-94E365E802C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gapWidth val="100"/>
        <c:secondPieSize val="75"/>
        <c:serLines>
          <c:spPr>
            <a:ln w="9525" cap="flat" cmpd="sng" algn="ctr">
              <a:solidFill>
                <a:schemeClr val="tx1">
                  <a:lumMod val="35000"/>
                  <a:lumOff val="65000"/>
                </a:schemeClr>
              </a:solidFill>
              <a:round/>
            </a:ln>
            <a:effectLst/>
          </c:spPr>
        </c:serLines>
      </c:ofPieChart>
      <c:spPr>
        <a:noFill/>
        <a:ln>
          <a:noFill/>
        </a:ln>
        <a:effectLst/>
      </c:spPr>
    </c:plotArea>
    <c:legend>
      <c:legendPos val="r"/>
      <c:legendEntry>
        <c:idx val="13"/>
        <c:delete val="1"/>
      </c:legendEntry>
      <c:layout>
        <c:manualLayout>
          <c:xMode val="edge"/>
          <c:yMode val="edge"/>
          <c:x val="0.76641141144980451"/>
          <c:y val="4.9918827157343089E-2"/>
          <c:w val="0.22730336977632948"/>
          <c:h val="0.90016218364750034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1" i="0" u="none" strike="noStrike" kern="1200" baseline="0">
              <a:solidFill>
                <a:srgbClr val="00A29E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  <c:userShapes r:id="rId4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'[ГП 2019-2024гг.xlsx]диаграмма 1'!$C$1</c:f>
              <c:strCache>
                <c:ptCount val="1"/>
                <c:pt idx="0">
                  <c:v>2024 г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'[ГП 2019-2024гг.xlsx]диаграмма 1'!$B$2:$B$21</c:f>
              <c:strCache>
                <c:ptCount val="20"/>
                <c:pt idx="0">
                  <c:v>Комплексное развитие сельских территорий</c:v>
                </c:pt>
                <c:pt idx="1">
                  <c:v>Комплексные меры профилактики правонарушений и защита населения и территории РА от ЧС</c:v>
                </c:pt>
                <c:pt idx="2">
                  <c:v>Обеспечение экологической безопасности и улучшение состояния окружающей среды</c:v>
                </c:pt>
                <c:pt idx="3">
                  <c:v>Повышение качества водоснабжения</c:v>
                </c:pt>
                <c:pt idx="4">
                  <c:v>Развитие внутреннего и въездного туризма</c:v>
                </c:pt>
                <c:pt idx="5">
                  <c:v>Развитие жилищно-коммунального комплекса</c:v>
                </c:pt>
                <c:pt idx="6">
                  <c:v>Развитие с/х и регулирование рынков с/х продукции, сырья и продовольствия</c:v>
                </c:pt>
                <c:pt idx="7">
                  <c:v>Развитие транспортного комплекса</c:v>
                </c:pt>
                <c:pt idx="8">
                  <c:v>Развитие экономического потенциала и предпринимательства</c:v>
                </c:pt>
                <c:pt idx="9">
                  <c:v>Формирование современной городской среды</c:v>
                </c:pt>
                <c:pt idx="10">
                  <c:v>Цифровая трансформация</c:v>
                </c:pt>
                <c:pt idx="11">
                  <c:v>Реализация гос. нац. политики</c:v>
                </c:pt>
                <c:pt idx="12">
                  <c:v>Развитие культуры</c:v>
                </c:pt>
                <c:pt idx="13">
                  <c:v>Развитие физкультуры и спорта</c:v>
                </c:pt>
                <c:pt idx="14">
                  <c:v>Сохранение и развитие алтайского языка</c:v>
                </c:pt>
                <c:pt idx="15">
                  <c:v>Обеспечение соц.защищенности</c:v>
                </c:pt>
                <c:pt idx="16">
                  <c:v>Развитие здравоохранения</c:v>
                </c:pt>
                <c:pt idx="17">
                  <c:v>Развитие образования</c:v>
                </c:pt>
                <c:pt idx="18">
                  <c:v>ГП «Содействие занятости населения»</c:v>
                </c:pt>
                <c:pt idx="19">
                  <c:v>Управление гос.финансами</c:v>
                </c:pt>
              </c:strCache>
            </c:strRef>
          </c:cat>
          <c:val>
            <c:numRef>
              <c:f>'[ГП 2019-2024гг.xlsx]диаграмма 1'!$C$2:$C$21</c:f>
              <c:numCache>
                <c:formatCode>_-* #\ ##0.0\ _₽_-;\-* #\ ##0.0\ _₽_-;_-* "-"??\ _₽_-;_-@_-</c:formatCode>
                <c:ptCount val="20"/>
                <c:pt idx="0">
                  <c:v>341</c:v>
                </c:pt>
                <c:pt idx="1">
                  <c:v>433.1</c:v>
                </c:pt>
                <c:pt idx="2">
                  <c:v>869.6</c:v>
                </c:pt>
                <c:pt idx="3">
                  <c:v>140.30000000000001</c:v>
                </c:pt>
                <c:pt idx="4">
                  <c:v>271.10000000000002</c:v>
                </c:pt>
                <c:pt idx="5">
                  <c:v>1437.9</c:v>
                </c:pt>
                <c:pt idx="6">
                  <c:v>1314.7</c:v>
                </c:pt>
                <c:pt idx="7">
                  <c:v>8273.4</c:v>
                </c:pt>
                <c:pt idx="8">
                  <c:v>326.39999999999998</c:v>
                </c:pt>
                <c:pt idx="9">
                  <c:v>114.2</c:v>
                </c:pt>
                <c:pt idx="10">
                  <c:v>278.3</c:v>
                </c:pt>
                <c:pt idx="11">
                  <c:v>107.3</c:v>
                </c:pt>
                <c:pt idx="12">
                  <c:v>849.8</c:v>
                </c:pt>
                <c:pt idx="13">
                  <c:v>389.5</c:v>
                </c:pt>
                <c:pt idx="14">
                  <c:v>24.1</c:v>
                </c:pt>
                <c:pt idx="15">
                  <c:v>4402.6000000000004</c:v>
                </c:pt>
                <c:pt idx="16">
                  <c:v>4202.1000000000004</c:v>
                </c:pt>
                <c:pt idx="17">
                  <c:v>10684</c:v>
                </c:pt>
                <c:pt idx="18">
                  <c:v>260.60000000000002</c:v>
                </c:pt>
                <c:pt idx="19">
                  <c:v>4660.2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993-4314-B509-5CB05FB690ED}"/>
            </c:ext>
          </c:extLst>
        </c:ser>
        <c:ser>
          <c:idx val="1"/>
          <c:order val="1"/>
          <c:tx>
            <c:strRef>
              <c:f>'[ГП 2019-2024гг.xlsx]диаграмма 1'!$D$1</c:f>
              <c:strCache>
                <c:ptCount val="1"/>
                <c:pt idx="0">
                  <c:v>2025 г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'[ГП 2019-2024гг.xlsx]диаграмма 1'!$B$2:$B$21</c:f>
              <c:strCache>
                <c:ptCount val="20"/>
                <c:pt idx="0">
                  <c:v>Комплексное развитие сельских территорий</c:v>
                </c:pt>
                <c:pt idx="1">
                  <c:v>Комплексные меры профилактики правонарушений и защита населения и территории РА от ЧС</c:v>
                </c:pt>
                <c:pt idx="2">
                  <c:v>Обеспечение экологической безопасности и улучшение состояния окружающей среды</c:v>
                </c:pt>
                <c:pt idx="3">
                  <c:v>Повышение качества водоснабжения</c:v>
                </c:pt>
                <c:pt idx="4">
                  <c:v>Развитие внутреннего и въездного туризма</c:v>
                </c:pt>
                <c:pt idx="5">
                  <c:v>Развитие жилищно-коммунального комплекса</c:v>
                </c:pt>
                <c:pt idx="6">
                  <c:v>Развитие с/х и регулирование рынков с/х продукции, сырья и продовольствия</c:v>
                </c:pt>
                <c:pt idx="7">
                  <c:v>Развитие транспортного комплекса</c:v>
                </c:pt>
                <c:pt idx="8">
                  <c:v>Развитие экономического потенциала и предпринимательства</c:v>
                </c:pt>
                <c:pt idx="9">
                  <c:v>Формирование современной городской среды</c:v>
                </c:pt>
                <c:pt idx="10">
                  <c:v>Цифровая трансформация</c:v>
                </c:pt>
                <c:pt idx="11">
                  <c:v>Реализация гос. нац. политики</c:v>
                </c:pt>
                <c:pt idx="12">
                  <c:v>Развитие культуры</c:v>
                </c:pt>
                <c:pt idx="13">
                  <c:v>Развитие физкультуры и спорта</c:v>
                </c:pt>
                <c:pt idx="14">
                  <c:v>Сохранение и развитие алтайского языка</c:v>
                </c:pt>
                <c:pt idx="15">
                  <c:v>Обеспечение соц.защищенности</c:v>
                </c:pt>
                <c:pt idx="16">
                  <c:v>Развитие здравоохранения</c:v>
                </c:pt>
                <c:pt idx="17">
                  <c:v>Развитие образования</c:v>
                </c:pt>
                <c:pt idx="18">
                  <c:v>ГП «Содействие занятости населения»</c:v>
                </c:pt>
                <c:pt idx="19">
                  <c:v>Управление гос.финансами</c:v>
                </c:pt>
              </c:strCache>
            </c:strRef>
          </c:cat>
          <c:val>
            <c:numRef>
              <c:f>'[ГП 2019-2024гг.xlsx]диаграмма 1'!$D$2:$D$21</c:f>
              <c:numCache>
                <c:formatCode>_-* #\ ##0.0\ _₽_-;\-* #\ ##0.0\ _₽_-;_-* "-"??\ _₽_-;_-@_-</c:formatCode>
                <c:ptCount val="20"/>
                <c:pt idx="0">
                  <c:v>784.7</c:v>
                </c:pt>
                <c:pt idx="1">
                  <c:v>593.6</c:v>
                </c:pt>
                <c:pt idx="2">
                  <c:v>872.7</c:v>
                </c:pt>
                <c:pt idx="3">
                  <c:v>0</c:v>
                </c:pt>
                <c:pt idx="4">
                  <c:v>735</c:v>
                </c:pt>
                <c:pt idx="5">
                  <c:v>1812.2</c:v>
                </c:pt>
                <c:pt idx="6">
                  <c:v>1071.0999999999999</c:v>
                </c:pt>
                <c:pt idx="7">
                  <c:v>5435.9</c:v>
                </c:pt>
                <c:pt idx="8">
                  <c:v>496.3</c:v>
                </c:pt>
                <c:pt idx="9">
                  <c:v>114.1</c:v>
                </c:pt>
                <c:pt idx="10">
                  <c:v>287.7</c:v>
                </c:pt>
                <c:pt idx="11">
                  <c:v>125</c:v>
                </c:pt>
                <c:pt idx="12">
                  <c:v>870.4</c:v>
                </c:pt>
                <c:pt idx="13">
                  <c:v>499.3</c:v>
                </c:pt>
                <c:pt idx="14">
                  <c:v>26.8</c:v>
                </c:pt>
                <c:pt idx="15">
                  <c:v>5260.1</c:v>
                </c:pt>
                <c:pt idx="16">
                  <c:v>5382.4</c:v>
                </c:pt>
                <c:pt idx="17">
                  <c:v>11986.3</c:v>
                </c:pt>
                <c:pt idx="18">
                  <c:v>253</c:v>
                </c:pt>
                <c:pt idx="19">
                  <c:v>4998.3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993-4314-B509-5CB05FB690E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539588720"/>
        <c:axId val="293979808"/>
      </c:barChart>
      <c:catAx>
        <c:axId val="539588720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293979808"/>
        <c:crosses val="autoZero"/>
        <c:auto val="1"/>
        <c:lblAlgn val="ctr"/>
        <c:lblOffset val="100"/>
        <c:noMultiLvlLbl val="0"/>
      </c:catAx>
      <c:valAx>
        <c:axId val="293979808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crossAx val="5395887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1" i="0" u="none" strike="noStrike" kern="1200" baseline="0">
              <a:solidFill>
                <a:srgbClr val="00A29E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4960471540782419"/>
          <c:y val="0.1220028388928318"/>
          <c:w val="0.7631561297849746"/>
          <c:h val="0.68846256210078061"/>
        </c:manualLayout>
      </c:layout>
      <c:doughnutChart>
        <c:varyColors val="1"/>
        <c:ser>
          <c:idx val="0"/>
          <c:order val="0"/>
          <c:dPt>
            <c:idx val="0"/>
            <c:bubble3D val="0"/>
            <c:spPr>
              <a:solidFill>
                <a:srgbClr val="FFFF0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8940-46CB-A837-FCFA7B3F0010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8940-46CB-A837-FCFA7B3F0010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8940-46CB-A837-FCFA7B3F0010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8940-46CB-A837-FCFA7B3F0010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8940-46CB-A837-FCFA7B3F0010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B-8940-46CB-A837-FCFA7B3F0010}"/>
              </c:ext>
            </c:extLst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D-8940-46CB-A837-FCFA7B3F0010}"/>
              </c:ext>
            </c:extLst>
          </c:dPt>
          <c:dPt>
            <c:idx val="7"/>
            <c:bubble3D val="0"/>
            <c:spPr>
              <a:solidFill>
                <a:srgbClr val="00B0F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F-8940-46CB-A837-FCFA7B3F0010}"/>
              </c:ext>
            </c:extLst>
          </c:dPt>
          <c:dPt>
            <c:idx val="8"/>
            <c:bubble3D val="0"/>
            <c:spPr>
              <a:solidFill>
                <a:schemeClr val="accent1">
                  <a:lumMod val="60000"/>
                  <a:lumOff val="4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1-8940-46CB-A837-FCFA7B3F0010}"/>
              </c:ext>
            </c:extLst>
          </c:dPt>
          <c:dPt>
            <c:idx val="9"/>
            <c:bubble3D val="0"/>
            <c:spPr>
              <a:solidFill>
                <a:schemeClr val="accent4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3-8940-46CB-A837-FCFA7B3F0010}"/>
              </c:ext>
            </c:extLst>
          </c:dPt>
          <c:dLbls>
            <c:dLbl>
              <c:idx val="0"/>
              <c:layout>
                <c:manualLayout>
                  <c:x val="0.12307692307692299"/>
                  <c:y val="-5.555555555555556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8940-46CB-A837-FCFA7B3F0010}"/>
                </c:ext>
              </c:extLst>
            </c:dLbl>
            <c:dLbl>
              <c:idx val="1"/>
              <c:layout>
                <c:manualLayout>
                  <c:x val="0.12438208096784577"/>
                  <c:y val="2.704045422285308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8940-46CB-A837-FCFA7B3F0010}"/>
                </c:ext>
              </c:extLst>
            </c:dLbl>
            <c:dLbl>
              <c:idx val="2"/>
              <c:layout>
                <c:manualLayout>
                  <c:x val="2.0422534739415021E-2"/>
                  <c:y val="0.1870298083747338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5-8940-46CB-A837-FCFA7B3F0010}"/>
                </c:ext>
              </c:extLst>
            </c:dLbl>
            <c:dLbl>
              <c:idx val="3"/>
              <c:layout>
                <c:manualLayout>
                  <c:x val="-4.9354458953586304E-2"/>
                  <c:y val="0.1397090134847409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7-8940-46CB-A837-FCFA7B3F0010}"/>
                </c:ext>
              </c:extLst>
            </c:dLbl>
            <c:dLbl>
              <c:idx val="4"/>
              <c:layout>
                <c:manualLayout>
                  <c:x val="-0.11402581896173387"/>
                  <c:y val="0.17125621007806938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9-8940-46CB-A837-FCFA7B3F0010}"/>
                </c:ext>
              </c:extLst>
            </c:dLbl>
            <c:dLbl>
              <c:idx val="5"/>
              <c:layout>
                <c:manualLayout>
                  <c:x val="-0.10211267369707512"/>
                  <c:y val="0.1014017033356989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B-8940-46CB-A837-FCFA7B3F0010}"/>
                </c:ext>
              </c:extLst>
            </c:dLbl>
            <c:dLbl>
              <c:idx val="6"/>
              <c:layout>
                <c:manualLayout>
                  <c:x val="-0.13274647580619769"/>
                  <c:y val="4.506742370475514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D-8940-46CB-A837-FCFA7B3F0010}"/>
                </c:ext>
              </c:extLst>
            </c:dLbl>
            <c:dLbl>
              <c:idx val="7"/>
              <c:layout>
                <c:manualLayout>
                  <c:x val="-9.0199528432416354E-2"/>
                  <c:y val="6.760113555713272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F-8940-46CB-A837-FCFA7B3F0010}"/>
                </c:ext>
              </c:extLst>
            </c:dLbl>
            <c:dLbl>
              <c:idx val="8"/>
              <c:layout>
                <c:manualLayout>
                  <c:x val="-5.6161970533391378E-2"/>
                  <c:y val="-8.337473385379702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11-8940-46CB-A837-FCFA7B3F0010}"/>
                </c:ext>
              </c:extLst>
            </c:dLbl>
            <c:dLbl>
              <c:idx val="9"/>
              <c:layout>
                <c:manualLayout>
                  <c:x val="-2.2124412634366274E-2"/>
                  <c:y val="-0.126188786373314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13-8940-46CB-A837-FCFA7B3F001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'[НП  (2019-2025) конс и рес бюджет.xlsx]ресбюдж'!$B$41:$B$50</c:f>
              <c:strCache>
                <c:ptCount val="10"/>
                <c:pt idx="0">
                  <c:v>Национальный проект "Продолжительная и активная жизнь"</c:v>
                </c:pt>
                <c:pt idx="1">
                  <c:v>Национальный проект "Инфраструктура для жизни"</c:v>
                </c:pt>
                <c:pt idx="2">
                  <c:v>Национальный проект "Международная кооперация и экспорт"</c:v>
                </c:pt>
                <c:pt idx="3">
                  <c:v>Национальный проект "Туризм и гостеприимство"</c:v>
                </c:pt>
                <c:pt idx="4">
                  <c:v>Национальный проект "Экономика данных и цифровая трансформация государства"</c:v>
                </c:pt>
                <c:pt idx="5">
                  <c:v>Национальный проект "Экологическое благополучие"</c:v>
                </c:pt>
                <c:pt idx="6">
                  <c:v>Национальный проект "Эффективная и конкурентная экономика"</c:v>
                </c:pt>
                <c:pt idx="7">
                  <c:v>Национальный проект "Молодежь и дети"</c:v>
                </c:pt>
                <c:pt idx="8">
                  <c:v>Национальный проект "Семья"</c:v>
                </c:pt>
                <c:pt idx="9">
                  <c:v>Национальный проект "Беспилотные авиационные системы"</c:v>
                </c:pt>
              </c:strCache>
            </c:strRef>
          </c:cat>
          <c:val>
            <c:numRef>
              <c:f>'[НП  (2019-2025) конс и рес бюджет.xlsx]ресбюдж'!$F$41:$F$50</c:f>
              <c:numCache>
                <c:formatCode>_-* #\ ##0.0\ _₽_-;\-* #\ ##0.0\ _₽_-;_-* "-"??\ _₽_-;_-@_-</c:formatCode>
                <c:ptCount val="10"/>
                <c:pt idx="0">
                  <c:v>1096.7</c:v>
                </c:pt>
                <c:pt idx="1">
                  <c:v>3965.3</c:v>
                </c:pt>
                <c:pt idx="2">
                  <c:v>14.1</c:v>
                </c:pt>
                <c:pt idx="3">
                  <c:v>78.3</c:v>
                </c:pt>
                <c:pt idx="4">
                  <c:v>2.7</c:v>
                </c:pt>
                <c:pt idx="5">
                  <c:v>17.8</c:v>
                </c:pt>
                <c:pt idx="6">
                  <c:v>11.1</c:v>
                </c:pt>
                <c:pt idx="7">
                  <c:v>2441.6</c:v>
                </c:pt>
                <c:pt idx="8">
                  <c:v>1137.4000000000001</c:v>
                </c:pt>
                <c:pt idx="9">
                  <c:v>13.5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4-8940-46CB-A837-FCFA7B3F001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'[разделы РБ (2021-2025).xlsx]диаграмма'!$A$20</c:f>
              <c:strCache>
                <c:ptCount val="1"/>
                <c:pt idx="0">
                  <c:v>Нац. оборона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val>
            <c:numRef>
              <c:f>'[разделы РБ (2021-2025).xlsx]диаграмма'!$B$20</c:f>
              <c:numCache>
                <c:formatCode>_-* #\ ##0.0_р_._-;\-* #\ ##0.0_р_._-;_-* "-"??_р_._-;_-@_-</c:formatCode>
                <c:ptCount val="1"/>
                <c:pt idx="0">
                  <c:v>24.3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547-42F1-BD59-6463AE8087D4}"/>
            </c:ext>
          </c:extLst>
        </c:ser>
        <c:ser>
          <c:idx val="1"/>
          <c:order val="1"/>
          <c:tx>
            <c:strRef>
              <c:f>'[разделы РБ (2021-2025).xlsx]диаграмма'!$A$21</c:f>
              <c:strCache>
                <c:ptCount val="1"/>
                <c:pt idx="0">
                  <c:v>Обслуж гос. долга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val>
            <c:numRef>
              <c:f>'[разделы РБ (2021-2025).xlsx]диаграмма'!$B$21</c:f>
              <c:numCache>
                <c:formatCode>_-* #\ ##0.0_р_._-;\-* #\ ##0.0_р_._-;_-* "-"??_р_._-;_-@_-</c:formatCode>
                <c:ptCount val="1"/>
                <c:pt idx="0">
                  <c:v>24.1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547-42F1-BD59-6463AE8087D4}"/>
            </c:ext>
          </c:extLst>
        </c:ser>
        <c:ser>
          <c:idx val="2"/>
          <c:order val="2"/>
          <c:tx>
            <c:strRef>
              <c:f>'[разделы РБ (2021-2025).xlsx]диаграмма'!$A$22</c:f>
              <c:strCache>
                <c:ptCount val="1"/>
                <c:pt idx="0">
                  <c:v>СМИ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val>
            <c:numRef>
              <c:f>'[разделы РБ (2021-2025).xlsx]диаграмма'!$B$22</c:f>
              <c:numCache>
                <c:formatCode>_-* #\ ##0.0_р_._-;\-* #\ ##0.0_р_._-;_-* "-"??_р_._-;_-@_-</c:formatCode>
                <c:ptCount val="1"/>
                <c:pt idx="0">
                  <c:v>60.8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A547-42F1-BD59-6463AE8087D4}"/>
            </c:ext>
          </c:extLst>
        </c:ser>
        <c:ser>
          <c:idx val="3"/>
          <c:order val="3"/>
          <c:tx>
            <c:strRef>
              <c:f>'[разделы РБ (2021-2025).xlsx]диаграмма'!$A$23</c:f>
              <c:strCache>
                <c:ptCount val="1"/>
                <c:pt idx="0">
                  <c:v>Охрана окруж. среды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dLbl>
              <c:idx val="0"/>
              <c:layout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A547-42F1-BD59-6463AE8087D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val>
            <c:numRef>
              <c:f>'[разделы РБ (2021-2025).xlsx]диаграмма'!$B$23</c:f>
              <c:numCache>
                <c:formatCode>_-* #\ ##0.0_р_._-;\-* #\ ##0.0_р_._-;_-* "-"??_р_._-;_-@_-</c:formatCode>
                <c:ptCount val="1"/>
                <c:pt idx="0">
                  <c:v>93.4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A547-42F1-BD59-6463AE8087D4}"/>
            </c:ext>
          </c:extLst>
        </c:ser>
        <c:ser>
          <c:idx val="4"/>
          <c:order val="4"/>
          <c:tx>
            <c:strRef>
              <c:f>'[разделы РБ (2021-2025).xlsx]диаграмма'!$A$24</c:f>
              <c:strCache>
                <c:ptCount val="1"/>
                <c:pt idx="0">
                  <c:v>Нац. безопасность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val>
            <c:numRef>
              <c:f>'[разделы РБ (2021-2025).xlsx]диаграмма'!$B$24</c:f>
              <c:numCache>
                <c:formatCode>_-* #\ ##0.0_р_._-;\-* #\ ##0.0_р_._-;_-* "-"??_р_._-;_-@_-</c:formatCode>
                <c:ptCount val="1"/>
                <c:pt idx="0">
                  <c:v>427.5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A547-42F1-BD59-6463AE8087D4}"/>
            </c:ext>
          </c:extLst>
        </c:ser>
        <c:ser>
          <c:idx val="5"/>
          <c:order val="5"/>
          <c:tx>
            <c:strRef>
              <c:f>'[разделы РБ (2021-2025).xlsx]диаграмма'!$A$25</c:f>
              <c:strCache>
                <c:ptCount val="1"/>
                <c:pt idx="0">
                  <c:v>Физкультура и спорт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val>
            <c:numRef>
              <c:f>'[разделы РБ (2021-2025).xlsx]диаграмма'!$B$25</c:f>
              <c:numCache>
                <c:formatCode>_-* #\ ##0.0_р_._-;\-* #\ ##0.0_р_._-;_-* "-"??_р_._-;_-@_-</c:formatCode>
                <c:ptCount val="1"/>
                <c:pt idx="0">
                  <c:v>595.1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A547-42F1-BD59-6463AE8087D4}"/>
            </c:ext>
          </c:extLst>
        </c:ser>
        <c:ser>
          <c:idx val="6"/>
          <c:order val="6"/>
          <c:tx>
            <c:strRef>
              <c:f>'[разделы РБ (2021-2025).xlsx]диаграмма'!$A$26</c:f>
              <c:strCache>
                <c:ptCount val="1"/>
                <c:pt idx="0">
                  <c:v>Культура, кино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val>
            <c:numRef>
              <c:f>'[разделы РБ (2021-2025).xlsx]диаграмма'!$B$26</c:f>
              <c:numCache>
                <c:formatCode>_-* #\ ##0.0_р_._-;\-* #\ ##0.0_р_._-;_-* "-"??_р_._-;_-@_-</c:formatCode>
                <c:ptCount val="1"/>
                <c:pt idx="0">
                  <c:v>1006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A547-42F1-BD59-6463AE8087D4}"/>
            </c:ext>
          </c:extLst>
        </c:ser>
        <c:ser>
          <c:idx val="7"/>
          <c:order val="7"/>
          <c:tx>
            <c:strRef>
              <c:f>'[разделы РБ (2021-2025).xlsx]диаграмма'!$A$27</c:f>
              <c:strCache>
                <c:ptCount val="1"/>
                <c:pt idx="0">
                  <c:v>ЖКХ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val>
            <c:numRef>
              <c:f>'[разделы РБ (2021-2025).xlsx]диаграмма'!$B$27</c:f>
              <c:numCache>
                <c:formatCode>_-* #\ ##0.0_р_._-;\-* #\ ##0.0_р_._-;_-* "-"??_р_._-;_-@_-</c:formatCode>
                <c:ptCount val="1"/>
                <c:pt idx="0">
                  <c:v>1683.4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A547-42F1-BD59-6463AE8087D4}"/>
            </c:ext>
          </c:extLst>
        </c:ser>
        <c:ser>
          <c:idx val="8"/>
          <c:order val="8"/>
          <c:tx>
            <c:strRef>
              <c:f>'[разделы РБ (2021-2025).xlsx]диаграмма'!$A$28</c:f>
              <c:strCache>
                <c:ptCount val="1"/>
                <c:pt idx="0">
                  <c:v>Общегос. вопросы</c:v>
                </c:pt>
              </c:strCache>
            </c:strRef>
          </c:tx>
          <c:spPr>
            <a:solidFill>
              <a:schemeClr val="accent3">
                <a:lumMod val="6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val>
            <c:numRef>
              <c:f>'[разделы РБ (2021-2025).xlsx]диаграмма'!$B$28</c:f>
              <c:numCache>
                <c:formatCode>_-* #\ ##0.0_р_._-;\-* #\ ##0.0_р_._-;_-* "-"??_р_._-;_-@_-</c:formatCode>
                <c:ptCount val="1"/>
                <c:pt idx="0">
                  <c:v>2176.9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A547-42F1-BD59-6463AE8087D4}"/>
            </c:ext>
          </c:extLst>
        </c:ser>
        <c:ser>
          <c:idx val="9"/>
          <c:order val="9"/>
          <c:tx>
            <c:strRef>
              <c:f>'[разделы РБ (2021-2025).xlsx]диаграмма'!$A$29</c:f>
              <c:strCache>
                <c:ptCount val="1"/>
                <c:pt idx="0">
                  <c:v>Здравоохранение</c:v>
                </c:pt>
              </c:strCache>
            </c:strRef>
          </c:tx>
          <c:spPr>
            <a:solidFill>
              <a:schemeClr val="accent4">
                <a:lumMod val="6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val>
            <c:numRef>
              <c:f>'[разделы РБ (2021-2025).xlsx]диаграмма'!$B$29</c:f>
              <c:numCache>
                <c:formatCode>_-* #\ ##0.0_р_._-;\-* #\ ##0.0_р_._-;_-* "-"??_р_._-;_-@_-</c:formatCode>
                <c:ptCount val="1"/>
                <c:pt idx="0">
                  <c:v>3202.1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A547-42F1-BD59-6463AE8087D4}"/>
            </c:ext>
          </c:extLst>
        </c:ser>
        <c:ser>
          <c:idx val="10"/>
          <c:order val="10"/>
          <c:tx>
            <c:strRef>
              <c:f>'[разделы РБ (2021-2025).xlsx]диаграмма'!$A$30</c:f>
              <c:strCache>
                <c:ptCount val="1"/>
                <c:pt idx="0">
                  <c:v>МБТ</c:v>
                </c:pt>
              </c:strCache>
            </c:strRef>
          </c:tx>
          <c:spPr>
            <a:solidFill>
              <a:schemeClr val="accent5">
                <a:lumMod val="6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val>
            <c:numRef>
              <c:f>'[разделы РБ (2021-2025).xlsx]диаграмма'!$B$30</c:f>
              <c:numCache>
                <c:formatCode>_-* #\ ##0.0_р_._-;\-* #\ ##0.0_р_._-;_-* "-"??_р_._-;_-@_-</c:formatCode>
                <c:ptCount val="1"/>
                <c:pt idx="0">
                  <c:v>4707.1000000000004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B-A547-42F1-BD59-6463AE8087D4}"/>
            </c:ext>
          </c:extLst>
        </c:ser>
        <c:ser>
          <c:idx val="11"/>
          <c:order val="11"/>
          <c:tx>
            <c:strRef>
              <c:f>'[разделы РБ (2021-2025).xlsx]диаграмма'!$A$31</c:f>
              <c:strCache>
                <c:ptCount val="1"/>
                <c:pt idx="0">
                  <c:v>Соц.  политика</c:v>
                </c:pt>
              </c:strCache>
            </c:strRef>
          </c:tx>
          <c:spPr>
            <a:solidFill>
              <a:schemeClr val="accent6">
                <a:lumMod val="6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val>
            <c:numRef>
              <c:f>'[разделы РБ (2021-2025).xlsx]диаграмма'!$B$31</c:f>
              <c:numCache>
                <c:formatCode>_-* #\ ##0.0_р_._-;\-* #\ ##0.0_р_._-;_-* "-"??_р_._-;_-@_-</c:formatCode>
                <c:ptCount val="1"/>
                <c:pt idx="0">
                  <c:v>7671.1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A547-42F1-BD59-6463AE8087D4}"/>
            </c:ext>
          </c:extLst>
        </c:ser>
        <c:ser>
          <c:idx val="12"/>
          <c:order val="12"/>
          <c:tx>
            <c:strRef>
              <c:f>'[разделы РБ (2021-2025).xlsx]диаграмма'!$A$32</c:f>
              <c:strCache>
                <c:ptCount val="1"/>
                <c:pt idx="0">
                  <c:v>Образование</c:v>
                </c:pt>
              </c:strCache>
            </c:strRef>
          </c:tx>
          <c:spPr>
            <a:solidFill>
              <a:schemeClr val="accent1">
                <a:lumMod val="80000"/>
                <a:lumOff val="2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val>
            <c:numRef>
              <c:f>'[разделы РБ (2021-2025).xlsx]диаграмма'!$B$32</c:f>
              <c:numCache>
                <c:formatCode>_-* #\ ##0.0_р_._-;\-* #\ ##0.0_р_._-;_-* "-"??_р_._-;_-@_-</c:formatCode>
                <c:ptCount val="1"/>
                <c:pt idx="0">
                  <c:v>12423.7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D-A547-42F1-BD59-6463AE8087D4}"/>
            </c:ext>
          </c:extLst>
        </c:ser>
        <c:ser>
          <c:idx val="13"/>
          <c:order val="13"/>
          <c:tx>
            <c:strRef>
              <c:f>'[разделы РБ (2021-2025).xlsx]диаграмма'!$A$33</c:f>
              <c:strCache>
                <c:ptCount val="1"/>
                <c:pt idx="0">
                  <c:v>Нац. экономика</c:v>
                </c:pt>
              </c:strCache>
            </c:strRef>
          </c:tx>
          <c:spPr>
            <a:solidFill>
              <a:schemeClr val="accent2">
                <a:lumMod val="80000"/>
                <a:lumOff val="20000"/>
              </a:schemeClr>
            </a:solidFill>
            <a:ln>
              <a:noFill/>
            </a:ln>
            <a:effectLst>
              <a:softEdge rad="0"/>
            </a:effectLst>
            <a:scene3d>
              <a:camera prst="orthographicFront"/>
              <a:lightRig rig="threePt" dir="t"/>
            </a:scene3d>
            <a:sp3d>
              <a:bevelB w="355600" prst="convex"/>
            </a:sp3d>
          </c:spPr>
          <c:invertIfNegative val="0"/>
          <c:dLbls>
            <c:spPr>
              <a:noFill/>
              <a:ln>
                <a:noFill/>
              </a:ln>
              <a:effectLst>
                <a:softEdge rad="165100"/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val>
            <c:numRef>
              <c:f>'[разделы РБ (2021-2025).xlsx]диаграмма'!$B$33</c:f>
              <c:numCache>
                <c:formatCode>_-* #\ ##0.0_р_._-;\-* #\ ##0.0_р_._-;_-* "-"??_р_._-;_-@_-</c:formatCode>
                <c:ptCount val="1"/>
                <c:pt idx="0">
                  <c:v>8902.2000000000007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E-A547-42F1-BD59-6463AE8087D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47"/>
        <c:overlap val="-16"/>
        <c:axId val="457818064"/>
        <c:axId val="457819312"/>
      </c:barChart>
      <c:catAx>
        <c:axId val="457818064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457819312"/>
        <c:crosses val="autoZero"/>
        <c:auto val="1"/>
        <c:lblAlgn val="ctr"/>
        <c:lblOffset val="100"/>
        <c:noMultiLvlLbl val="0"/>
      </c:catAx>
      <c:valAx>
        <c:axId val="457819312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_-* #\ ##0.0_р_._-;\-* #\ ##0.0_р_._-;_-* &quot;-&quot;??_р_._-;_-@_-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rgbClr val="00A29E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4578180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l"/>
      <c:layout>
        <c:manualLayout>
          <c:xMode val="edge"/>
          <c:yMode val="edge"/>
          <c:x val="6.60738919421328E-3"/>
          <c:y val="4.2476003413305076E-2"/>
          <c:w val="0.10814813350359934"/>
          <c:h val="0.91715501054172366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1" i="0" u="none" strike="noStrike" kern="1200" baseline="0">
              <a:solidFill>
                <a:srgbClr val="00A29E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9734733158355203"/>
          <c:y val="0.14351851851851852"/>
          <c:w val="0.48055555555555557"/>
          <c:h val="0.80092592592592593"/>
        </c:manualLayout>
      </c:layout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12A7-417E-A13E-338B2A1AC006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12A7-417E-A13E-338B2A1AC006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12A7-417E-A13E-338B2A1AC006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12A7-417E-A13E-338B2A1AC006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12A7-417E-A13E-338B2A1AC006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B-12A7-417E-A13E-338B2A1AC006}"/>
              </c:ext>
            </c:extLst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D-12A7-417E-A13E-338B2A1AC006}"/>
              </c:ext>
            </c:extLst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F-12A7-417E-A13E-338B2A1AC006}"/>
              </c:ext>
            </c:extLst>
          </c:dPt>
          <c:dPt>
            <c:idx val="8"/>
            <c:bubble3D val="0"/>
            <c:spPr>
              <a:solidFill>
                <a:schemeClr val="accent3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1-12A7-417E-A13E-338B2A1AC006}"/>
              </c:ext>
            </c:extLst>
          </c:dPt>
          <c:dPt>
            <c:idx val="9"/>
            <c:bubble3D val="0"/>
            <c:spPr>
              <a:solidFill>
                <a:schemeClr val="accent4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3-12A7-417E-A13E-338B2A1AC006}"/>
              </c:ext>
            </c:extLst>
          </c:dPt>
          <c:dPt>
            <c:idx val="10"/>
            <c:bubble3D val="0"/>
            <c:spPr>
              <a:solidFill>
                <a:schemeClr val="accent5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5-12A7-417E-A13E-338B2A1AC006}"/>
              </c:ext>
            </c:extLst>
          </c:dPt>
          <c:dPt>
            <c:idx val="11"/>
            <c:bubble3D val="0"/>
            <c:spPr>
              <a:solidFill>
                <a:schemeClr val="accent6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7-12A7-417E-A13E-338B2A1AC006}"/>
              </c:ext>
            </c:extLst>
          </c:dPt>
          <c:dPt>
            <c:idx val="12"/>
            <c:bubble3D val="0"/>
            <c:spPr>
              <a:solidFill>
                <a:schemeClr val="accent1">
                  <a:lumMod val="80000"/>
                  <a:lumOff val="2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9-12A7-417E-A13E-338B2A1AC006}"/>
              </c:ext>
            </c:extLst>
          </c:dPt>
          <c:dPt>
            <c:idx val="13"/>
            <c:bubble3D val="0"/>
            <c:spPr>
              <a:solidFill>
                <a:schemeClr val="accent2">
                  <a:lumMod val="80000"/>
                  <a:lumOff val="2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B-12A7-417E-A13E-338B2A1AC006}"/>
              </c:ext>
            </c:extLst>
          </c:dPt>
          <c:dLbls>
            <c:dLbl>
              <c:idx val="0"/>
              <c:layout>
                <c:manualLayout>
                  <c:x val="-2.5339313394310555E-2"/>
                  <c:y val="-5.18675836142159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12A7-417E-A13E-338B2A1AC006}"/>
                </c:ext>
              </c:extLst>
            </c:dLbl>
            <c:dLbl>
              <c:idx val="1"/>
              <c:layout>
                <c:manualLayout>
                  <c:x val="4.9257499982928617E-3"/>
                  <c:y val="-5.644061874270711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12A7-417E-A13E-338B2A1AC006}"/>
                </c:ext>
              </c:extLst>
            </c:dLbl>
            <c:dLbl>
              <c:idx val="3"/>
              <c:layout>
                <c:manualLayout>
                  <c:x val="5.3647930869836762E-2"/>
                  <c:y val="1.6237382225605438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7-12A7-417E-A13E-338B2A1AC006}"/>
                </c:ext>
              </c:extLst>
            </c:dLbl>
            <c:dLbl>
              <c:idx val="4"/>
              <c:layout>
                <c:manualLayout>
                  <c:x val="4.2482328494340971E-2"/>
                  <c:y val="-3.708361907884109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9-12A7-417E-A13E-338B2A1AC006}"/>
                </c:ext>
              </c:extLst>
            </c:dLbl>
            <c:dLbl>
              <c:idx val="6"/>
              <c:layout>
                <c:manualLayout>
                  <c:x val="0.15786667619162179"/>
                  <c:y val="-0.1011808336739348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D-12A7-417E-A13E-338B2A1AC006}"/>
                </c:ext>
              </c:extLst>
            </c:dLbl>
            <c:dLbl>
              <c:idx val="8"/>
              <c:layout>
                <c:manualLayout>
                  <c:x val="-0.1404754694761082"/>
                  <c:y val="-2.986373645767926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11-12A7-417E-A13E-338B2A1AC006}"/>
                </c:ext>
              </c:extLst>
            </c:dLbl>
            <c:dLbl>
              <c:idx val="9"/>
              <c:layout>
                <c:manualLayout>
                  <c:x val="-3.37862983520602E-2"/>
                  <c:y val="-4.447287337142851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13-12A7-417E-A13E-338B2A1AC006}"/>
                </c:ext>
              </c:extLst>
            </c:dLbl>
            <c:dLbl>
              <c:idx val="11"/>
              <c:layout>
                <c:manualLayout>
                  <c:x val="-3.4533302587338499E-2"/>
                  <c:y val="-2.066215783779270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17-12A7-417E-A13E-338B2A1AC006}"/>
                </c:ext>
              </c:extLst>
            </c:dLbl>
            <c:dLbl>
              <c:idx val="13"/>
              <c:layout>
                <c:manualLayout>
                  <c:x val="5.3151285002240291E-2"/>
                  <c:y val="-5.518385247490203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1B-12A7-417E-A13E-338B2A1AC006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'[разделы РБ (2021-2025).xlsx]диаграмма'!$A$3:$A$16</c:f>
              <c:strCache>
                <c:ptCount val="14"/>
                <c:pt idx="0">
                  <c:v>Общегос. вопросы</c:v>
                </c:pt>
                <c:pt idx="1">
                  <c:v>Нац. оборона</c:v>
                </c:pt>
                <c:pt idx="2">
                  <c:v>Нац. безопасность</c:v>
                </c:pt>
                <c:pt idx="3">
                  <c:v>Нац. экономика</c:v>
                </c:pt>
                <c:pt idx="4">
                  <c:v>ЖКХ</c:v>
                </c:pt>
                <c:pt idx="5">
                  <c:v>Охрана окруж.среды</c:v>
                </c:pt>
                <c:pt idx="6">
                  <c:v>Образование</c:v>
                </c:pt>
                <c:pt idx="7">
                  <c:v>Культура, кино</c:v>
                </c:pt>
                <c:pt idx="8">
                  <c:v>Здравоохранение</c:v>
                </c:pt>
                <c:pt idx="9">
                  <c:v>Соц. политика</c:v>
                </c:pt>
                <c:pt idx="10">
                  <c:v>Физкультура и спорт</c:v>
                </c:pt>
                <c:pt idx="11">
                  <c:v>СМИ</c:v>
                </c:pt>
                <c:pt idx="12">
                  <c:v>Обслуж гос. долга</c:v>
                </c:pt>
                <c:pt idx="13">
                  <c:v>МБТ</c:v>
                </c:pt>
              </c:strCache>
            </c:strRef>
          </c:cat>
          <c:val>
            <c:numRef>
              <c:f>'[разделы РБ (2021-2025).xlsx]диаграмма'!$E$3:$E$16</c:f>
              <c:numCache>
                <c:formatCode>_-* #\ ##0.0_р_._-;\-* #\ ##0.0_р_._-;_-* "-"??_р_._-;_-@_-</c:formatCode>
                <c:ptCount val="14"/>
                <c:pt idx="0">
                  <c:v>2176.9</c:v>
                </c:pt>
                <c:pt idx="1">
                  <c:v>24.3</c:v>
                </c:pt>
                <c:pt idx="2">
                  <c:v>427.5</c:v>
                </c:pt>
                <c:pt idx="3">
                  <c:v>8902.2000000000007</c:v>
                </c:pt>
                <c:pt idx="4">
                  <c:v>1683.4</c:v>
                </c:pt>
                <c:pt idx="5">
                  <c:v>93.4</c:v>
                </c:pt>
                <c:pt idx="6">
                  <c:v>12423.7</c:v>
                </c:pt>
                <c:pt idx="7">
                  <c:v>1006</c:v>
                </c:pt>
                <c:pt idx="8">
                  <c:v>3202.1</c:v>
                </c:pt>
                <c:pt idx="9">
                  <c:v>7671.1</c:v>
                </c:pt>
                <c:pt idx="10">
                  <c:v>595.1</c:v>
                </c:pt>
                <c:pt idx="11">
                  <c:v>60.8</c:v>
                </c:pt>
                <c:pt idx="12">
                  <c:v>24.1</c:v>
                </c:pt>
                <c:pt idx="13">
                  <c:v>4707.1000000000004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C-12A7-417E-A13E-338B2A1AC00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расх!$A$10</c:f>
              <c:strCache>
                <c:ptCount val="1"/>
                <c:pt idx="0">
                  <c:v>План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расх!$D$9:$H$9</c:f>
              <c:numCache>
                <c:formatCode>@</c:formatCode>
                <c:ptCount val="5"/>
                <c:pt idx="0">
                  <c:v>2020</c:v>
                </c:pt>
                <c:pt idx="1">
                  <c:v>2021</c:v>
                </c:pt>
                <c:pt idx="2">
                  <c:v>2022</c:v>
                </c:pt>
                <c:pt idx="3">
                  <c:v>2023</c:v>
                </c:pt>
                <c:pt idx="4">
                  <c:v>2024</c:v>
                </c:pt>
              </c:numCache>
            </c:numRef>
          </c:cat>
          <c:val>
            <c:numRef>
              <c:f>расх!$D$10:$H$10</c:f>
              <c:numCache>
                <c:formatCode>_(* #,##0.0_);_(* \(#,##0.0\);_(* "-"??_);_(@_)</c:formatCode>
                <c:ptCount val="5"/>
                <c:pt idx="0">
                  <c:v>28987.599999999999</c:v>
                </c:pt>
                <c:pt idx="1">
                  <c:v>30114.1</c:v>
                </c:pt>
                <c:pt idx="2">
                  <c:v>33629.199999999997</c:v>
                </c:pt>
                <c:pt idx="3">
                  <c:v>34198.699999999997</c:v>
                </c:pt>
                <c:pt idx="4" formatCode="_(* #,##0.00_);_(* \(#,##0.00\);_(* &quot;-&quot;??_);_(@_)">
                  <c:v>41419.33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419-4C6B-88B9-8DD65CD36D57}"/>
            </c:ext>
          </c:extLst>
        </c:ser>
        <c:ser>
          <c:idx val="1"/>
          <c:order val="1"/>
          <c:tx>
            <c:strRef>
              <c:f>расх!$A$11</c:f>
              <c:strCache>
                <c:ptCount val="1"/>
                <c:pt idx="0">
                  <c:v>Исполнено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расх!$D$9:$H$9</c:f>
              <c:numCache>
                <c:formatCode>@</c:formatCode>
                <c:ptCount val="5"/>
                <c:pt idx="0">
                  <c:v>2020</c:v>
                </c:pt>
                <c:pt idx="1">
                  <c:v>2021</c:v>
                </c:pt>
                <c:pt idx="2">
                  <c:v>2022</c:v>
                </c:pt>
                <c:pt idx="3">
                  <c:v>2023</c:v>
                </c:pt>
                <c:pt idx="4">
                  <c:v>2024</c:v>
                </c:pt>
              </c:numCache>
            </c:numRef>
          </c:cat>
          <c:val>
            <c:numRef>
              <c:f>расх!$D$11:$H$11</c:f>
              <c:numCache>
                <c:formatCode>_(* #,##0.0_);_(* \(#,##0.0\);_(* "-"??_);_(@_)</c:formatCode>
                <c:ptCount val="5"/>
                <c:pt idx="0">
                  <c:v>27795.599999999999</c:v>
                </c:pt>
                <c:pt idx="1">
                  <c:v>28483.8</c:v>
                </c:pt>
                <c:pt idx="2">
                  <c:v>32643.599999999999</c:v>
                </c:pt>
                <c:pt idx="3">
                  <c:v>33679.800000000003</c:v>
                </c:pt>
                <c:pt idx="4" formatCode="_(* #,##0.00_);_(* \(#,##0.00\);_(* &quot;-&quot;??_);_(@_)">
                  <c:v>40481.410000000003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419-4C6B-88B9-8DD65CD36D5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505759872"/>
        <c:axId val="505760704"/>
      </c:barChart>
      <c:catAx>
        <c:axId val="505759872"/>
        <c:scaling>
          <c:orientation val="minMax"/>
        </c:scaling>
        <c:delete val="0"/>
        <c:axPos val="b"/>
        <c:numFmt formatCode="@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505760704"/>
        <c:crosses val="autoZero"/>
        <c:auto val="1"/>
        <c:lblAlgn val="ctr"/>
        <c:lblOffset val="100"/>
        <c:noMultiLvlLbl val="0"/>
      </c:catAx>
      <c:valAx>
        <c:axId val="5057607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_(* #,##0.0_);_(* \(#,##0.0\);_(* &quot;-&quot;??_);_(@_)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5057598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200"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5417240116317787E-2"/>
          <c:y val="7.0589595427128199E-2"/>
          <c:w val="0.9757729083886435"/>
          <c:h val="0.84470289006031796"/>
        </c:manualLayout>
      </c:layout>
      <c:lineChart>
        <c:grouping val="stacked"/>
        <c:varyColors val="0"/>
        <c:ser>
          <c:idx val="0"/>
          <c:order val="0"/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dLbls>
            <c:dLbl>
              <c:idx val="0"/>
              <c:layout>
                <c:manualLayout>
                  <c:x val="-1.2113545805678262E-2"/>
                  <c:y val="-0.1623560694823948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1EC5-41A7-AE8E-D8B0D2660336}"/>
                </c:ext>
              </c:extLst>
            </c:dLbl>
            <c:dLbl>
              <c:idx val="1"/>
              <c:layout>
                <c:manualLayout>
                  <c:x val="-2.2024628737596839E-2"/>
                  <c:y val="-0.1694150290251077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2-1EC5-41A7-AE8E-D8B0D2660336}"/>
                </c:ext>
              </c:extLst>
            </c:dLbl>
            <c:dLbl>
              <c:idx val="2"/>
              <c:layout>
                <c:manualLayout>
                  <c:x val="-8.0756039137199781E-17"/>
                  <c:y val="0.10588439314069228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1EC5-41A7-AE8E-D8B0D2660336}"/>
                </c:ext>
              </c:extLst>
            </c:dLbl>
            <c:dLbl>
              <c:idx val="3"/>
              <c:layout>
                <c:manualLayout>
                  <c:x val="-1.651847155319763E-2"/>
                  <c:y val="0.10588439314069228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4-1EC5-41A7-AE8E-D8B0D2660336}"/>
                </c:ext>
              </c:extLst>
            </c:dLbl>
            <c:dLbl>
              <c:idx val="4"/>
              <c:layout>
                <c:manualLayout>
                  <c:x val="-2.2024628737597002E-2"/>
                  <c:y val="-9.882543359797947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5-1EC5-41A7-AE8E-D8B0D2660336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расх!$D$9:$H$9</c:f>
              <c:numCache>
                <c:formatCode>@</c:formatCode>
                <c:ptCount val="5"/>
                <c:pt idx="0">
                  <c:v>2020</c:v>
                </c:pt>
                <c:pt idx="1">
                  <c:v>2021</c:v>
                </c:pt>
                <c:pt idx="2">
                  <c:v>2022</c:v>
                </c:pt>
                <c:pt idx="3">
                  <c:v>2023</c:v>
                </c:pt>
                <c:pt idx="4">
                  <c:v>2024</c:v>
                </c:pt>
              </c:numCache>
            </c:numRef>
          </c:cat>
          <c:val>
            <c:numRef>
              <c:f>расх!$D$12:$H$12</c:f>
              <c:numCache>
                <c:formatCode>0.0%</c:formatCode>
                <c:ptCount val="5"/>
                <c:pt idx="0">
                  <c:v>0.9588789689384426</c:v>
                </c:pt>
                <c:pt idx="1">
                  <c:v>0.94586256936119628</c:v>
                </c:pt>
                <c:pt idx="2">
                  <c:v>0.97069213659557774</c:v>
                </c:pt>
                <c:pt idx="3">
                  <c:v>0.98482690862518185</c:v>
                </c:pt>
                <c:pt idx="4">
                  <c:v>0.97735550043904629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EC5-41A7-AE8E-D8B0D266033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505243520"/>
        <c:axId val="505237696"/>
      </c:lineChart>
      <c:catAx>
        <c:axId val="505243520"/>
        <c:scaling>
          <c:orientation val="minMax"/>
        </c:scaling>
        <c:delete val="1"/>
        <c:axPos val="b"/>
        <c:numFmt formatCode="@" sourceLinked="1"/>
        <c:majorTickMark val="none"/>
        <c:minorTickMark val="none"/>
        <c:tickLblPos val="nextTo"/>
        <c:crossAx val="505237696"/>
        <c:crosses val="autoZero"/>
        <c:auto val="1"/>
        <c:lblAlgn val="ctr"/>
        <c:lblOffset val="100"/>
        <c:noMultiLvlLbl val="0"/>
      </c:catAx>
      <c:valAx>
        <c:axId val="505237696"/>
        <c:scaling>
          <c:orientation val="minMax"/>
        </c:scaling>
        <c:delete val="1"/>
        <c:axPos val="l"/>
        <c:majorGridlines>
          <c:spPr>
            <a:ln w="9525" cap="flat" cmpd="sng" algn="ctr">
              <a:noFill/>
              <a:round/>
            </a:ln>
            <a:effectLst/>
          </c:spPr>
        </c:majorGridlines>
        <c:numFmt formatCode="0.0%" sourceLinked="1"/>
        <c:majorTickMark val="none"/>
        <c:minorTickMark val="none"/>
        <c:tickLblPos val="nextTo"/>
        <c:crossAx val="50524352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6.9495320279303358E-2"/>
          <c:y val="4.3170234210404418E-2"/>
          <c:w val="0.87324402039321636"/>
          <c:h val="0.7784509299223741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'[9-ШАБЛОН ГОСУДАРСТВЕННЫЙ ДОЛГ ГОТОВО УТОЧНЕННЫЙ млн. руб. 2025 г..xlsx]слайд 1'!$A$5</c:f>
              <c:strCache>
                <c:ptCount val="1"/>
                <c:pt idx="0">
                  <c:v>Государственный долг, млн. руб.</c:v>
                </c:pt>
              </c:strCache>
            </c:strRef>
          </c:tx>
          <c:spPr>
            <a:solidFill>
              <a:schemeClr val="accent1"/>
            </a:solidFill>
            <a:ln>
              <a:solidFill>
                <a:schemeClr val="accent1"/>
              </a:solidFill>
            </a:ln>
            <a:effectLst/>
          </c:spPr>
          <c:invertIfNegative val="0"/>
          <c:dLbls>
            <c:dLbl>
              <c:idx val="2"/>
              <c:layout>
                <c:manualLayout>
                  <c:x val="-6.748511408571088E-3"/>
                  <c:y val="-1.622845058229150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0-BF17-4B34-96D4-D254B6A2C7C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'[9-ШАБЛОН ГОСУДАРСТВЕННЫЙ ДОЛГ ГОТОВО УТОЧНЕННЫЙ млн. руб. 2025 г..xlsx]слайд 1'!$B$4:$F$4</c:f>
              <c:strCache>
                <c:ptCount val="5"/>
                <c:pt idx="0">
                  <c:v>2021 г.</c:v>
                </c:pt>
                <c:pt idx="1">
                  <c:v>2022 г.</c:v>
                </c:pt>
                <c:pt idx="2">
                  <c:v>2023 г.</c:v>
                </c:pt>
                <c:pt idx="3">
                  <c:v>2024 г.</c:v>
                </c:pt>
                <c:pt idx="4">
                  <c:v>2025 г.</c:v>
                </c:pt>
              </c:strCache>
            </c:strRef>
          </c:cat>
          <c:val>
            <c:numRef>
              <c:f>'[9-ШАБЛОН ГОСУДАРСТВЕННЫЙ ДОЛГ ГОТОВО УТОЧНЕННЫЙ млн. руб. 2025 г..xlsx]слайд 1'!$B$5:$F$5</c:f>
              <c:numCache>
                <c:formatCode>#\ ##0.0</c:formatCode>
                <c:ptCount val="5"/>
                <c:pt idx="0">
                  <c:v>1721.1048099999998</c:v>
                </c:pt>
                <c:pt idx="1">
                  <c:v>2523.6999999999998</c:v>
                </c:pt>
                <c:pt idx="2">
                  <c:v>3402.3</c:v>
                </c:pt>
                <c:pt idx="3">
                  <c:v>2836.8</c:v>
                </c:pt>
                <c:pt idx="4">
                  <c:v>2632.9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F17-4B34-96D4-D254B6A2C7CF}"/>
            </c:ext>
          </c:extLst>
        </c:ser>
        <c:ser>
          <c:idx val="2"/>
          <c:order val="2"/>
          <c:tx>
            <c:strRef>
              <c:f>'[9-ШАБЛОН ГОСУДАРСТВЕННЫЙ ДОЛГ ГОТОВО УТОЧНЕННЫЙ млн. руб. 2025 г..xlsx]слайд 1'!$A$8</c:f>
              <c:strCache>
                <c:ptCount val="1"/>
                <c:pt idx="0">
                  <c:v>Кредиты от кредитных организаций, млн. руб.</c:v>
                </c:pt>
              </c:strCache>
            </c:strRef>
          </c:tx>
          <c:spPr>
            <a:solidFill>
              <a:srgbClr val="FF993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'[9-ШАБЛОН ГОСУДАРСТВЕННЫЙ ДОЛГ ГОТОВО УТОЧНЕННЫЙ млн. руб. 2025 г..xlsx]слайд 1'!$B$4:$F$4</c:f>
              <c:strCache>
                <c:ptCount val="5"/>
                <c:pt idx="0">
                  <c:v>2021 г.</c:v>
                </c:pt>
                <c:pt idx="1">
                  <c:v>2022 г.</c:v>
                </c:pt>
                <c:pt idx="2">
                  <c:v>2023 г.</c:v>
                </c:pt>
                <c:pt idx="3">
                  <c:v>2024 г.</c:v>
                </c:pt>
                <c:pt idx="4">
                  <c:v>2025 г.</c:v>
                </c:pt>
              </c:strCache>
            </c:strRef>
          </c:cat>
          <c:val>
            <c:numRef>
              <c:f>'[9-ШАБЛОН ГОСУДАРСТВЕННЫЙ ДОЛГ ГОТОВО УТОЧНЕННЫЙ млн. руб. 2025 г..xlsx]слайд 1'!$B$8:$F$8</c:f>
              <c:numCache>
                <c:formatCode>#\ ##0.0</c:formatCode>
                <c:ptCount val="5"/>
                <c:pt idx="0">
                  <c:v>446.63</c:v>
                </c:pt>
                <c:pt idx="1">
                  <c:v>0</c:v>
                </c:pt>
                <c:pt idx="2">
                  <c:v>100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BF17-4B34-96D4-D254B6A2C7CF}"/>
            </c:ext>
          </c:extLst>
        </c:ser>
        <c:ser>
          <c:idx val="3"/>
          <c:order val="3"/>
          <c:tx>
            <c:strRef>
              <c:f>'[9-ШАБЛОН ГОСУДАРСТВЕННЫЙ ДОЛГ ГОТОВО УТОЧНЕННЫЙ млн. руб. 2025 г..xlsx]слайд 1'!$A$9</c:f>
              <c:strCache>
                <c:ptCount val="1"/>
                <c:pt idx="0">
                  <c:v>Бюджетные кредиты, млн. руб.</c:v>
                </c:pt>
              </c:strCache>
            </c:strRef>
          </c:tx>
          <c:spPr>
            <a:solidFill>
              <a:schemeClr val="bg1">
                <a:lumMod val="65000"/>
              </a:schemeClr>
            </a:solidFill>
            <a:ln>
              <a:noFill/>
            </a:ln>
            <a:effectLst/>
          </c:spPr>
          <c:invertIfNegative val="0"/>
          <c:dLbls>
            <c:dLbl>
              <c:idx val="2"/>
              <c:layout>
                <c:manualLayout>
                  <c:x val="7.8732633099995192E-3"/>
                  <c:y val="-4.057112645572875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BF17-4B34-96D4-D254B6A2C7C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'[9-ШАБЛОН ГОСУДАРСТВЕННЫЙ ДОЛГ ГОТОВО УТОЧНЕННЫЙ млн. руб. 2025 г..xlsx]слайд 1'!$B$4:$F$4</c:f>
              <c:strCache>
                <c:ptCount val="5"/>
                <c:pt idx="0">
                  <c:v>2021 г.</c:v>
                </c:pt>
                <c:pt idx="1">
                  <c:v>2022 г.</c:v>
                </c:pt>
                <c:pt idx="2">
                  <c:v>2023 г.</c:v>
                </c:pt>
                <c:pt idx="3">
                  <c:v>2024 г.</c:v>
                </c:pt>
                <c:pt idx="4">
                  <c:v>2025 г.</c:v>
                </c:pt>
              </c:strCache>
            </c:strRef>
          </c:cat>
          <c:val>
            <c:numRef>
              <c:f>'[9-ШАБЛОН ГОСУДАРСТВЕННЫЙ ДОЛГ ГОТОВО УТОЧНЕННЫЙ млн. руб. 2025 г..xlsx]слайд 1'!$B$9:$F$9</c:f>
              <c:numCache>
                <c:formatCode>#\ ##0.0</c:formatCode>
                <c:ptCount val="5"/>
                <c:pt idx="0">
                  <c:v>1274.4748099999999</c:v>
                </c:pt>
                <c:pt idx="1">
                  <c:v>2523.6999999999998</c:v>
                </c:pt>
                <c:pt idx="2">
                  <c:v>3302.3</c:v>
                </c:pt>
                <c:pt idx="3">
                  <c:v>2836.8</c:v>
                </c:pt>
                <c:pt idx="4">
                  <c:v>2632.9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BF17-4B34-96D4-D254B6A2C7C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axId val="352072015"/>
        <c:axId val="352067439"/>
      </c:barChart>
      <c:lineChart>
        <c:grouping val="standard"/>
        <c:varyColors val="0"/>
        <c:ser>
          <c:idx val="4"/>
          <c:order val="4"/>
          <c:tx>
            <c:strRef>
              <c:f>'[9-ШАБЛОН ГОСУДАРСТВЕННЫЙ ДОЛГ ГОТОВО УТОЧНЕННЫЙ млн. руб. 2025 г..xlsx]слайд 1'!$A$10</c:f>
              <c:strCache>
                <c:ptCount val="1"/>
                <c:pt idx="0">
                  <c:v>Обслуживание долга, млн. руб.</c:v>
                </c:pt>
              </c:strCache>
            </c:strRef>
          </c:tx>
          <c:spPr>
            <a:ln w="28575" cap="rnd">
              <a:solidFill>
                <a:srgbClr val="FF0000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rgbClr val="FF0000"/>
              </a:solidFill>
              <a:ln w="9525">
                <a:solidFill>
                  <a:srgbClr val="FF0000"/>
                </a:solidFill>
              </a:ln>
              <a:effectLst/>
            </c:spPr>
          </c:marker>
          <c:dLbls>
            <c:dLbl>
              <c:idx val="0"/>
              <c:layout>
                <c:manualLayout>
                  <c:x val="2.7385277430470326E-2"/>
                  <c:y val="1.217133793671862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5-BF17-4B34-96D4-D254B6A2C7CF}"/>
                </c:ext>
              </c:extLst>
            </c:dLbl>
            <c:dLbl>
              <c:idx val="1"/>
              <c:layout>
                <c:manualLayout>
                  <c:x val="3.1949490335548711E-2"/>
                  <c:y val="1.825700690507793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6-BF17-4B34-96D4-D254B6A2C7CF}"/>
                </c:ext>
              </c:extLst>
            </c:dLbl>
            <c:dLbl>
              <c:idx val="2"/>
              <c:layout>
                <c:manualLayout>
                  <c:x val="3.5372650014357424E-2"/>
                  <c:y val="2.231411955065081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7-BF17-4B34-96D4-D254B6A2C7CF}"/>
                </c:ext>
              </c:extLst>
            </c:dLbl>
            <c:dLbl>
              <c:idx val="3"/>
              <c:layout>
                <c:manualLayout>
                  <c:x val="2.7385277430470242E-2"/>
                  <c:y val="1.825700690507793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8-BF17-4B34-96D4-D254B6A2C7CF}"/>
                </c:ext>
              </c:extLst>
            </c:dLbl>
            <c:dLbl>
              <c:idx val="4"/>
              <c:layout>
                <c:manualLayout>
                  <c:x val="2.7385277430470326E-2"/>
                  <c:y val="2.637123219622354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9-BF17-4B34-96D4-D254B6A2C7C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'[9-ШАБЛОН ГОСУДАРСТВЕННЫЙ ДОЛГ ГОТОВО УТОЧНЕННЫЙ млн. руб. 2025 г..xlsx]слайд 1'!$B$4:$F$4</c:f>
              <c:strCache>
                <c:ptCount val="5"/>
                <c:pt idx="0">
                  <c:v>2021 г.</c:v>
                </c:pt>
                <c:pt idx="1">
                  <c:v>2022 г.</c:v>
                </c:pt>
                <c:pt idx="2">
                  <c:v>2023 г.</c:v>
                </c:pt>
                <c:pt idx="3">
                  <c:v>2024 г.</c:v>
                </c:pt>
                <c:pt idx="4">
                  <c:v>2025 г.</c:v>
                </c:pt>
              </c:strCache>
            </c:strRef>
          </c:cat>
          <c:val>
            <c:numRef>
              <c:f>'[9-ШАБЛОН ГОСУДАРСТВЕННЫЙ ДОЛГ ГОТОВО УТОЧНЕННЫЙ млн. руб. 2025 г..xlsx]слайд 1'!$B$10:$F$10</c:f>
              <c:numCache>
                <c:formatCode>#\ ##0.0</c:formatCode>
                <c:ptCount val="5"/>
                <c:pt idx="0">
                  <c:v>2.2000000000000002</c:v>
                </c:pt>
                <c:pt idx="1">
                  <c:v>3</c:v>
                </c:pt>
                <c:pt idx="2">
                  <c:v>5.9</c:v>
                </c:pt>
                <c:pt idx="3">
                  <c:v>19.5</c:v>
                </c:pt>
                <c:pt idx="4">
                  <c:v>27.8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A-BF17-4B34-96D4-D254B6A2C7C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352072015"/>
        <c:axId val="352067439"/>
      </c:lineChart>
      <c:lineChart>
        <c:grouping val="standard"/>
        <c:varyColors val="0"/>
        <c:ser>
          <c:idx val="1"/>
          <c:order val="1"/>
          <c:tx>
            <c:strRef>
              <c:f>'[9-ШАБЛОН ГОСУДАРСТВЕННЫЙ ДОЛГ ГОТОВО УТОЧНЕННЫЙ млн. руб. 2025 г..xlsx]слайд 1'!$A$6</c:f>
              <c:strCache>
                <c:ptCount val="1"/>
                <c:pt idx="0">
                  <c:v>Уд. вес размера долга к доходам, %</c:v>
                </c:pt>
              </c:strCache>
            </c:strRef>
          </c:tx>
          <c:spPr>
            <a:ln w="63500" cap="rnd">
              <a:solidFill>
                <a:srgbClr val="00B050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rgbClr val="00B050"/>
              </a:solidFill>
              <a:ln w="9525">
                <a:solidFill>
                  <a:srgbClr val="00B050"/>
                </a:solidFill>
              </a:ln>
              <a:effectLst/>
            </c:spPr>
          </c:marker>
          <c:dLbls>
            <c:dLbl>
              <c:idx val="2"/>
              <c:layout>
                <c:manualLayout>
                  <c:x val="2.2821064525391939E-3"/>
                  <c:y val="-4.1585404617121992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100" b="1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4.1363179452272886E-2"/>
                      <c:h val="4.1879625148348171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B-BF17-4B34-96D4-D254B6A2C7CF}"/>
                </c:ext>
              </c:extLst>
            </c:dLbl>
            <c:dLbl>
              <c:idx val="3"/>
              <c:layout>
                <c:manualLayout>
                  <c:x val="-1.9397904846583231E-2"/>
                  <c:y val="-4.057112645572882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C-BF17-4B34-96D4-D254B6A2C7CF}"/>
                </c:ext>
              </c:extLst>
            </c:dLbl>
            <c:dLbl>
              <c:idx val="4"/>
              <c:layout>
                <c:manualLayout>
                  <c:x val="-1.9397904846583314E-2"/>
                  <c:y val="-3.651401381015595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D-BF17-4B34-96D4-D254B6A2C7C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'[9-ШАБЛОН ГОСУДАРСТВЕННЫЙ ДОЛГ ГОТОВО УТОЧНЕННЫЙ млн. руб. 2025 г..xlsx]слайд 1'!$B$4:$F$4</c:f>
              <c:strCache>
                <c:ptCount val="5"/>
                <c:pt idx="0">
                  <c:v>2021 г.</c:v>
                </c:pt>
                <c:pt idx="1">
                  <c:v>2022 г.</c:v>
                </c:pt>
                <c:pt idx="2">
                  <c:v>2023 г.</c:v>
                </c:pt>
                <c:pt idx="3">
                  <c:v>2024 г.</c:v>
                </c:pt>
                <c:pt idx="4">
                  <c:v>2025 г.</c:v>
                </c:pt>
              </c:strCache>
            </c:strRef>
          </c:cat>
          <c:val>
            <c:numRef>
              <c:f>'[9-ШАБЛОН ГОСУДАРСТВЕННЫЙ ДОЛГ ГОТОВО УТОЧНЕННЫЙ млн. руб. 2025 г..xlsx]слайд 1'!$B$6:$F$6</c:f>
              <c:numCache>
                <c:formatCode>0.0%</c:formatCode>
                <c:ptCount val="5"/>
                <c:pt idx="0">
                  <c:v>0.21274814444172951</c:v>
                </c:pt>
                <c:pt idx="1">
                  <c:v>0.28682642714161521</c:v>
                </c:pt>
                <c:pt idx="2">
                  <c:v>0.34474840358173559</c:v>
                </c:pt>
                <c:pt idx="3">
                  <c:v>0.21307375109849253</c:v>
                </c:pt>
                <c:pt idx="4">
                  <c:v>0.19277628900701432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0E-BF17-4B34-96D4-D254B6A2C7C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40248176"/>
        <c:axId val="240246512"/>
      </c:lineChart>
      <c:catAx>
        <c:axId val="352072015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352067439"/>
        <c:crosses val="autoZero"/>
        <c:auto val="1"/>
        <c:lblAlgn val="ctr"/>
        <c:lblOffset val="100"/>
        <c:noMultiLvlLbl val="0"/>
      </c:catAx>
      <c:valAx>
        <c:axId val="352067439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\ ##0.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352072015"/>
        <c:crosses val="autoZero"/>
        <c:crossBetween val="between"/>
      </c:valAx>
      <c:valAx>
        <c:axId val="240246512"/>
        <c:scaling>
          <c:orientation val="minMax"/>
        </c:scaling>
        <c:delete val="0"/>
        <c:axPos val="r"/>
        <c:numFmt formatCode="0.0%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240248176"/>
        <c:crosses val="max"/>
        <c:crossBetween val="between"/>
      </c:valAx>
      <c:catAx>
        <c:axId val="240248176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240246512"/>
        <c:crosses val="autoZero"/>
        <c:auto val="1"/>
        <c:lblAlgn val="ctr"/>
        <c:lblOffset val="100"/>
        <c:noMultiLvlLbl val="0"/>
      </c:catAx>
      <c:spPr>
        <a:solidFill>
          <a:sysClr val="window" lastClr="FFFFFF"/>
        </a:solidFill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1.7132716916153461E-2"/>
          <c:y val="0.91314903819276394"/>
          <c:w val="0.97248298901312236"/>
          <c:h val="7.4679623870517409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spPr>
    <a:solidFill>
      <a:sysClr val="window" lastClr="FFFFFF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333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50000"/>
            <a:lumOff val="50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19050">
        <a:solidFill>
          <a:schemeClr val="lt1"/>
        </a:solidFill>
      </a:ln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1905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4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0.52255</cdr:x>
      <cdr:y>0.75508</cdr:y>
    </cdr:from>
    <cdr:to>
      <cdr:x>0.61306</cdr:x>
      <cdr:y>0.8039</cdr:y>
    </cdr:to>
    <cdr:sp macro="" textlink="">
      <cdr:nvSpPr>
        <cdr:cNvPr id="2" name="Стрелка вправо 1"/>
        <cdr:cNvSpPr/>
      </cdr:nvSpPr>
      <cdr:spPr>
        <a:xfrm xmlns:a="http://schemas.openxmlformats.org/drawingml/2006/main" rot="1521007">
          <a:off x="6016646" y="4410531"/>
          <a:ext cx="1042219" cy="285136"/>
        </a:xfrm>
        <a:prstGeom xmlns:a="http://schemas.openxmlformats.org/drawingml/2006/main" prst="rightArrow">
          <a:avLst/>
        </a:prstGeom>
        <a:solidFill xmlns:a="http://schemas.openxmlformats.org/drawingml/2006/main">
          <a:srgbClr val="00A29E"/>
        </a:solidFill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0.61064</cdr:x>
      <cdr:y>0.08373</cdr:y>
    </cdr:from>
    <cdr:to>
      <cdr:x>0.70116</cdr:x>
      <cdr:y>0.13255</cdr:y>
    </cdr:to>
    <cdr:sp macro="" textlink="">
      <cdr:nvSpPr>
        <cdr:cNvPr id="3" name="Стрелка вправо 2"/>
        <cdr:cNvSpPr/>
      </cdr:nvSpPr>
      <cdr:spPr>
        <a:xfrm xmlns:a="http://schemas.openxmlformats.org/drawingml/2006/main" rot="19063169">
          <a:off x="7031009" y="489098"/>
          <a:ext cx="1042219" cy="285136"/>
        </a:xfrm>
        <a:prstGeom xmlns:a="http://schemas.openxmlformats.org/drawingml/2006/main" prst="rightArrow">
          <a:avLst/>
        </a:prstGeom>
        <a:solidFill xmlns:a="http://schemas.openxmlformats.org/drawingml/2006/main">
          <a:srgbClr val="00A29E"/>
        </a:solidFill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0.62672</cdr:x>
      <cdr:y>0.74404</cdr:y>
    </cdr:from>
    <cdr:to>
      <cdr:x>0.68138</cdr:x>
      <cdr:y>0.80221</cdr:y>
    </cdr:to>
    <cdr:sp macro="" textlink="">
      <cdr:nvSpPr>
        <cdr:cNvPr id="6" name="Прямоугольник 5"/>
        <cdr:cNvSpPr/>
      </cdr:nvSpPr>
      <cdr:spPr>
        <a:xfrm xmlns:a="http://schemas.openxmlformats.org/drawingml/2006/main">
          <a:off x="7216182" y="4346036"/>
          <a:ext cx="629265" cy="339797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r>
            <a:rPr lang="ru-RU" sz="14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- 14,3</a:t>
          </a:r>
          <a:endParaRPr lang="ru-RU" sz="14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0.51852</cdr:x>
      <cdr:y>0.14843</cdr:y>
    </cdr:from>
    <cdr:to>
      <cdr:x>0.66546</cdr:x>
      <cdr:y>0.2736</cdr:y>
    </cdr:to>
    <cdr:sp macro="" textlink="">
      <cdr:nvSpPr>
        <cdr:cNvPr id="2" name="Прямоугольник 1"/>
        <cdr:cNvSpPr/>
      </cdr:nvSpPr>
      <cdr:spPr>
        <a:xfrm xmlns:a="http://schemas.openxmlformats.org/drawingml/2006/main">
          <a:off x="6286362" y="916007"/>
          <a:ext cx="1781454" cy="772474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 anchor="ctr"/>
        <a:lstStyle xmlns:a="http://schemas.openxmlformats.org/drawingml/2006/main"/>
        <a:p xmlns:a="http://schemas.openxmlformats.org/drawingml/2006/main">
          <a:pPr algn="ctr"/>
          <a:r>
            <a:rPr lang="ru-RU" sz="1600" dirty="0" smtClean="0">
              <a:solidFill>
                <a:srgbClr val="00A29E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Социальные программы</a:t>
          </a:r>
          <a:endParaRPr lang="ru-RU" sz="1600" dirty="0">
            <a:solidFill>
              <a:srgbClr val="00A29E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6CC9AD7-58C7-4360-A70B-A247827EF3A4}" type="datetimeFigureOut">
              <a:rPr lang="ru-RU" smtClean="0"/>
              <a:t>21.04.2026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42975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49688" y="942975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F31A092-77FB-4EDE-8D70-1B43F387E0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91099549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F66E18A-6CDD-4A37-B19F-05F11699308E}" type="datetimeFigureOut">
              <a:rPr lang="ru-RU" smtClean="0"/>
              <a:t>21.04.2026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77958"/>
            <a:ext cx="5438140" cy="3909239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3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03ADC5E-B046-4614-B63B-D85AE02B95F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70562771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271946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8234890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b="1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5. В бюджет для граждан рекомендуется включать: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b="1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основные характеристики бюджета (в абсолютных и относительных величинах), в том числе сведения о доходах и расходах, межбюджетных трансфертах, планируемых к получению из федерального бюджета (бюджета субъекта Российской Федерации, местного бюджета), а также дефицит/профицит бюджета;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b="1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уровень долговой нагрузки на бюджет публично-правового образования, в том числе с отражением структуры долга публично-правового образования по видам долговых обязательств;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3820796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Верхний колонтитул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5E6C6EB-847F-4E42-8194-E65E63226343}" type="slidenum">
              <a:rPr lang="ru-RU" smtClean="0"/>
              <a:pPr>
                <a:defRPr/>
              </a:pPr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8372316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0815757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2782979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Верхний колонтитул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5E6C6EB-847F-4E42-8194-E65E63226343}" type="slidenum">
              <a:rPr lang="ru-RU" smtClean="0"/>
              <a:pPr>
                <a:defRPr/>
              </a:pPr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9115672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b="1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12. Сведения о расходах бюджета могут быть дополнительно представлены по разделам и подразделам классификации расходов бюджета и в разрезе видов расходов.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8784518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3313553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Верхний колонтитул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5E6C6EB-847F-4E42-8194-E65E63226343}" type="slidenum">
              <a:rPr lang="ru-RU" smtClean="0"/>
              <a:pPr>
                <a:defRPr/>
              </a:pPr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3768088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Верхний колонтитул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5E6C6EB-847F-4E42-8194-E65E63226343}" type="slidenum">
              <a:rPr lang="ru-RU" smtClean="0"/>
              <a:pPr>
                <a:defRPr/>
              </a:pPr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7347061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Верхний колонтитул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5E6C6EB-847F-4E42-8194-E65E63226343}" type="slidenum">
              <a:rPr lang="ru-RU" smtClean="0"/>
              <a:pPr>
                <a:defRPr/>
              </a:pPr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6159271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07950" y="741363"/>
            <a:ext cx="6572250" cy="3697287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п. 5-6 приказа 145н информацию об</a:t>
            </a:r>
          </a:p>
          <a:p>
            <a:r>
              <a:rPr lang="ru-RU" dirty="0" smtClean="0"/>
              <a:t>межбюджетных трансфертов, поступающих в бюджет публично-правового образования в динамике (фактические значения в отчетном году, плановые значения в текущем году, прогноз на очередной год и плановый период).</a:t>
            </a:r>
            <a:endParaRPr lang="ru-RU" dirty="0"/>
          </a:p>
        </p:txBody>
      </p:sp>
      <p:sp>
        <p:nvSpPr>
          <p:cNvPr id="6" name="Верхний колонтитул 5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160135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9978467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b="1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19. В бюджеты для граждан рекомендуется включать контактную информацию для граждан, в том числе сведения о местонахождении, контактных телефонах, адресах электронной почты, графике работы финансового органа публично-правового образования, графике личного приема граждан руководством финансового органа, а также описание дополнительных способов участия граждан в публичных слушаниях по проекту бюджета и отчету о его исполнении в данном публично-правовом образовании, в том числе описание механизмов взаимодействия с депутатами законодательного (представительного) органа публично-правового образования.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2371000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B3AD999-3141-4E1A-86EE-D506228137E7}" type="datetime1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21.04.2026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C982B09-D545-4C8E-8147-3124702805AF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379419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2A25425-87C8-448A-974A-3A2C043EEBAF}" type="datetime1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21.04.2026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C982B09-D545-4C8E-8147-3124702805AF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992034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1F925D5-B31C-4F63-8A86-17DD36458D31}" type="datetime1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21.04.2026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C982B09-D545-4C8E-8147-3124702805AF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045047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EC43F5C-9D96-409E-8DAD-0A09FDE9EE86}" type="datetime1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21.04.2026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C982B09-D545-4C8E-8147-3124702805AF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497389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8F65BAC-4007-472E-B89E-6BF80D3A1969}" type="datetime1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21.04.2026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C982B09-D545-4C8E-8147-3124702805AF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072874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B2FF51E-EC1D-4409-9C10-244B015E83F2}" type="datetime1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21.04.2026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C982B09-D545-4C8E-8147-3124702805AF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859370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D2483CB-C6B3-4370-AD54-AA3617A46389}" type="datetime1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21.04.2026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C982B09-D545-4C8E-8147-3124702805AF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397271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7C096F3-86DA-49F5-B804-619D75B801C2}" type="datetime1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21.04.2026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C982B09-D545-4C8E-8147-3124702805AF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928784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E419978-9E98-4318-B08E-848EC2B12483}" type="datetime1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21.04.2026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C982B09-D545-4C8E-8147-3124702805AF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009666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8631D99-D7B9-4085-81E6-FC338D58366F}" type="datetime1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21.04.2026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C982B09-D545-4C8E-8147-3124702805AF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462174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4645F9F-DB28-428C-8064-A4881F420C8E}" type="datetime1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21.04.2026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C982B09-D545-4C8E-8147-3124702805AF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3668875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8920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52D6CA6-C32C-428A-8639-3F490318C2DC}" type="datetime1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21.04.2026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C982B09-D545-4C8E-8147-3124702805AF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062263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9" r:id="rId1"/>
    <p:sldLayoutId id="2147483840" r:id="rId2"/>
    <p:sldLayoutId id="2147483841" r:id="rId3"/>
    <p:sldLayoutId id="2147483842" r:id="rId4"/>
    <p:sldLayoutId id="2147483843" r:id="rId5"/>
    <p:sldLayoutId id="2147483844" r:id="rId6"/>
    <p:sldLayoutId id="2147483845" r:id="rId7"/>
    <p:sldLayoutId id="2147483846" r:id="rId8"/>
    <p:sldLayoutId id="2147483847" r:id="rId9"/>
    <p:sldLayoutId id="2147483848" r:id="rId10"/>
    <p:sldLayoutId id="2147483849" r:id="rId11"/>
    <p:sldLayoutId id="2147483850" r:id="rId12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9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0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1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2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minfin-altai.ru/" TargetMode="Externa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AutoShape 23"/>
          <p:cNvSpPr/>
          <p:nvPr/>
        </p:nvSpPr>
        <p:spPr>
          <a:xfrm>
            <a:off x="0" y="0"/>
            <a:ext cx="654033" cy="6858000"/>
          </a:xfrm>
          <a:prstGeom prst="rect">
            <a:avLst/>
          </a:prstGeom>
          <a:solidFill>
            <a:srgbClr val="00A29E"/>
          </a:solidFill>
        </p:spPr>
        <p:txBody>
          <a:bodyPr vert="vert270"/>
          <a:lstStyle/>
          <a:p>
            <a:pPr algn="r"/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БЮДЖЕТ РЕСПУБЛИКИ АЛТАЙ</a:t>
            </a:r>
            <a:endParaRPr lang="ru-RU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801177" y="1469893"/>
            <a:ext cx="11390823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400" b="1" dirty="0" smtClean="0">
                <a:solidFill>
                  <a:srgbClr val="00A29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Бюджет для граждан к общественным обсуждениям проекта Закона Республики Алтай «Об исполнении республиканского </a:t>
            </a:r>
            <a:r>
              <a:rPr lang="ru-RU" sz="4400" b="1" dirty="0">
                <a:solidFill>
                  <a:srgbClr val="00A29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бюджета Республики </a:t>
            </a:r>
            <a:r>
              <a:rPr lang="ru-RU" sz="4400" b="1" dirty="0" smtClean="0">
                <a:solidFill>
                  <a:srgbClr val="00A29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Алтай за 2025 год»</a:t>
            </a:r>
            <a:r>
              <a:rPr lang="ru-RU" sz="4400" b="1" dirty="0">
                <a:solidFill>
                  <a:srgbClr val="00A29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4400" b="1" dirty="0">
                <a:solidFill>
                  <a:srgbClr val="00A29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4400" b="1" dirty="0">
              <a:solidFill>
                <a:srgbClr val="00A29E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83694" y="6141276"/>
            <a:ext cx="115379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err="1">
                <a:solidFill>
                  <a:srgbClr val="00A29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</a:t>
            </a:r>
            <a:r>
              <a:rPr lang="ru-RU" dirty="0" err="1" smtClean="0">
                <a:solidFill>
                  <a:srgbClr val="00A29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.Горно-Алтайск</a:t>
            </a:r>
            <a:r>
              <a:rPr lang="ru-RU" dirty="0" smtClean="0">
                <a:solidFill>
                  <a:srgbClr val="00A29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ctr"/>
            <a:r>
              <a:rPr lang="ru-RU" dirty="0" smtClean="0">
                <a:solidFill>
                  <a:srgbClr val="00A29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2026 год</a:t>
            </a:r>
            <a:endParaRPr lang="ru-RU" dirty="0">
              <a:solidFill>
                <a:srgbClr val="00A29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802089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/>
          <p:cNvSpPr/>
          <p:nvPr/>
        </p:nvSpPr>
        <p:spPr>
          <a:xfrm>
            <a:off x="1733089" y="0"/>
            <a:ext cx="645631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ctr"/>
            <a:r>
              <a:rPr lang="ru-RU" b="1" spc="14" dirty="0" smtClean="0">
                <a:solidFill>
                  <a:srgbClr val="00BCB8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ГЛОССАРИЙ</a:t>
            </a:r>
            <a:endParaRPr lang="ru-RU" b="1" spc="14" dirty="0">
              <a:solidFill>
                <a:srgbClr val="00BCB8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659457" y="363914"/>
            <a:ext cx="5711198" cy="62478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52000" indent="-252000" algn="just">
              <a:spcBef>
                <a:spcPts val="0"/>
              </a:spcBef>
              <a:buFont typeface="Arial" pitchFamily="34" charset="0"/>
              <a:buChar char="•"/>
            </a:pPr>
            <a:r>
              <a:rPr lang="ru-RU" sz="1400" b="1" dirty="0">
                <a:solidFill>
                  <a:srgbClr val="00A29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Бюджетный процесс 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деятельность участников бюджетного процесса  по планированию, утверждению и исполнению бюджета, по контролю за его исполнением, осуществлению бюджетного учета,  ведению бюджетной отчетности и внешней 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проверке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52000" indent="-252000" algn="just">
              <a:spcBef>
                <a:spcPts val="0"/>
              </a:spcBef>
              <a:buFont typeface="Wingdings" pitchFamily="2" charset="2"/>
              <a:buChar char="ü"/>
            </a:pPr>
            <a:endParaRPr lang="ru-RU" sz="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52000" indent="-252000" algn="just">
              <a:buFont typeface="Arial" pitchFamily="34" charset="0"/>
              <a:buChar char="•"/>
            </a:pPr>
            <a:r>
              <a:rPr lang="ru-RU" sz="1400" b="1" dirty="0">
                <a:solidFill>
                  <a:srgbClr val="00A29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Бюджет </a:t>
            </a:r>
            <a:r>
              <a:rPr lang="ru-RU" sz="14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форма образования и расходования денежных средств, предназначенных для финансового обеспечения задач и функций государства и местного самоуправления</a:t>
            </a:r>
          </a:p>
          <a:p>
            <a:pPr algn="just">
              <a:spcBef>
                <a:spcPts val="0"/>
              </a:spcBef>
            </a:pPr>
            <a:endParaRPr lang="ru-RU" sz="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52000" indent="-252000" algn="just">
              <a:buFont typeface="Arial" pitchFamily="34" charset="0"/>
              <a:buChar char="•"/>
            </a:pPr>
            <a:r>
              <a:rPr lang="ru-RU" sz="1400" b="1" dirty="0" smtClean="0">
                <a:solidFill>
                  <a:srgbClr val="00A29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Консолидированный </a:t>
            </a:r>
            <a:r>
              <a:rPr lang="ru-RU" sz="1400" b="1" dirty="0">
                <a:solidFill>
                  <a:srgbClr val="00A29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бюджет </a:t>
            </a:r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свод бюджетов бюджетной системы Российской Федерации на соответствующей территории (за исключением бюджетов государственных внебюджетных фондов) без учета межбюджетных трансфертов между этими бюджетами</a:t>
            </a:r>
          </a:p>
          <a:p>
            <a:pPr marL="252000" indent="-252000" algn="just">
              <a:spcBef>
                <a:spcPts val="0"/>
              </a:spcBef>
              <a:buFont typeface="Wingdings" pitchFamily="2" charset="2"/>
              <a:buChar char="ü"/>
            </a:pPr>
            <a:endParaRPr lang="ru-RU" sz="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52000" indent="-252000" algn="just">
              <a:spcBef>
                <a:spcPts val="0"/>
              </a:spcBef>
              <a:buFont typeface="Arial" pitchFamily="34" charset="0"/>
              <a:buChar char="•"/>
            </a:pPr>
            <a:r>
              <a:rPr lang="ru-RU" sz="1400" b="1" dirty="0">
                <a:solidFill>
                  <a:srgbClr val="00A29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Доходы бюджета 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поступающие в бюджет денежные средства, за исключением  источников финансирования дефицита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бюджета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52000" indent="-252000" algn="just">
              <a:spcBef>
                <a:spcPts val="0"/>
              </a:spcBef>
            </a:pPr>
            <a:endParaRPr lang="ru-RU" sz="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52000" indent="-252000" algn="just">
              <a:spcBef>
                <a:spcPts val="0"/>
              </a:spcBef>
              <a:buFont typeface="Arial" pitchFamily="34" charset="0"/>
              <a:buChar char="•"/>
            </a:pPr>
            <a:r>
              <a:rPr lang="ru-RU" sz="1400" b="1" dirty="0">
                <a:solidFill>
                  <a:srgbClr val="00A29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бюджета 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выплачиваемые из бюджета денежные средства, за исключением источников финансирования дефицита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бюджета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52000" indent="-252000" algn="just">
              <a:spcBef>
                <a:spcPts val="0"/>
              </a:spcBef>
            </a:pPr>
            <a:endParaRPr lang="ru-RU" sz="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52000" indent="-252000" algn="just">
              <a:spcBef>
                <a:spcPts val="0"/>
              </a:spcBef>
              <a:buFont typeface="Arial" pitchFamily="34" charset="0"/>
              <a:buChar char="•"/>
            </a:pPr>
            <a:r>
              <a:rPr lang="ru-RU" sz="1400" b="1" dirty="0">
                <a:solidFill>
                  <a:srgbClr val="00A29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Профицит бюджета  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превышение доходов бюджета над его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расходами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0"/>
              </a:spcBef>
            </a:pPr>
            <a:endParaRPr lang="ru-RU" sz="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52000" indent="-252000" algn="just">
              <a:spcBef>
                <a:spcPts val="0"/>
              </a:spcBef>
              <a:buFont typeface="Arial" pitchFamily="34" charset="0"/>
              <a:buChar char="•"/>
            </a:pPr>
            <a:r>
              <a:rPr lang="ru-RU" sz="1400" b="1" dirty="0">
                <a:solidFill>
                  <a:srgbClr val="00A29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Дефицит бюджета  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превышение расходов бюджета над его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доходами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52000" indent="-252000" algn="just">
              <a:spcBef>
                <a:spcPts val="0"/>
              </a:spcBef>
            </a:pPr>
            <a:endParaRPr lang="ru-RU" sz="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52000" indent="-252000" algn="just">
              <a:spcBef>
                <a:spcPts val="0"/>
              </a:spcBef>
              <a:buFont typeface="Arial" pitchFamily="34" charset="0"/>
              <a:buChar char="•"/>
            </a:pPr>
            <a:r>
              <a:rPr lang="ru-RU" sz="1400" b="1" dirty="0">
                <a:solidFill>
                  <a:srgbClr val="00A29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Источники финансирования дефицита бюджета 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средства, привлекаемые в бюджет для покрытия дефицита (кредиты банков, кредиты от других уровней бюджетов, ценные бумаги, иные источники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6296872" y="117693"/>
            <a:ext cx="5700584" cy="67403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52000" indent="-252000" algn="just">
              <a:spcBef>
                <a:spcPts val="0"/>
              </a:spcBef>
              <a:buFont typeface="Arial" pitchFamily="34" charset="0"/>
              <a:buChar char="•"/>
            </a:pPr>
            <a:r>
              <a:rPr lang="ru-RU" sz="1400" b="1" dirty="0" smtClean="0">
                <a:solidFill>
                  <a:srgbClr val="00A29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Межбюджетные </a:t>
            </a:r>
            <a:r>
              <a:rPr lang="ru-RU" sz="1400" b="1" dirty="0">
                <a:solidFill>
                  <a:srgbClr val="00A29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трансферты 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средства, предоставляемые одним бюджетом бюджетной системы Российской Федерации другому бюджету бюджетной системы Российской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Федерации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52000" indent="-252000" algn="just">
              <a:spcBef>
                <a:spcPts val="0"/>
              </a:spcBef>
              <a:buFont typeface="Wingdings" pitchFamily="2" charset="2"/>
              <a:buChar char="ü"/>
            </a:pPr>
            <a:endParaRPr lang="ru-RU" sz="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52000" indent="-252000" algn="just">
              <a:spcBef>
                <a:spcPts val="0"/>
              </a:spcBef>
              <a:buFont typeface="Arial" pitchFamily="34" charset="0"/>
              <a:buChar char="•"/>
            </a:pPr>
            <a:r>
              <a:rPr lang="ru-RU" sz="1400" b="1" dirty="0">
                <a:solidFill>
                  <a:srgbClr val="00A29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Дотации</a:t>
            </a:r>
            <a:r>
              <a:rPr lang="ru-RU" sz="14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межбюджетные трансферты, предоставляемые на безвозмездной и безвозвратной основе без установления направлений их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использования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52000" indent="-252000" algn="just">
              <a:spcBef>
                <a:spcPts val="0"/>
              </a:spcBef>
              <a:buFont typeface="Wingdings" pitchFamily="2" charset="2"/>
              <a:buChar char="ü"/>
            </a:pPr>
            <a:endParaRPr lang="ru-RU" sz="900" b="1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52000" indent="-252000" algn="just">
              <a:spcBef>
                <a:spcPts val="0"/>
              </a:spcBef>
              <a:buFont typeface="Arial" pitchFamily="34" charset="0"/>
              <a:buChar char="•"/>
            </a:pPr>
            <a:r>
              <a:rPr lang="ru-RU" sz="1400" b="1" dirty="0">
                <a:solidFill>
                  <a:srgbClr val="00A29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Субсидии </a:t>
            </a:r>
            <a:r>
              <a:rPr lang="ru-RU" sz="14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средства, предоставляемые на софинансирование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расходов. Могут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предоставляться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бюджету,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 так же физическим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или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юридическим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лицам 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52000" indent="-252000" algn="just">
              <a:spcBef>
                <a:spcPts val="0"/>
              </a:spcBef>
            </a:pPr>
            <a:endParaRPr lang="ru-RU" sz="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52000" indent="-252000" algn="just">
              <a:spcBef>
                <a:spcPts val="0"/>
              </a:spcBef>
              <a:buFont typeface="Arial" pitchFamily="34" charset="0"/>
              <a:buChar char="•"/>
            </a:pPr>
            <a:r>
              <a:rPr lang="ru-RU" sz="1400" b="1" dirty="0">
                <a:solidFill>
                  <a:srgbClr val="00A29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Субвенции</a:t>
            </a:r>
            <a:r>
              <a:rPr lang="ru-RU" sz="1400" b="1" dirty="0">
                <a:solidFill>
                  <a:srgbClr val="CE1AA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средства, предоставляемые на реализацию переданных полномочий (когда полномочие передается с одного уровня бюджета на другой, то финансирование всегда осуществляется за счет бюджета, который передал полномочие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52000" indent="-252000" algn="just">
              <a:spcBef>
                <a:spcPts val="0"/>
              </a:spcBef>
            </a:pPr>
            <a:endParaRPr lang="ru-RU" sz="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52000" indent="-252000" algn="just">
              <a:spcBef>
                <a:spcPts val="0"/>
              </a:spcBef>
              <a:buFont typeface="Arial" pitchFamily="34" charset="0"/>
              <a:buChar char="•"/>
            </a:pPr>
            <a:r>
              <a:rPr lang="ru-RU" sz="1400" b="1" dirty="0">
                <a:solidFill>
                  <a:srgbClr val="00A29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программа 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комплекс мероприятий, реализация которых обеспечивает достижение приоритетов и целей государственной политики в сфере социально-экономического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развития</a:t>
            </a:r>
          </a:p>
          <a:p>
            <a:pPr marL="252000" indent="-252000" algn="just">
              <a:spcBef>
                <a:spcPts val="0"/>
              </a:spcBef>
              <a:buFont typeface="Arial" pitchFamily="34" charset="0"/>
              <a:buChar char="•"/>
            </a:pPr>
            <a:endParaRPr lang="ru-RU" sz="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52000" indent="-252000" algn="just">
              <a:buFont typeface="Arial" pitchFamily="34" charset="0"/>
              <a:buChar char="•"/>
            </a:pPr>
            <a:r>
              <a:rPr lang="ru-RU" sz="1400" b="1" dirty="0" smtClean="0">
                <a:solidFill>
                  <a:srgbClr val="00A29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Национальный проект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проект, обеспечивающий достижение целей, выполнение задач, определенных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Указами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Президента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Российской Федерации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 7 мая 2018 года № 204 «О национальных целях и стратегических задачах развития РФ на период до 2024 года», от  21 июля 2020 года № 474 «О национальных целях развития Российской Федерации на период до 2030 года».</a:t>
            </a:r>
          </a:p>
          <a:p>
            <a:pPr marL="252000" lvl="0" indent="-252000" algn="just">
              <a:buFont typeface="Arial" pitchFamily="34" charset="0"/>
              <a:buChar char="•"/>
            </a:pPr>
            <a:endParaRPr lang="ru-RU" sz="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52000" indent="-252000" algn="just">
              <a:buFont typeface="Arial" pitchFamily="34" charset="0"/>
              <a:buChar char="•"/>
            </a:pPr>
            <a:r>
              <a:rPr lang="ru-RU" sz="1400" b="1" dirty="0">
                <a:solidFill>
                  <a:srgbClr val="00A29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Отчёт об исполнении бюджета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— это часть бюджетной отчётности, которая содержит данные об исполнении бюджета по доходам, расходам и источникам финансирования дефицита бюджета в соответствии с бюджетной классификацией Российской Федерации</a:t>
            </a:r>
          </a:p>
        </p:txBody>
      </p:sp>
      <p:sp>
        <p:nvSpPr>
          <p:cNvPr id="7" name="AutoShape 23"/>
          <p:cNvSpPr/>
          <p:nvPr/>
        </p:nvSpPr>
        <p:spPr>
          <a:xfrm>
            <a:off x="0" y="0"/>
            <a:ext cx="659457" cy="6858000"/>
          </a:xfrm>
          <a:prstGeom prst="rect">
            <a:avLst/>
          </a:prstGeom>
          <a:solidFill>
            <a:srgbClr val="00A29E"/>
          </a:solidFill>
        </p:spPr>
        <p:txBody>
          <a:bodyPr vert="vert270"/>
          <a:lstStyle/>
          <a:p>
            <a:pPr algn="r"/>
            <a:r>
              <a:rPr lang="ru-RU" dirty="0" smtClean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ОСНОВНЫЕ ТЕРМИНЫ</a:t>
            </a:r>
            <a:endParaRPr lang="ru-RU" dirty="0">
              <a:solidFill>
                <a:schemeClr val="bg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010861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Прямоугольник 14"/>
          <p:cNvSpPr/>
          <p:nvPr/>
        </p:nvSpPr>
        <p:spPr>
          <a:xfrm>
            <a:off x="1323976" y="4122662"/>
            <a:ext cx="5017358" cy="2277526"/>
          </a:xfrm>
          <a:prstGeom prst="rect">
            <a:avLst/>
          </a:prstGeom>
          <a:noFill/>
          <a:ln w="28575">
            <a:solidFill>
              <a:srgbClr val="00BCB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6461040" y="4122662"/>
            <a:ext cx="4943475" cy="2277526"/>
          </a:xfrm>
          <a:prstGeom prst="rect">
            <a:avLst/>
          </a:prstGeom>
          <a:noFill/>
          <a:ln w="28575">
            <a:solidFill>
              <a:srgbClr val="00BCB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6461040" y="1742024"/>
            <a:ext cx="4943475" cy="2277526"/>
          </a:xfrm>
          <a:prstGeom prst="rect">
            <a:avLst/>
          </a:prstGeom>
          <a:noFill/>
          <a:ln w="28575">
            <a:solidFill>
              <a:srgbClr val="00BCB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1323975" y="1742024"/>
            <a:ext cx="4943475" cy="2277526"/>
          </a:xfrm>
          <a:prstGeom prst="rect">
            <a:avLst/>
          </a:prstGeom>
          <a:noFill/>
          <a:ln w="28575">
            <a:solidFill>
              <a:srgbClr val="00BCB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accent1">
                  <a:lumMod val="50000"/>
                </a:schemeClr>
              </a:solidFill>
            </a:endParaRPr>
          </a:p>
        </p:txBody>
      </p:sp>
      <p:grpSp>
        <p:nvGrpSpPr>
          <p:cNvPr id="4" name="Group 2"/>
          <p:cNvGrpSpPr/>
          <p:nvPr/>
        </p:nvGrpSpPr>
        <p:grpSpPr>
          <a:xfrm>
            <a:off x="1066800" y="374333"/>
            <a:ext cx="10745276" cy="1233030"/>
            <a:chOff x="-3382380" y="-47625"/>
            <a:chExt cx="18359140" cy="2287795"/>
          </a:xfrm>
        </p:grpSpPr>
        <p:sp>
          <p:nvSpPr>
            <p:cNvPr id="5" name="TextBox 3"/>
            <p:cNvSpPr txBox="1"/>
            <p:nvPr/>
          </p:nvSpPr>
          <p:spPr>
            <a:xfrm>
              <a:off x="-3382380" y="817272"/>
              <a:ext cx="18359140" cy="1422898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/>
              <a:r>
                <a:rPr lang="ru-RU" sz="1600" b="1" spc="14" dirty="0">
                  <a:latin typeface="Aileron Heavy"/>
                </a:rPr>
                <a:t>Закон Республики Алтай от 27 ноября 2007 года № 66-РЗ </a:t>
              </a:r>
            </a:p>
            <a:p>
              <a:pPr algn="ctr"/>
              <a:r>
                <a:rPr lang="ru-RU" sz="1600" b="1" spc="14" dirty="0">
                  <a:latin typeface="Aileron Heavy"/>
                </a:rPr>
                <a:t>«О бюджетном процессе в Республике Алтай» регулирует бюджетные правоотношения </a:t>
              </a:r>
              <a:r>
                <a:rPr lang="ru-RU" sz="1600" b="1" spc="14" dirty="0" smtClean="0">
                  <a:latin typeface="Aileron Heavy"/>
                </a:rPr>
                <a:t>в </a:t>
              </a:r>
              <a:r>
                <a:rPr lang="ru-RU" sz="1600" b="1" spc="14" dirty="0">
                  <a:latin typeface="Aileron Heavy"/>
                </a:rPr>
                <a:t>пределах полномочий, установленных Бюджетным кодексом Российской </a:t>
              </a:r>
              <a:r>
                <a:rPr lang="ru-RU" sz="1600" b="1" spc="14" dirty="0" smtClean="0">
                  <a:latin typeface="Aileron Heavy"/>
                </a:rPr>
                <a:t>Федерации</a:t>
              </a:r>
              <a:endParaRPr lang="en-US" sz="2000" b="1" spc="14" dirty="0">
                <a:latin typeface="Aileron Heavy"/>
              </a:endParaRPr>
            </a:p>
          </p:txBody>
        </p:sp>
        <p:sp>
          <p:nvSpPr>
            <p:cNvPr id="6" name="TextBox 4"/>
            <p:cNvSpPr txBox="1"/>
            <p:nvPr/>
          </p:nvSpPr>
          <p:spPr>
            <a:xfrm>
              <a:off x="-3382377" y="-47625"/>
              <a:ext cx="18258423" cy="685268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lvl="0" algn="ctr"/>
              <a:r>
                <a:rPr lang="ru-RU" sz="2400" b="1" spc="14" dirty="0">
                  <a:solidFill>
                    <a:srgbClr val="00A29E"/>
                  </a:solidFill>
                  <a:latin typeface="Aileron Heavy"/>
                </a:rPr>
                <a:t>ЭТАПЫ БЮДЖЕТНОГО ПРОЦЕССА В РЕСПУБЛИКЕ АЛТАЙ </a:t>
              </a:r>
            </a:p>
          </p:txBody>
        </p:sp>
      </p:grpSp>
      <p:sp>
        <p:nvSpPr>
          <p:cNvPr id="7" name="TextBox 18"/>
          <p:cNvSpPr txBox="1"/>
          <p:nvPr/>
        </p:nvSpPr>
        <p:spPr>
          <a:xfrm>
            <a:off x="1409700" y="1831237"/>
            <a:ext cx="4781550" cy="175432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806"/>
              </a:lnSpc>
              <a:spcBef>
                <a:spcPct val="0"/>
              </a:spcBef>
            </a:pPr>
            <a:r>
              <a:rPr lang="ru-RU" sz="1100" b="1" dirty="0" smtClean="0">
                <a:solidFill>
                  <a:schemeClr val="accent1">
                    <a:lumMod val="50000"/>
                  </a:schemeClr>
                </a:solidFill>
                <a:latin typeface="Aileron Regular"/>
                <a:cs typeface="Courier New" panose="02070309020205020404" pitchFamily="49" charset="0"/>
              </a:rPr>
              <a:t>1. СОСТАВЛЕНИЕ </a:t>
            </a:r>
            <a:r>
              <a:rPr lang="ru-RU" sz="1100" b="1" dirty="0">
                <a:solidFill>
                  <a:schemeClr val="accent1">
                    <a:lumMod val="50000"/>
                  </a:schemeClr>
                </a:solidFill>
                <a:latin typeface="Aileron Regular"/>
                <a:cs typeface="Courier New" panose="02070309020205020404" pitchFamily="49" charset="0"/>
              </a:rPr>
              <a:t>ПРОЕКТА БЮДЖЕТА</a:t>
            </a:r>
          </a:p>
          <a:p>
            <a:pPr algn="ctr">
              <a:spcBef>
                <a:spcPct val="0"/>
              </a:spcBef>
            </a:pPr>
            <a:endParaRPr lang="en-US" sz="1100" b="1" spc="14" dirty="0">
              <a:solidFill>
                <a:schemeClr val="accent1">
                  <a:lumMod val="50000"/>
                </a:schemeClr>
              </a:solidFill>
              <a:latin typeface="Aileron Heavy"/>
            </a:endParaRPr>
          </a:p>
          <a:p>
            <a:pPr algn="ctr">
              <a:spcBef>
                <a:spcPct val="0"/>
              </a:spcBef>
            </a:pPr>
            <a:r>
              <a:rPr lang="ru-RU" sz="1100" b="1" spc="14" dirty="0">
                <a:solidFill>
                  <a:schemeClr val="accent1">
                    <a:lumMod val="50000"/>
                  </a:schemeClr>
                </a:solidFill>
                <a:latin typeface="Aileron Heavy"/>
              </a:rPr>
              <a:t>Осуществляется в Порядке, </a:t>
            </a:r>
          </a:p>
          <a:p>
            <a:pPr algn="ctr">
              <a:spcBef>
                <a:spcPct val="0"/>
              </a:spcBef>
            </a:pPr>
            <a:r>
              <a:rPr lang="ru-RU" sz="1100" b="1" spc="14" dirty="0">
                <a:solidFill>
                  <a:schemeClr val="accent1">
                    <a:lumMod val="50000"/>
                  </a:schemeClr>
                </a:solidFill>
                <a:latin typeface="Aileron Heavy"/>
              </a:rPr>
              <a:t>установленном в соответствии с Бюджетным кодексом РФ Правительством РА </a:t>
            </a:r>
          </a:p>
          <a:p>
            <a:pPr algn="ctr">
              <a:spcBef>
                <a:spcPct val="0"/>
              </a:spcBef>
            </a:pPr>
            <a:r>
              <a:rPr lang="ru-RU" sz="1100" b="1" spc="14" dirty="0">
                <a:solidFill>
                  <a:schemeClr val="accent1">
                    <a:lumMod val="50000"/>
                  </a:schemeClr>
                </a:solidFill>
                <a:latin typeface="Aileron Heavy"/>
              </a:rPr>
              <a:t>(постановление от 31.07.2012 г. № 201 «Об организации работы по составлению проекта республиканского бюджета Республики Алтай и проекта бюджета Территориального фонда обязательного  медицинского страхования Республики Алтай на очередной финансовый  год и плановый период»).</a:t>
            </a:r>
            <a:endParaRPr lang="en-US" sz="1100" b="1" spc="14" dirty="0">
              <a:solidFill>
                <a:schemeClr val="accent1">
                  <a:lumMod val="50000"/>
                </a:schemeClr>
              </a:solidFill>
              <a:latin typeface="Aileron Heavy"/>
            </a:endParaRPr>
          </a:p>
        </p:txBody>
      </p:sp>
      <p:sp>
        <p:nvSpPr>
          <p:cNvPr id="8" name="TextBox 24"/>
          <p:cNvSpPr txBox="1"/>
          <p:nvPr/>
        </p:nvSpPr>
        <p:spPr>
          <a:xfrm>
            <a:off x="6686299" y="1859340"/>
            <a:ext cx="4591302" cy="203132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spcBef>
                <a:spcPct val="0"/>
              </a:spcBef>
            </a:pPr>
            <a:r>
              <a:rPr lang="ru-RU" sz="1100" b="1" dirty="0" smtClean="0">
                <a:solidFill>
                  <a:schemeClr val="accent1">
                    <a:lumMod val="50000"/>
                  </a:schemeClr>
                </a:solidFill>
                <a:latin typeface="Aileron Regular"/>
                <a:cs typeface="Courier New" panose="02070309020205020404" pitchFamily="49" charset="0"/>
              </a:rPr>
              <a:t>2. РАССМОТРЕНИЕ И </a:t>
            </a:r>
            <a:r>
              <a:rPr lang="ru-RU" sz="1100" b="1" dirty="0">
                <a:solidFill>
                  <a:schemeClr val="accent1">
                    <a:lumMod val="50000"/>
                  </a:schemeClr>
                </a:solidFill>
                <a:latin typeface="Aileron Regular"/>
                <a:cs typeface="Courier New" panose="02070309020205020404" pitchFamily="49" charset="0"/>
              </a:rPr>
              <a:t>УТВЕРЖДЕНИЕ </a:t>
            </a:r>
          </a:p>
          <a:p>
            <a:pPr algn="ctr">
              <a:spcBef>
                <a:spcPct val="0"/>
              </a:spcBef>
            </a:pPr>
            <a:r>
              <a:rPr lang="ru-RU" sz="1100" b="1" dirty="0">
                <a:solidFill>
                  <a:schemeClr val="accent1">
                    <a:lumMod val="50000"/>
                  </a:schemeClr>
                </a:solidFill>
                <a:latin typeface="Aileron Regular"/>
                <a:cs typeface="Courier New" panose="02070309020205020404" pitchFamily="49" charset="0"/>
              </a:rPr>
              <a:t>ПРОЕКТА БЮДЖЕТА</a:t>
            </a:r>
            <a:endParaRPr lang="en-US" sz="1100" b="1" dirty="0">
              <a:solidFill>
                <a:schemeClr val="accent1">
                  <a:lumMod val="50000"/>
                </a:schemeClr>
              </a:solidFill>
              <a:latin typeface="Aileron Regular"/>
              <a:cs typeface="Courier New" panose="02070309020205020404" pitchFamily="49" charset="0"/>
            </a:endParaRPr>
          </a:p>
          <a:p>
            <a:pPr algn="ctr"/>
            <a:endParaRPr lang="ru-RU" sz="1100" b="1" spc="14" dirty="0" smtClean="0">
              <a:solidFill>
                <a:schemeClr val="accent1">
                  <a:lumMod val="50000"/>
                </a:schemeClr>
              </a:solidFill>
              <a:latin typeface="Aileron Heavy"/>
            </a:endParaRPr>
          </a:p>
          <a:p>
            <a:pPr algn="ctr"/>
            <a:r>
              <a:rPr lang="ru-RU" sz="1100" b="1" spc="14" dirty="0" smtClean="0">
                <a:solidFill>
                  <a:schemeClr val="accent1">
                    <a:lumMod val="50000"/>
                  </a:schemeClr>
                </a:solidFill>
                <a:latin typeface="Aileron Heavy"/>
              </a:rPr>
              <a:t>Проект </a:t>
            </a:r>
            <a:r>
              <a:rPr lang="ru-RU" sz="1100" b="1" spc="14" dirty="0">
                <a:solidFill>
                  <a:schemeClr val="accent1">
                    <a:lumMod val="50000"/>
                  </a:schemeClr>
                </a:solidFill>
                <a:latin typeface="Aileron Heavy"/>
              </a:rPr>
              <a:t>бюджета </a:t>
            </a:r>
            <a:r>
              <a:rPr lang="ru-RU" sz="1100" b="1" spc="14" dirty="0" smtClean="0">
                <a:solidFill>
                  <a:schemeClr val="accent1">
                    <a:lumMod val="50000"/>
                  </a:schemeClr>
                </a:solidFill>
                <a:latin typeface="Aileron Heavy"/>
              </a:rPr>
              <a:t>вносится </a:t>
            </a:r>
            <a:r>
              <a:rPr lang="ru-RU" sz="1100" b="1" spc="14" dirty="0">
                <a:solidFill>
                  <a:schemeClr val="accent1">
                    <a:lumMod val="50000"/>
                  </a:schemeClr>
                </a:solidFill>
                <a:latin typeface="Aileron Heavy"/>
              </a:rPr>
              <a:t>Правительством РА на рассмотрение </a:t>
            </a:r>
            <a:r>
              <a:rPr lang="ru-RU" sz="1100" b="1" spc="14" dirty="0" smtClean="0">
                <a:solidFill>
                  <a:schemeClr val="accent1">
                    <a:lumMod val="50000"/>
                  </a:schemeClr>
                </a:solidFill>
                <a:latin typeface="Aileron Heavy"/>
              </a:rPr>
              <a:t>в </a:t>
            </a:r>
            <a:r>
              <a:rPr lang="ru-RU" sz="1100" b="1" spc="14" dirty="0">
                <a:solidFill>
                  <a:schemeClr val="accent1">
                    <a:lumMod val="50000"/>
                  </a:schemeClr>
                </a:solidFill>
                <a:latin typeface="Aileron Heavy"/>
              </a:rPr>
              <a:t>Государственное Собрание – Эл Курултай РА не позднее 25 октября</a:t>
            </a:r>
            <a:r>
              <a:rPr lang="ru-RU" sz="1100" b="1" spc="14" dirty="0" smtClean="0">
                <a:solidFill>
                  <a:schemeClr val="accent1">
                    <a:lumMod val="50000"/>
                  </a:schemeClr>
                </a:solidFill>
                <a:latin typeface="Aileron Heavy"/>
              </a:rPr>
              <a:t>.  </a:t>
            </a:r>
            <a:r>
              <a:rPr lang="ru-RU" sz="1100" b="1" spc="14" dirty="0">
                <a:solidFill>
                  <a:schemeClr val="accent1">
                    <a:lumMod val="50000"/>
                  </a:schemeClr>
                </a:solidFill>
                <a:latin typeface="Aileron Heavy"/>
              </a:rPr>
              <a:t>Государственное Собрание – Эл Курултай РА проводит публичные слушания </a:t>
            </a:r>
          </a:p>
          <a:p>
            <a:pPr algn="ctr"/>
            <a:r>
              <a:rPr lang="ru-RU" sz="1100" b="1" spc="14" dirty="0">
                <a:solidFill>
                  <a:schemeClr val="accent1">
                    <a:lumMod val="50000"/>
                  </a:schemeClr>
                </a:solidFill>
                <a:latin typeface="Aileron Heavy"/>
              </a:rPr>
              <a:t>и рассматривает проект закона о бюджете в</a:t>
            </a:r>
          </a:p>
          <a:p>
            <a:pPr algn="ctr"/>
            <a:r>
              <a:rPr lang="ru-RU" sz="1100" b="1" spc="14" dirty="0">
                <a:solidFill>
                  <a:schemeClr val="accent1">
                    <a:lumMod val="50000"/>
                  </a:schemeClr>
                </a:solidFill>
                <a:latin typeface="Aileron Heavy"/>
              </a:rPr>
              <a:t> первом чтении - в течение 25 календарных дней со дня внесения, </a:t>
            </a:r>
            <a:r>
              <a:rPr lang="ru-RU" sz="1100" b="1" spc="14" dirty="0" smtClean="0">
                <a:solidFill>
                  <a:schemeClr val="accent1">
                    <a:lumMod val="50000"/>
                  </a:schemeClr>
                </a:solidFill>
                <a:latin typeface="Aileron Heavy"/>
              </a:rPr>
              <a:t>во </a:t>
            </a:r>
            <a:r>
              <a:rPr lang="ru-RU" sz="1100" b="1" spc="14" dirty="0">
                <a:solidFill>
                  <a:schemeClr val="accent1">
                    <a:lumMod val="50000"/>
                  </a:schemeClr>
                </a:solidFill>
                <a:latin typeface="Aileron Heavy"/>
              </a:rPr>
              <a:t>втором чтении - в течение 35 календарных дней со дня принятия проекта закона </a:t>
            </a:r>
          </a:p>
          <a:p>
            <a:pPr algn="ctr"/>
            <a:r>
              <a:rPr lang="ru-RU" sz="1100" b="1" spc="14" dirty="0">
                <a:solidFill>
                  <a:schemeClr val="accent1">
                    <a:lumMod val="50000"/>
                  </a:schemeClr>
                </a:solidFill>
                <a:latin typeface="Aileron Heavy"/>
              </a:rPr>
              <a:t>в первом чтении, но не позднее 22 декабря текущего года.</a:t>
            </a:r>
          </a:p>
        </p:txBody>
      </p:sp>
      <p:sp>
        <p:nvSpPr>
          <p:cNvPr id="9" name="TextBox 21"/>
          <p:cNvSpPr txBox="1"/>
          <p:nvPr/>
        </p:nvSpPr>
        <p:spPr>
          <a:xfrm>
            <a:off x="6686298" y="4245762"/>
            <a:ext cx="4591302" cy="1930552"/>
          </a:xfrm>
          <a:prstGeom prst="rect">
            <a:avLst/>
          </a:prstGeom>
          <a:ln>
            <a:noFill/>
          </a:ln>
        </p:spPr>
        <p:txBody>
          <a:bodyPr wrap="square" lIns="0" tIns="0" rIns="0" bIns="0" rtlCol="0" anchor="t">
            <a:spAutoFit/>
          </a:bodyPr>
          <a:lstStyle/>
          <a:p>
            <a:pPr algn="ctr">
              <a:spcBef>
                <a:spcPct val="0"/>
              </a:spcBef>
            </a:pPr>
            <a:r>
              <a:rPr lang="ru-RU" sz="1100" b="1" dirty="0" smtClean="0">
                <a:solidFill>
                  <a:schemeClr val="accent1">
                    <a:lumMod val="50000"/>
                  </a:schemeClr>
                </a:solidFill>
                <a:latin typeface="Aileron Regular"/>
                <a:cs typeface="Courier New" panose="02070309020205020404" pitchFamily="49" charset="0"/>
              </a:rPr>
              <a:t>4. СОСТАВЛЕНИЕ</a:t>
            </a:r>
            <a:r>
              <a:rPr lang="ru-RU" sz="1100" b="1" dirty="0">
                <a:solidFill>
                  <a:schemeClr val="accent1">
                    <a:lumMod val="50000"/>
                  </a:schemeClr>
                </a:solidFill>
                <a:latin typeface="Aileron Regular"/>
                <a:cs typeface="Courier New" panose="02070309020205020404" pitchFamily="49" charset="0"/>
              </a:rPr>
              <a:t>, </a:t>
            </a:r>
            <a:r>
              <a:rPr lang="ru-RU" sz="1100" b="1" dirty="0" smtClean="0">
                <a:solidFill>
                  <a:schemeClr val="accent1">
                    <a:lumMod val="50000"/>
                  </a:schemeClr>
                </a:solidFill>
                <a:latin typeface="Aileron Regular"/>
                <a:cs typeface="Courier New" panose="02070309020205020404" pitchFamily="49" charset="0"/>
              </a:rPr>
              <a:t>РАССМОТРЕНИЕ </a:t>
            </a:r>
            <a:endParaRPr lang="ru-RU" sz="1100" b="1" dirty="0">
              <a:solidFill>
                <a:schemeClr val="accent1">
                  <a:lumMod val="50000"/>
                </a:schemeClr>
              </a:solidFill>
              <a:latin typeface="Aileron Regular"/>
              <a:cs typeface="Courier New" panose="02070309020205020404" pitchFamily="49" charset="0"/>
            </a:endParaRPr>
          </a:p>
          <a:p>
            <a:pPr algn="ctr">
              <a:spcBef>
                <a:spcPct val="0"/>
              </a:spcBef>
            </a:pPr>
            <a:r>
              <a:rPr lang="ru-RU" sz="1100" b="1" dirty="0">
                <a:solidFill>
                  <a:schemeClr val="accent1">
                    <a:lumMod val="50000"/>
                  </a:schemeClr>
                </a:solidFill>
                <a:latin typeface="Aileron Regular"/>
                <a:cs typeface="Courier New" panose="02070309020205020404" pitchFamily="49" charset="0"/>
              </a:rPr>
              <a:t>И УТВЕРЖДЕНИЕ БЮДЖЕТНОЙ ОТЧЕТНОСТИ </a:t>
            </a:r>
          </a:p>
          <a:p>
            <a:pPr algn="ctr">
              <a:spcBef>
                <a:spcPct val="0"/>
              </a:spcBef>
            </a:pPr>
            <a:r>
              <a:rPr lang="ru-RU" sz="1100" b="1" dirty="0">
                <a:solidFill>
                  <a:schemeClr val="accent1">
                    <a:lumMod val="50000"/>
                  </a:schemeClr>
                </a:solidFill>
                <a:latin typeface="Aileron Regular"/>
                <a:cs typeface="Courier New" panose="02070309020205020404" pitchFamily="49" charset="0"/>
              </a:rPr>
              <a:t>И ВНЕШНЯЯ ПРОВЕРКА</a:t>
            </a:r>
            <a:endParaRPr lang="en-US" sz="1100" b="1" dirty="0">
              <a:solidFill>
                <a:schemeClr val="accent1">
                  <a:lumMod val="50000"/>
                </a:schemeClr>
              </a:solidFill>
              <a:latin typeface="Aileron Regular"/>
              <a:cs typeface="Courier New" panose="02070309020205020404" pitchFamily="49" charset="0"/>
            </a:endParaRPr>
          </a:p>
          <a:p>
            <a:pPr algn="ctr">
              <a:spcAft>
                <a:spcPts val="0"/>
              </a:spcAft>
            </a:pPr>
            <a:endParaRPr lang="ru-RU" sz="1100" b="1" spc="14" dirty="0" smtClean="0">
              <a:solidFill>
                <a:schemeClr val="accent1">
                  <a:lumMod val="50000"/>
                </a:schemeClr>
              </a:solidFill>
              <a:latin typeface="Aileron Heavy"/>
            </a:endParaRPr>
          </a:p>
          <a:p>
            <a:pPr algn="ctr">
              <a:spcAft>
                <a:spcPts val="0"/>
              </a:spcAft>
            </a:pPr>
            <a:r>
              <a:rPr lang="ru-RU" sz="1100" b="1" spc="14" dirty="0" smtClean="0">
                <a:solidFill>
                  <a:schemeClr val="accent1">
                    <a:lumMod val="50000"/>
                  </a:schemeClr>
                </a:solidFill>
                <a:latin typeface="Aileron Heavy"/>
              </a:rPr>
              <a:t>Годовой </a:t>
            </a:r>
            <a:r>
              <a:rPr lang="ru-RU" sz="1100" b="1" spc="14" dirty="0">
                <a:solidFill>
                  <a:schemeClr val="accent1">
                    <a:lumMod val="50000"/>
                  </a:schemeClr>
                </a:solidFill>
                <a:latin typeface="Aileron Heavy"/>
              </a:rPr>
              <a:t>отчет </a:t>
            </a:r>
            <a:r>
              <a:rPr lang="ru-RU" sz="1100" b="1" spc="14" dirty="0" smtClean="0">
                <a:solidFill>
                  <a:schemeClr val="accent1">
                    <a:lumMod val="50000"/>
                  </a:schemeClr>
                </a:solidFill>
                <a:latin typeface="Aileron Heavy"/>
              </a:rPr>
              <a:t>об </a:t>
            </a:r>
            <a:r>
              <a:rPr lang="ru-RU" sz="1100" b="1" spc="14" dirty="0">
                <a:solidFill>
                  <a:schemeClr val="accent1">
                    <a:lumMod val="50000"/>
                  </a:schemeClr>
                </a:solidFill>
                <a:latin typeface="Aileron Heavy"/>
              </a:rPr>
              <a:t>исполнении республиканского бюджета представляется Главой РА, Председателем Правительства РА в Государственное Собрание – Эл Курултай РА </a:t>
            </a:r>
          </a:p>
          <a:p>
            <a:pPr algn="ctr">
              <a:spcAft>
                <a:spcPts val="0"/>
              </a:spcAft>
            </a:pPr>
            <a:r>
              <a:rPr lang="ru-RU" sz="1100" b="1" spc="14" dirty="0">
                <a:solidFill>
                  <a:schemeClr val="accent1">
                    <a:lumMod val="50000"/>
                  </a:schemeClr>
                </a:solidFill>
                <a:latin typeface="Aileron Heavy"/>
              </a:rPr>
              <a:t>не позднее 1 июня текущего года.</a:t>
            </a:r>
          </a:p>
          <a:p>
            <a:pPr algn="ctr">
              <a:spcAft>
                <a:spcPts val="0"/>
              </a:spcAft>
            </a:pPr>
            <a:r>
              <a:rPr lang="ru-RU" sz="1100" b="1" spc="14" dirty="0">
                <a:solidFill>
                  <a:schemeClr val="accent1">
                    <a:lumMod val="50000"/>
                  </a:schemeClr>
                </a:solidFill>
                <a:latin typeface="Aileron Heavy"/>
              </a:rPr>
              <a:t>Государственное Собрание – Эл Курултай РА рассматривает </a:t>
            </a:r>
          </a:p>
          <a:p>
            <a:pPr algn="ctr">
              <a:spcAft>
                <a:spcPts val="0"/>
              </a:spcAft>
            </a:pPr>
            <a:r>
              <a:rPr lang="ru-RU" sz="1100" b="1" spc="14" dirty="0">
                <a:solidFill>
                  <a:schemeClr val="accent1">
                    <a:lumMod val="50000"/>
                  </a:schemeClr>
                </a:solidFill>
                <a:latin typeface="Aileron Heavy"/>
              </a:rPr>
              <a:t>годовой отчет не позднее 1 месяца со дня его внесения в Государственное Собрание – Эл Курултай РА.</a:t>
            </a:r>
          </a:p>
        </p:txBody>
      </p:sp>
      <p:sp>
        <p:nvSpPr>
          <p:cNvPr id="11" name="TextBox 27"/>
          <p:cNvSpPr txBox="1"/>
          <p:nvPr/>
        </p:nvSpPr>
        <p:spPr>
          <a:xfrm>
            <a:off x="1562100" y="4245762"/>
            <a:ext cx="4524375" cy="181588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806"/>
              </a:lnSpc>
              <a:spcBef>
                <a:spcPct val="0"/>
              </a:spcBef>
            </a:pPr>
            <a:r>
              <a:rPr lang="ru-RU" sz="1100" b="1" dirty="0" smtClean="0">
                <a:solidFill>
                  <a:schemeClr val="accent1">
                    <a:lumMod val="50000"/>
                  </a:schemeClr>
                </a:solidFill>
                <a:latin typeface="Aileron Regular"/>
                <a:cs typeface="Courier New" panose="02070309020205020404" pitchFamily="49" charset="0"/>
              </a:rPr>
              <a:t>3. ИСПОЛНЕНИЕ БЮДЖЕТА И КОНТРОЛЬ</a:t>
            </a:r>
          </a:p>
          <a:p>
            <a:pPr algn="ctr">
              <a:lnSpc>
                <a:spcPts val="1806"/>
              </a:lnSpc>
              <a:spcBef>
                <a:spcPct val="0"/>
              </a:spcBef>
            </a:pPr>
            <a:endParaRPr lang="en-US" sz="1100" b="1" dirty="0">
              <a:solidFill>
                <a:schemeClr val="accent1">
                  <a:lumMod val="50000"/>
                </a:schemeClr>
              </a:solidFill>
              <a:latin typeface="Aileron Heavy" panose="020B0604020202020204"/>
              <a:cs typeface="Courier New" panose="02070309020205020404" pitchFamily="49" charset="0"/>
            </a:endParaRPr>
          </a:p>
          <a:p>
            <a:pPr lvl="0" algn="ctr"/>
            <a:r>
              <a:rPr lang="ru-RU" sz="1100" b="1" spc="14" dirty="0" smtClean="0">
                <a:solidFill>
                  <a:schemeClr val="accent1">
                    <a:lumMod val="50000"/>
                  </a:schemeClr>
                </a:solidFill>
                <a:latin typeface="Aileron Heavy"/>
              </a:rPr>
              <a:t>Организация исполнения </a:t>
            </a:r>
            <a:r>
              <a:rPr lang="ru-RU" sz="1100" b="1" spc="14" dirty="0">
                <a:solidFill>
                  <a:schemeClr val="accent1">
                    <a:lumMod val="50000"/>
                  </a:schemeClr>
                </a:solidFill>
                <a:latin typeface="Aileron Heavy"/>
              </a:rPr>
              <a:t>республиканского бюджета </a:t>
            </a:r>
          </a:p>
          <a:p>
            <a:pPr lvl="0" algn="ctr"/>
            <a:r>
              <a:rPr lang="ru-RU" sz="1100" b="1" spc="14" dirty="0">
                <a:solidFill>
                  <a:schemeClr val="accent1">
                    <a:lumMod val="50000"/>
                  </a:schemeClr>
                </a:solidFill>
                <a:latin typeface="Aileron Heavy"/>
              </a:rPr>
              <a:t>осуществляется Минфином РА.  </a:t>
            </a:r>
            <a:r>
              <a:rPr lang="en-US" sz="1100" b="1" spc="14" dirty="0">
                <a:solidFill>
                  <a:schemeClr val="accent1">
                    <a:lumMod val="50000"/>
                  </a:schemeClr>
                </a:solidFill>
                <a:latin typeface="Aileron Heavy"/>
              </a:rPr>
              <a:t/>
            </a:r>
            <a:br>
              <a:rPr lang="en-US" sz="1100" b="1" spc="14" dirty="0">
                <a:solidFill>
                  <a:schemeClr val="accent1">
                    <a:lumMod val="50000"/>
                  </a:schemeClr>
                </a:solidFill>
                <a:latin typeface="Aileron Heavy"/>
              </a:rPr>
            </a:br>
            <a:r>
              <a:rPr lang="ru-RU" sz="1100" b="1" spc="14" dirty="0">
                <a:solidFill>
                  <a:schemeClr val="accent1">
                    <a:lumMod val="50000"/>
                  </a:schemeClr>
                </a:solidFill>
                <a:latin typeface="Aileron Heavy"/>
              </a:rPr>
              <a:t>Исполнение республиканского бюджета осуществляется на основе сводной бюджетной росписи и кассового плана, которые утверждаются в соответствии с принятым бюджетом. </a:t>
            </a:r>
          </a:p>
          <a:p>
            <a:pPr lvl="0" algn="ctr"/>
            <a:r>
              <a:rPr lang="ru-RU" sz="1100" b="1" spc="14" dirty="0">
                <a:solidFill>
                  <a:schemeClr val="accent1">
                    <a:lumMod val="50000"/>
                  </a:schemeClr>
                </a:solidFill>
                <a:latin typeface="Aileron Heavy"/>
              </a:rPr>
              <a:t>Органами государственного финансового контроля являются: Счетная палата РФ, Федеральное казначейство, Минфин РА,</a:t>
            </a:r>
          </a:p>
          <a:p>
            <a:pPr lvl="0" algn="ctr"/>
            <a:r>
              <a:rPr lang="ru-RU" sz="1100" b="1" spc="14" dirty="0">
                <a:solidFill>
                  <a:schemeClr val="accent1">
                    <a:lumMod val="50000"/>
                  </a:schemeClr>
                </a:solidFill>
                <a:latin typeface="Aileron Heavy"/>
              </a:rPr>
              <a:t>Контрольно-счетная палата РА.</a:t>
            </a:r>
          </a:p>
        </p:txBody>
      </p:sp>
      <p:sp>
        <p:nvSpPr>
          <p:cNvPr id="16" name="AutoShape 23"/>
          <p:cNvSpPr/>
          <p:nvPr/>
        </p:nvSpPr>
        <p:spPr>
          <a:xfrm>
            <a:off x="-15096" y="0"/>
            <a:ext cx="659457" cy="6858000"/>
          </a:xfrm>
          <a:prstGeom prst="rect">
            <a:avLst/>
          </a:prstGeom>
          <a:solidFill>
            <a:srgbClr val="00A29E"/>
          </a:solidFill>
        </p:spPr>
        <p:txBody>
          <a:bodyPr vert="vert270"/>
          <a:lstStyle/>
          <a:p>
            <a:pPr algn="r"/>
            <a:r>
              <a:rPr lang="ru-RU" dirty="0" smtClean="0">
                <a:solidFill>
                  <a:schemeClr val="bg1"/>
                </a:solidFill>
                <a:latin typeface="+mj-lt"/>
              </a:rPr>
              <a:t>БЮДЖЕТНЫЙ ПРОЦЕСС</a:t>
            </a:r>
            <a:endParaRPr lang="ru-RU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61471253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1"/>
          <p:cNvGrpSpPr/>
          <p:nvPr/>
        </p:nvGrpSpPr>
        <p:grpSpPr>
          <a:xfrm>
            <a:off x="5771868" y="101364"/>
            <a:ext cx="6326348" cy="3590295"/>
            <a:chOff x="-1568976" y="464730"/>
            <a:chExt cx="8438881" cy="1845445"/>
          </a:xfrm>
        </p:grpSpPr>
        <p:sp>
          <p:nvSpPr>
            <p:cNvPr id="5" name="TextBox 19"/>
            <p:cNvSpPr>
              <a:spLocks noChangeArrowheads="1"/>
            </p:cNvSpPr>
            <p:nvPr/>
          </p:nvSpPr>
          <p:spPr bwMode="auto">
            <a:xfrm>
              <a:off x="2074587" y="1663433"/>
              <a:ext cx="4795318" cy="1865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defTabSz="1089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defTabSz="1089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defTabSz="1089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defTabSz="1089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ru-RU" altLang="zh-CN" sz="1050" b="1" dirty="0" smtClean="0">
                <a:latin typeface="Century Schoolbook" panose="02040604050505020304" pitchFamily="18" charset="0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6" name="TextBox 22"/>
            <p:cNvSpPr>
              <a:spLocks noChangeArrowheads="1"/>
            </p:cNvSpPr>
            <p:nvPr/>
          </p:nvSpPr>
          <p:spPr bwMode="auto">
            <a:xfrm>
              <a:off x="-1568976" y="707141"/>
              <a:ext cx="8438880" cy="3005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defTabSz="1089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defTabSz="1089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defTabSz="1089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defTabSz="1089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ru-RU" sz="1600" b="1" dirty="0">
                  <a:solidFill>
                    <a:srgbClr val="00A29E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Times New Roman" panose="02020603050405020304" pitchFamily="18" charset="0"/>
                </a:rPr>
                <a:t>Ч</a:t>
              </a:r>
              <a:r>
                <a:rPr lang="ru-RU" sz="1600" b="1" dirty="0" smtClean="0">
                  <a:solidFill>
                    <a:srgbClr val="00A29E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Times New Roman" panose="02020603050405020304" pitchFamily="18" charset="0"/>
                </a:rPr>
                <a:t>исленность населения   на 2024 год</a:t>
              </a:r>
            </a:p>
            <a:p>
              <a:pPr algn="ctr" eaLnBrk="1" hangingPunct="1"/>
              <a:r>
                <a:rPr lang="ru-RU" sz="1600" b="1" dirty="0" smtClean="0">
                  <a:solidFill>
                    <a:srgbClr val="00A29E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Times New Roman" panose="02020603050405020304" pitchFamily="18" charset="0"/>
                </a:rPr>
                <a:t>210 765 </a:t>
              </a:r>
              <a:r>
                <a:rPr lang="ru-RU" sz="1600" b="1" dirty="0">
                  <a:solidFill>
                    <a:srgbClr val="00A29E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Times New Roman" panose="02020603050405020304" pitchFamily="18" charset="0"/>
                </a:rPr>
                <a:t>человек </a:t>
              </a:r>
              <a:endParaRPr lang="ru-RU" altLang="zh-CN" sz="1600" dirty="0">
                <a:solidFill>
                  <a:srgbClr val="00A29E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8" name="TextBox 22"/>
            <p:cNvSpPr>
              <a:spLocks noChangeArrowheads="1"/>
            </p:cNvSpPr>
            <p:nvPr/>
          </p:nvSpPr>
          <p:spPr bwMode="auto">
            <a:xfrm>
              <a:off x="620421" y="464730"/>
              <a:ext cx="5584353" cy="2056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defTabSz="1089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defTabSz="1089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defTabSz="1089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defTabSz="1089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ru-RU" sz="2000" b="1" dirty="0" smtClean="0">
                  <a:solidFill>
                    <a:srgbClr val="00A29E"/>
                  </a:solidFill>
                  <a:latin typeface="Century Schoolbook" panose="02040604050505020304" pitchFamily="18" charset="0"/>
                  <a:ea typeface="微软雅黑" panose="020B0503020204020204" pitchFamily="34" charset="-122"/>
                </a:rPr>
                <a:t>РЕСПУБЛИКА АЛТАЙ</a:t>
              </a:r>
              <a:endParaRPr lang="ru-RU" altLang="zh-CN" sz="2000" dirty="0">
                <a:solidFill>
                  <a:srgbClr val="00A29E"/>
                </a:solidFill>
                <a:latin typeface="Century Schoolbook" panose="02040604050505020304" pitchFamily="18" charset="0"/>
                <a:cs typeface="Open Sans" panose="020B0606030504020204" pitchFamily="34" charset="0"/>
              </a:endParaRPr>
            </a:p>
          </p:txBody>
        </p:sp>
        <p:sp>
          <p:nvSpPr>
            <p:cNvPr id="9" name="TextBox 22"/>
            <p:cNvSpPr>
              <a:spLocks noChangeArrowheads="1"/>
            </p:cNvSpPr>
            <p:nvPr/>
          </p:nvSpPr>
          <p:spPr bwMode="auto">
            <a:xfrm>
              <a:off x="-1291296" y="1084125"/>
              <a:ext cx="7799298" cy="1226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defTabSz="1089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defTabSz="1089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defTabSz="1089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defTabSz="1089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ru-RU" sz="1600" b="1" dirty="0" smtClean="0">
                  <a:solidFill>
                    <a:srgbClr val="00A29E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Times New Roman" panose="02020603050405020304" pitchFamily="18" charset="0"/>
                </a:rPr>
                <a:t>ГЕОГРАФИЧЕСКОЕ ПОЛОЖЕНИЕ</a:t>
              </a:r>
            </a:p>
            <a:p>
              <a:pPr eaLnBrk="1" hangingPunct="1"/>
              <a:endParaRPr lang="ru-RU" sz="1050" b="1" dirty="0">
                <a:latin typeface="Century Schoolbook" panose="02040604050505020304" pitchFamily="18" charset="0"/>
                <a:ea typeface="微软雅黑" panose="020B0503020204020204" pitchFamily="34" charset="-122"/>
              </a:endParaRPr>
            </a:p>
            <a:p>
              <a:pPr eaLnBrk="1" hangingPunct="1"/>
              <a:r>
                <a:rPr lang="ru-RU" sz="1400" b="1" dirty="0" smtClean="0">
                  <a:latin typeface="Times New Roman" panose="02020603050405020304" pitchFamily="18" charset="0"/>
                  <a:ea typeface="微软雅黑" panose="020B0503020204020204" pitchFamily="34" charset="-122"/>
                  <a:cs typeface="Times New Roman" panose="02020603050405020304" pitchFamily="18" charset="0"/>
                </a:rPr>
                <a:t>Республика </a:t>
              </a:r>
              <a:r>
                <a:rPr lang="ru-RU" sz="1400" b="1" dirty="0">
                  <a:latin typeface="Times New Roman" panose="02020603050405020304" pitchFamily="18" charset="0"/>
                  <a:ea typeface="微软雅黑" panose="020B0503020204020204" pitchFamily="34" charset="-122"/>
                  <a:cs typeface="Times New Roman" panose="02020603050405020304" pitchFamily="18" charset="0"/>
                </a:rPr>
                <a:t>Алтай </a:t>
              </a:r>
            </a:p>
            <a:p>
              <a:pPr eaLnBrk="1" hangingPunct="1"/>
              <a:r>
                <a:rPr lang="ru-RU" sz="1400" b="1" dirty="0">
                  <a:latin typeface="Times New Roman" panose="02020603050405020304" pitchFamily="18" charset="0"/>
                  <a:ea typeface="微软雅黑" panose="020B0503020204020204" pitchFamily="34" charset="-122"/>
                  <a:cs typeface="Times New Roman" panose="02020603050405020304" pitchFamily="18" charset="0"/>
                </a:rPr>
                <a:t>расположена на юге Западной Сибири. </a:t>
              </a:r>
            </a:p>
            <a:p>
              <a:pPr eaLnBrk="1" hangingPunct="1"/>
              <a:endParaRPr lang="ru-RU" sz="1400" b="1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endParaRPr>
            </a:p>
            <a:p>
              <a:pPr eaLnBrk="1" hangingPunct="1"/>
              <a:r>
                <a:rPr lang="ru-RU" sz="1400" b="1" dirty="0">
                  <a:latin typeface="Times New Roman" panose="02020603050405020304" pitchFamily="18" charset="0"/>
                  <a:ea typeface="微软雅黑" panose="020B0503020204020204" pitchFamily="34" charset="-122"/>
                  <a:cs typeface="Times New Roman" panose="02020603050405020304" pitchFamily="18" charset="0"/>
                </a:rPr>
                <a:t>На северо-западе граничит с Алтайским краем, </a:t>
              </a:r>
            </a:p>
            <a:p>
              <a:pPr eaLnBrk="1" hangingPunct="1"/>
              <a:r>
                <a:rPr lang="ru-RU" sz="1400" b="1" dirty="0">
                  <a:latin typeface="Times New Roman" panose="02020603050405020304" pitchFamily="18" charset="0"/>
                  <a:ea typeface="微软雅黑" panose="020B0503020204020204" pitchFamily="34" charset="-122"/>
                  <a:cs typeface="Times New Roman" panose="02020603050405020304" pitchFamily="18" charset="0"/>
                </a:rPr>
                <a:t>на северо-востоке - с Кемеровской областью, </a:t>
              </a:r>
            </a:p>
            <a:p>
              <a:pPr eaLnBrk="1" hangingPunct="1"/>
              <a:r>
                <a:rPr lang="ru-RU" sz="1400" b="1" dirty="0">
                  <a:latin typeface="Times New Roman" panose="02020603050405020304" pitchFamily="18" charset="0"/>
                  <a:ea typeface="微软雅黑" panose="020B0503020204020204" pitchFamily="34" charset="-122"/>
                  <a:cs typeface="Times New Roman" panose="02020603050405020304" pitchFamily="18" charset="0"/>
                </a:rPr>
                <a:t>на востоке - с Республикой Хакасия и Республикой Тыва, </a:t>
              </a:r>
            </a:p>
            <a:p>
              <a:pPr eaLnBrk="1" hangingPunct="1"/>
              <a:r>
                <a:rPr lang="ru-RU" sz="1400" b="1" dirty="0">
                  <a:latin typeface="Times New Roman" panose="02020603050405020304" pitchFamily="18" charset="0"/>
                  <a:ea typeface="微软雅黑" panose="020B0503020204020204" pitchFamily="34" charset="-122"/>
                  <a:cs typeface="Times New Roman" panose="02020603050405020304" pitchFamily="18" charset="0"/>
                </a:rPr>
                <a:t>на юге — с Монголией и Китайской Народной Республикой, </a:t>
              </a:r>
            </a:p>
            <a:p>
              <a:pPr eaLnBrk="1" hangingPunct="1"/>
              <a:r>
                <a:rPr lang="ru-RU" sz="1400" b="1" dirty="0">
                  <a:latin typeface="Times New Roman" panose="02020603050405020304" pitchFamily="18" charset="0"/>
                  <a:ea typeface="微软雅黑" panose="020B0503020204020204" pitchFamily="34" charset="-122"/>
                  <a:cs typeface="Times New Roman" panose="02020603050405020304" pitchFamily="18" charset="0"/>
                </a:rPr>
                <a:t>на юго-западе — с Казахстаном</a:t>
              </a:r>
              <a:endParaRPr lang="ru-RU" altLang="zh-CN" sz="1400" b="1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endParaRPr>
            </a:p>
            <a:p>
              <a:pPr eaLnBrk="1" hangingPunct="1"/>
              <a:endParaRPr lang="ru-RU" altLang="zh-CN" sz="1050" dirty="0">
                <a:latin typeface="Century Schoolbook" panose="02040604050505020304" pitchFamily="18" charset="0"/>
                <a:cs typeface="Open Sans" panose="020B0606030504020204" pitchFamily="34" charset="0"/>
              </a:endParaRPr>
            </a:p>
          </p:txBody>
        </p:sp>
      </p:grpSp>
      <p:sp>
        <p:nvSpPr>
          <p:cNvPr id="22" name="TextBox 20"/>
          <p:cNvSpPr>
            <a:spLocks noChangeArrowheads="1"/>
          </p:cNvSpPr>
          <p:nvPr/>
        </p:nvSpPr>
        <p:spPr bwMode="auto">
          <a:xfrm>
            <a:off x="1366126" y="4198866"/>
            <a:ext cx="10732090" cy="18620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1089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1089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1089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1089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en-US" altLang="zh-CN" sz="1050" b="1" dirty="0"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  <a:sym typeface="微软雅黑" panose="020B0503020204020204" pitchFamily="34" charset="-122"/>
            </a:endParaRPr>
          </a:p>
          <a:p>
            <a:pPr eaLnBrk="1" hangingPunct="1"/>
            <a:endParaRPr lang="ru-RU" sz="1050" b="1" dirty="0" smtClean="0"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eaLnBrk="1" hangingPunct="1"/>
            <a:r>
              <a:rPr lang="ru-RU" sz="1050" b="1" dirty="0" smtClean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     </a:t>
            </a:r>
            <a:r>
              <a:rPr lang="ru-RU" sz="1400" b="1" dirty="0" smtClean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Столица </a:t>
            </a:r>
            <a:r>
              <a:rPr lang="ru-RU" sz="1400" b="1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Республики Алтай - город Горно-Алтайск (3641 км от г. Москва</a:t>
            </a:r>
            <a:r>
              <a:rPr lang="ru-RU" sz="1400" b="1" dirty="0" smtClean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)</a:t>
            </a:r>
          </a:p>
          <a:p>
            <a:pPr eaLnBrk="1" hangingPunct="1"/>
            <a:endParaRPr lang="ru-RU" sz="1400" b="1" dirty="0"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eaLnBrk="1" hangingPunct="1"/>
            <a:r>
              <a:rPr lang="ru-RU" sz="1400" b="1" dirty="0" smtClean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            Муниципальных районов - 8</a:t>
            </a:r>
            <a:r>
              <a:rPr lang="ru-RU" sz="1300" b="1" dirty="0" smtClean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:   </a:t>
            </a:r>
            <a:r>
              <a:rPr lang="ru-RU" sz="1300" b="1" dirty="0" smtClean="0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● </a:t>
            </a:r>
            <a:r>
              <a:rPr lang="ru-RU" sz="1300" b="1" dirty="0" smtClean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Кош-Агачский район </a:t>
            </a:r>
            <a:r>
              <a:rPr lang="ru-RU" sz="1300" b="1" dirty="0" smtClean="0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● </a:t>
            </a:r>
            <a:r>
              <a:rPr lang="ru-RU" sz="1300" b="1" dirty="0" smtClean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Улаганский район </a:t>
            </a:r>
            <a:r>
              <a:rPr lang="ru-RU" sz="1300" b="1" dirty="0" smtClean="0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● </a:t>
            </a:r>
            <a:r>
              <a:rPr lang="ru-RU" sz="1300" b="1" dirty="0" smtClean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Усть-Коксинский район </a:t>
            </a:r>
            <a:r>
              <a:rPr lang="ru-RU" sz="1300" b="1" dirty="0" smtClean="0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● </a:t>
            </a:r>
            <a:r>
              <a:rPr lang="ru-RU" sz="1300" b="1" dirty="0" smtClean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Усть-Канский район </a:t>
            </a:r>
          </a:p>
          <a:p>
            <a:pPr eaLnBrk="1" hangingPunct="1"/>
            <a:r>
              <a:rPr lang="ru-RU" sz="1300" b="1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 </a:t>
            </a:r>
            <a:r>
              <a:rPr lang="ru-RU" sz="1300" b="1" dirty="0" smtClean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                                                                         </a:t>
            </a:r>
            <a:r>
              <a:rPr lang="ru-RU" sz="1300" b="1" dirty="0" smtClean="0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● </a:t>
            </a:r>
            <a:r>
              <a:rPr lang="ru-RU" sz="1300" b="1" dirty="0" smtClean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Онгудайский район </a:t>
            </a:r>
            <a:r>
              <a:rPr lang="ru-RU" sz="1300" b="1" dirty="0" smtClean="0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● </a:t>
            </a:r>
            <a:r>
              <a:rPr lang="ru-RU" sz="1300" b="1" dirty="0" smtClean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Шебалинский район </a:t>
            </a:r>
            <a:r>
              <a:rPr lang="ru-RU" sz="1300" b="1" dirty="0" smtClean="0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● </a:t>
            </a:r>
            <a:r>
              <a:rPr lang="ru-RU" sz="1300" b="1" dirty="0" smtClean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Чемальский район </a:t>
            </a:r>
            <a:r>
              <a:rPr lang="ru-RU" sz="1300" b="1" dirty="0" smtClean="0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● </a:t>
            </a:r>
            <a:r>
              <a:rPr lang="ru-RU" sz="1300" b="1" dirty="0" err="1" smtClean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Майминский</a:t>
            </a:r>
            <a:r>
              <a:rPr lang="ru-RU" sz="1300" b="1" dirty="0" smtClean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 район</a:t>
            </a:r>
          </a:p>
          <a:p>
            <a:pPr eaLnBrk="1" hangingPunct="1"/>
            <a:r>
              <a:rPr lang="ru-RU" sz="1300" b="1" dirty="0" smtClean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 </a:t>
            </a:r>
          </a:p>
          <a:p>
            <a:pPr eaLnBrk="1" hangingPunct="1"/>
            <a:r>
              <a:rPr lang="ru-RU" sz="1300" b="1" dirty="0" smtClean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             </a:t>
            </a:r>
            <a:r>
              <a:rPr lang="ru-RU" sz="1400" b="1" dirty="0" smtClean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Муниципальных округов - 2</a:t>
            </a:r>
            <a:r>
              <a:rPr lang="ru-RU" sz="1300" b="1" dirty="0" smtClean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     </a:t>
            </a:r>
            <a:r>
              <a:rPr lang="ru-RU" sz="1300" b="1" dirty="0" smtClean="0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● </a:t>
            </a:r>
            <a:r>
              <a:rPr lang="ru-RU" sz="1300" b="1" dirty="0" err="1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Чойский</a:t>
            </a:r>
            <a:r>
              <a:rPr lang="ru-RU" sz="1300" b="1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 район </a:t>
            </a:r>
            <a:r>
              <a:rPr lang="ru-RU" sz="1300" b="1" dirty="0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● </a:t>
            </a:r>
            <a:r>
              <a:rPr lang="ru-RU" sz="1300" b="1" dirty="0" err="1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Турочакский</a:t>
            </a:r>
            <a:r>
              <a:rPr lang="ru-RU" sz="1300" b="1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 район</a:t>
            </a:r>
            <a:endParaRPr lang="ru-RU" sz="1300" b="1" dirty="0" smtClean="0"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eaLnBrk="1" hangingPunct="1"/>
            <a:endParaRPr lang="ru-RU" sz="1300" b="1" dirty="0"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24" name="TextBox 20"/>
          <p:cNvSpPr>
            <a:spLocks noChangeArrowheads="1"/>
          </p:cNvSpPr>
          <p:nvPr/>
        </p:nvSpPr>
        <p:spPr bwMode="auto">
          <a:xfrm>
            <a:off x="1506802" y="5703298"/>
            <a:ext cx="2635276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1089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1089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1089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1089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ru-RU" sz="1400" b="1" dirty="0"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eaLnBrk="1" hangingPunct="1"/>
            <a:r>
              <a:rPr lang="ru-RU" sz="1400" b="1" dirty="0" smtClean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        Сельских поселений - 91</a:t>
            </a:r>
            <a:endParaRPr lang="ru-RU" sz="1400" b="1" dirty="0"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25" name="TextBox 22"/>
          <p:cNvSpPr>
            <a:spLocks noChangeArrowheads="1"/>
          </p:cNvSpPr>
          <p:nvPr/>
        </p:nvSpPr>
        <p:spPr bwMode="auto">
          <a:xfrm>
            <a:off x="2551831" y="3973000"/>
            <a:ext cx="7292337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1089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1089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1089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1089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ru-RU" sz="1600" b="1" dirty="0" smtClean="0">
                <a:solidFill>
                  <a:srgbClr val="00A29E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АДИМИНИСТРАТИВНО - ТЕРРИТОРИАЛЬНОЕ </a:t>
            </a:r>
            <a:r>
              <a:rPr lang="ru-RU" sz="1600" b="1" dirty="0">
                <a:solidFill>
                  <a:srgbClr val="00A29E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УСТРОЙСТВО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C84D50-E84C-4733-98F6-D29049E0458A}" type="slidenum">
              <a:rPr lang="ru-RU" smtClean="0"/>
              <a:t>4</a:t>
            </a:fld>
            <a:endParaRPr lang="ru-RU"/>
          </a:p>
        </p:txBody>
      </p:sp>
      <p:sp>
        <p:nvSpPr>
          <p:cNvPr id="13" name="AutoShape 23"/>
          <p:cNvSpPr/>
          <p:nvPr/>
        </p:nvSpPr>
        <p:spPr>
          <a:xfrm>
            <a:off x="0" y="0"/>
            <a:ext cx="654033" cy="6858000"/>
          </a:xfrm>
          <a:prstGeom prst="rect">
            <a:avLst/>
          </a:prstGeom>
          <a:solidFill>
            <a:srgbClr val="00A29E"/>
          </a:solidFill>
        </p:spPr>
        <p:txBody>
          <a:bodyPr vert="vert270"/>
          <a:lstStyle/>
          <a:p>
            <a:pPr algn="r"/>
            <a:r>
              <a:rPr lang="ru-RU" dirty="0" smtClean="0">
                <a:solidFill>
                  <a:schemeClr val="bg1"/>
                </a:solidFill>
                <a:latin typeface="+mj-lt"/>
              </a:rPr>
              <a:t>Общие сведения</a:t>
            </a:r>
            <a:endParaRPr lang="ru-RU" dirty="0">
              <a:solidFill>
                <a:schemeClr val="bg1"/>
              </a:solidFill>
              <a:latin typeface="+mj-lt"/>
            </a:endParaRPr>
          </a:p>
        </p:txBody>
      </p:sp>
      <p:pic>
        <p:nvPicPr>
          <p:cNvPr id="1026" name="Picture 2" descr="Picture background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788" t="4563" r="5307" b="6483"/>
          <a:stretch/>
        </p:blipFill>
        <p:spPr bwMode="auto">
          <a:xfrm>
            <a:off x="773723" y="-14371"/>
            <a:ext cx="4769313" cy="38217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9042207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644360" y="11113"/>
            <a:ext cx="1133479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</a:pPr>
            <a:r>
              <a:rPr lang="ru-RU" sz="2400" b="1" spc="14" dirty="0" smtClean="0">
                <a:solidFill>
                  <a:srgbClr val="00A29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характеристики республиканского бюджета Республики Алтай</a:t>
            </a:r>
          </a:p>
          <a:p>
            <a:pPr algn="ctr">
              <a:spcBef>
                <a:spcPct val="0"/>
              </a:spcBef>
            </a:pPr>
            <a:r>
              <a:rPr lang="ru-RU" sz="2400" b="1" spc="14" dirty="0" smtClean="0">
                <a:solidFill>
                  <a:srgbClr val="00A29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2020 </a:t>
            </a:r>
            <a:r>
              <a:rPr lang="ru-RU" sz="2400" b="1" spc="14" dirty="0">
                <a:solidFill>
                  <a:srgbClr val="00A29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2400" b="1" spc="14" dirty="0" smtClean="0">
                <a:solidFill>
                  <a:srgbClr val="00A29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2024 г. г., </a:t>
            </a:r>
            <a:r>
              <a:rPr lang="ru-RU" sz="2400" b="1" spc="14" dirty="0">
                <a:solidFill>
                  <a:srgbClr val="00A29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млн. рублей </a:t>
            </a:r>
          </a:p>
        </p:txBody>
      </p:sp>
      <p:sp>
        <p:nvSpPr>
          <p:cNvPr id="5" name="AutoShape 23"/>
          <p:cNvSpPr/>
          <p:nvPr/>
        </p:nvSpPr>
        <p:spPr>
          <a:xfrm>
            <a:off x="0" y="0"/>
            <a:ext cx="659457" cy="6858000"/>
          </a:xfrm>
          <a:prstGeom prst="rect">
            <a:avLst/>
          </a:prstGeom>
          <a:solidFill>
            <a:srgbClr val="00A29E"/>
          </a:solidFill>
        </p:spPr>
        <p:txBody>
          <a:bodyPr vert="vert270"/>
          <a:lstStyle/>
          <a:p>
            <a:pPr algn="r"/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ПОКАЗАТЕЛИ</a:t>
            </a:r>
            <a:endParaRPr lang="ru-RU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11935900"/>
              </p:ext>
            </p:extLst>
          </p:nvPr>
        </p:nvGraphicFramePr>
        <p:xfrm>
          <a:off x="659458" y="922478"/>
          <a:ext cx="11532542" cy="5855154"/>
        </p:xfrm>
        <a:graphic>
          <a:graphicData uri="http://schemas.openxmlformats.org/drawingml/2006/table">
            <a:tbl>
              <a:tblPr>
                <a:tableStyleId>{69CF1AB2-1976-4502-BF36-3FF5EA218861}</a:tableStyleId>
              </a:tblPr>
              <a:tblGrid>
                <a:gridCol w="2211448">
                  <a:extLst>
                    <a:ext uri="{9D8B030D-6E8A-4147-A177-3AD203B41FA5}">
                      <a16:colId xmlns:a16="http://schemas.microsoft.com/office/drawing/2014/main" val="664175815"/>
                    </a:ext>
                  </a:extLst>
                </a:gridCol>
                <a:gridCol w="1288099">
                  <a:extLst>
                    <a:ext uri="{9D8B030D-6E8A-4147-A177-3AD203B41FA5}">
                      <a16:colId xmlns:a16="http://schemas.microsoft.com/office/drawing/2014/main" val="2935210429"/>
                    </a:ext>
                  </a:extLst>
                </a:gridCol>
                <a:gridCol w="1259262">
                  <a:extLst>
                    <a:ext uri="{9D8B030D-6E8A-4147-A177-3AD203B41FA5}">
                      <a16:colId xmlns:a16="http://schemas.microsoft.com/office/drawing/2014/main" val="1391332478"/>
                    </a:ext>
                  </a:extLst>
                </a:gridCol>
                <a:gridCol w="1297712">
                  <a:extLst>
                    <a:ext uri="{9D8B030D-6E8A-4147-A177-3AD203B41FA5}">
                      <a16:colId xmlns:a16="http://schemas.microsoft.com/office/drawing/2014/main" val="2760559856"/>
                    </a:ext>
                  </a:extLst>
                </a:gridCol>
                <a:gridCol w="1220811">
                  <a:extLst>
                    <a:ext uri="{9D8B030D-6E8A-4147-A177-3AD203B41FA5}">
                      <a16:colId xmlns:a16="http://schemas.microsoft.com/office/drawing/2014/main" val="1469801060"/>
                    </a:ext>
                  </a:extLst>
                </a:gridCol>
                <a:gridCol w="1038169">
                  <a:extLst>
                    <a:ext uri="{9D8B030D-6E8A-4147-A177-3AD203B41FA5}">
                      <a16:colId xmlns:a16="http://schemas.microsoft.com/office/drawing/2014/main" val="857067432"/>
                    </a:ext>
                  </a:extLst>
                </a:gridCol>
                <a:gridCol w="1220811">
                  <a:extLst>
                    <a:ext uri="{9D8B030D-6E8A-4147-A177-3AD203B41FA5}">
                      <a16:colId xmlns:a16="http://schemas.microsoft.com/office/drawing/2014/main" val="3149414669"/>
                    </a:ext>
                  </a:extLst>
                </a:gridCol>
                <a:gridCol w="1127456">
                  <a:extLst>
                    <a:ext uri="{9D8B030D-6E8A-4147-A177-3AD203B41FA5}">
                      <a16:colId xmlns:a16="http://schemas.microsoft.com/office/drawing/2014/main" val="14146591"/>
                    </a:ext>
                  </a:extLst>
                </a:gridCol>
                <a:gridCol w="868774">
                  <a:extLst>
                    <a:ext uri="{9D8B030D-6E8A-4147-A177-3AD203B41FA5}">
                      <a16:colId xmlns:a16="http://schemas.microsoft.com/office/drawing/2014/main" val="1200815555"/>
                    </a:ext>
                  </a:extLst>
                </a:gridCol>
              </a:tblGrid>
              <a:tr h="532614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cap="none" spc="0" dirty="0">
                          <a:ln>
                            <a:noFill/>
                          </a:ln>
                          <a:effectLst/>
                          <a:latin typeface="PT Astra Serif" panose="020A0603040505020204" pitchFamily="18" charset="-52"/>
                          <a:ea typeface="PT Astra Serif" panose="020A0603040505020204" pitchFamily="18" charset="-52"/>
                        </a:rPr>
                        <a:t>Наименование показателя</a:t>
                      </a:r>
                      <a:endParaRPr lang="ru-RU" sz="1600" b="1" i="0" u="none" strike="noStrike" cap="none" spc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PT Astra Serif" panose="020A0603040505020204" pitchFamily="18" charset="-52"/>
                        <a:ea typeface="PT Astra Serif" panose="020A0603040505020204" pitchFamily="18" charset="-5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u="none" strike="noStrike" cap="none" spc="0" dirty="0" smtClean="0">
                          <a:ln>
                            <a:noFill/>
                          </a:ln>
                          <a:effectLst/>
                          <a:latin typeface="PT Astra Serif" panose="020A0603040505020204" pitchFamily="18" charset="-52"/>
                          <a:ea typeface="PT Astra Serif" panose="020A0603040505020204" pitchFamily="18" charset="-52"/>
                        </a:rPr>
                        <a:t>2021</a:t>
                      </a:r>
                      <a:endParaRPr lang="ru-RU" sz="1600" b="1" i="0" u="none" strike="noStrike" cap="none" spc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PT Astra Serif" panose="020A0603040505020204" pitchFamily="18" charset="-52"/>
                        <a:ea typeface="PT Astra Serif" panose="020A0603040505020204" pitchFamily="18" charset="-5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u="none" strike="noStrike" cap="none" spc="0" dirty="0" smtClean="0">
                          <a:ln>
                            <a:noFill/>
                          </a:ln>
                          <a:effectLst/>
                          <a:latin typeface="PT Astra Serif" panose="020A0603040505020204" pitchFamily="18" charset="-52"/>
                          <a:ea typeface="PT Astra Serif" panose="020A0603040505020204" pitchFamily="18" charset="-52"/>
                        </a:rPr>
                        <a:t>2022</a:t>
                      </a:r>
                      <a:endParaRPr lang="ru-RU" sz="1600" b="1" i="0" u="none" strike="noStrike" cap="none" spc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PT Astra Serif" panose="020A0603040505020204" pitchFamily="18" charset="-52"/>
                        <a:ea typeface="PT Astra Serif" panose="020A0603040505020204" pitchFamily="18" charset="-5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u="none" strike="noStrike" cap="none" spc="0" dirty="0" smtClean="0">
                          <a:ln>
                            <a:noFill/>
                          </a:ln>
                          <a:effectLst/>
                          <a:latin typeface="PT Astra Serif" panose="020A0603040505020204" pitchFamily="18" charset="-52"/>
                          <a:ea typeface="PT Astra Serif" panose="020A0603040505020204" pitchFamily="18" charset="-52"/>
                        </a:rPr>
                        <a:t>2023</a:t>
                      </a:r>
                      <a:endParaRPr lang="ru-RU" sz="1600" b="1" i="0" u="none" strike="noStrike" cap="none" spc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PT Astra Serif" panose="020A0603040505020204" pitchFamily="18" charset="-52"/>
                        <a:ea typeface="PT Astra Serif" panose="020A0603040505020204" pitchFamily="18" charset="-5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u="none" strike="noStrike" cap="none" spc="0" dirty="0" smtClean="0">
                          <a:ln>
                            <a:noFill/>
                          </a:ln>
                          <a:effectLst/>
                          <a:latin typeface="PT Astra Serif" panose="020A0603040505020204" pitchFamily="18" charset="-52"/>
                          <a:ea typeface="PT Astra Serif" panose="020A0603040505020204" pitchFamily="18" charset="-52"/>
                        </a:rPr>
                        <a:t>2024</a:t>
                      </a:r>
                      <a:endParaRPr lang="ru-RU" sz="1600" b="1" i="0" u="none" strike="noStrike" cap="none" spc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PT Astra Serif" panose="020A0603040505020204" pitchFamily="18" charset="-52"/>
                        <a:ea typeface="PT Astra Serif" panose="020A0603040505020204" pitchFamily="18" charset="-5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cap="none" spc="0" dirty="0" smtClean="0">
                          <a:ln>
                            <a:noFill/>
                          </a:ln>
                          <a:effectLst/>
                          <a:latin typeface="PT Astra Serif" panose="020A0603040505020204" pitchFamily="18" charset="-52"/>
                          <a:ea typeface="PT Astra Serif" panose="020A0603040505020204" pitchFamily="18" charset="-52"/>
                        </a:rPr>
                        <a:t>2025</a:t>
                      </a:r>
                      <a:endParaRPr lang="ru-RU" sz="1600" b="1" i="0" u="none" strike="noStrike" cap="none" spc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PT Astra Serif" panose="020A0603040505020204" pitchFamily="18" charset="-52"/>
                        <a:ea typeface="PT Astra Serif" panose="020A0603040505020204" pitchFamily="18" charset="-5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cap="none" spc="0" dirty="0">
                          <a:ln>
                            <a:noFill/>
                          </a:ln>
                          <a:effectLst/>
                          <a:latin typeface="PT Astra Serif" panose="020A0603040505020204" pitchFamily="18" charset="-52"/>
                          <a:ea typeface="PT Astra Serif" panose="020A0603040505020204" pitchFamily="18" charset="-52"/>
                        </a:rPr>
                        <a:t>Темп роста</a:t>
                      </a:r>
                      <a:endParaRPr lang="ru-RU" sz="1600" b="1" i="0" u="none" strike="noStrike" cap="none" spc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PT Astra Serif" panose="020A0603040505020204" pitchFamily="18" charset="-52"/>
                        <a:ea typeface="PT Astra Serif" panose="020A0603040505020204" pitchFamily="18" charset="-5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597616357"/>
                  </a:ext>
                </a:extLst>
              </a:tr>
              <a:tr h="148238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u="none" strike="noStrike" kern="1200" cap="none" spc="0" normalizeH="0" baseline="0" noProof="0" smtClean="0">
                          <a:ln>
                            <a:noFill/>
                          </a:ln>
                          <a:effectLst/>
                          <a:uLnTx/>
                          <a:uFillTx/>
                          <a:latin typeface="PT Astra Serif" panose="020A0603040505020204" pitchFamily="18" charset="-52"/>
                          <a:ea typeface="PT Astra Serif" panose="020A0603040505020204" pitchFamily="18" charset="-52"/>
                        </a:rPr>
                        <a:t>Исполнено</a:t>
                      </a:r>
                      <a:endParaRPr kumimoji="0" lang="ru-RU" sz="1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PT Astra Serif" panose="020A0603040505020204" pitchFamily="18" charset="-52"/>
                        <a:ea typeface="PT Astra Serif" panose="020A0603040505020204" pitchFamily="18" charset="-5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u="none" strike="noStrike" kern="1200" cap="none" spc="0" normalizeH="0" baseline="0" noProof="0" dirty="0" smtClean="0">
                          <a:ln>
                            <a:noFill/>
                          </a:ln>
                          <a:effectLst/>
                          <a:uLnTx/>
                          <a:uFillTx/>
                          <a:latin typeface="PT Astra Serif" panose="020A0603040505020204" pitchFamily="18" charset="-52"/>
                          <a:ea typeface="PT Astra Serif" panose="020A0603040505020204" pitchFamily="18" charset="-52"/>
                        </a:rPr>
                        <a:t>Исполнено</a:t>
                      </a:r>
                      <a:endParaRPr kumimoji="0" lang="ru-RU" sz="1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PT Astra Serif" panose="020A0603040505020204" pitchFamily="18" charset="-52"/>
                        <a:ea typeface="PT Astra Serif" panose="020A0603040505020204" pitchFamily="18" charset="-5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u="none" strike="noStrike" cap="none" spc="0" dirty="0">
                          <a:ln>
                            <a:noFill/>
                          </a:ln>
                          <a:effectLst/>
                          <a:latin typeface="PT Astra Serif" panose="020A0603040505020204" pitchFamily="18" charset="-52"/>
                          <a:ea typeface="PT Astra Serif" panose="020A0603040505020204" pitchFamily="18" charset="-52"/>
                        </a:rPr>
                        <a:t>Исполнено</a:t>
                      </a:r>
                      <a:endParaRPr lang="ru-RU" sz="1600" b="1" i="0" u="none" strike="noStrike" cap="none" spc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PT Astra Serif" panose="020A0603040505020204" pitchFamily="18" charset="-52"/>
                        <a:ea typeface="PT Astra Serif" panose="020A0603040505020204" pitchFamily="18" charset="-5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u="none" strike="noStrike" kern="1200" cap="none" spc="0" normalizeH="0" baseline="0" noProof="0" dirty="0" smtClean="0">
                          <a:ln>
                            <a:noFill/>
                          </a:ln>
                          <a:effectLst/>
                          <a:uLnTx/>
                          <a:uFillTx/>
                          <a:latin typeface="PT Astra Serif" panose="020A0603040505020204" pitchFamily="18" charset="-52"/>
                          <a:ea typeface="PT Astra Serif" panose="020A0603040505020204" pitchFamily="18" charset="-52"/>
                        </a:rPr>
                        <a:t>Исполнено</a:t>
                      </a:r>
                      <a:endParaRPr kumimoji="0" lang="ru-RU" sz="1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PT Astra Serif" panose="020A0603040505020204" pitchFamily="18" charset="-52"/>
                        <a:ea typeface="PT Astra Serif" panose="020A0603040505020204" pitchFamily="18" charset="-5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u="none" strike="noStrike" cap="none" spc="0" dirty="0">
                          <a:ln>
                            <a:noFill/>
                          </a:ln>
                          <a:effectLst/>
                          <a:latin typeface="PT Astra Serif" panose="020A0603040505020204" pitchFamily="18" charset="-52"/>
                          <a:ea typeface="PT Astra Serif" panose="020A0603040505020204" pitchFamily="18" charset="-52"/>
                        </a:rPr>
                        <a:t>План</a:t>
                      </a:r>
                      <a:endParaRPr lang="ru-RU" sz="1600" b="1" i="0" u="none" strike="noStrike" cap="none" spc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PT Astra Serif" panose="020A0603040505020204" pitchFamily="18" charset="-52"/>
                        <a:ea typeface="PT Astra Serif" panose="020A0603040505020204" pitchFamily="18" charset="-5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u="none" strike="noStrike" cap="none" spc="0" dirty="0">
                          <a:ln>
                            <a:noFill/>
                          </a:ln>
                          <a:effectLst/>
                          <a:latin typeface="PT Astra Serif" panose="020A0603040505020204" pitchFamily="18" charset="-52"/>
                          <a:ea typeface="PT Astra Serif" panose="020A0603040505020204" pitchFamily="18" charset="-52"/>
                        </a:rPr>
                        <a:t>Исполнено</a:t>
                      </a:r>
                      <a:endParaRPr lang="ru-RU" sz="1600" b="1" i="0" u="none" strike="noStrike" cap="none" spc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PT Astra Serif" panose="020A0603040505020204" pitchFamily="18" charset="-52"/>
                        <a:ea typeface="PT Astra Serif" panose="020A0603040505020204" pitchFamily="18" charset="-5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u="none" strike="noStrike" cap="none" spc="0" dirty="0">
                          <a:ln>
                            <a:noFill/>
                          </a:ln>
                          <a:effectLst/>
                          <a:latin typeface="PT Astra Serif" panose="020A0603040505020204" pitchFamily="18" charset="-52"/>
                          <a:ea typeface="PT Astra Serif" panose="020A0603040505020204" pitchFamily="18" charset="-52"/>
                        </a:rPr>
                        <a:t>% исполнения</a:t>
                      </a:r>
                      <a:endParaRPr lang="ru-RU" sz="1600" b="1" i="0" u="none" strike="noStrike" cap="none" spc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PT Astra Serif" panose="020A0603040505020204" pitchFamily="18" charset="-52"/>
                        <a:ea typeface="PT Astra Serif" panose="020A0603040505020204" pitchFamily="18" charset="-5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76056552"/>
                  </a:ext>
                </a:extLst>
              </a:tr>
              <a:tr h="532614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u="none" strike="noStrike" cap="none" spc="0" dirty="0">
                          <a:ln>
                            <a:noFill/>
                          </a:ln>
                          <a:effectLst/>
                          <a:latin typeface="PT Astra Serif" panose="020A0603040505020204" pitchFamily="18" charset="-52"/>
                          <a:ea typeface="PT Astra Serif" panose="020A0603040505020204" pitchFamily="18" charset="-52"/>
                        </a:rPr>
                        <a:t>ДОХОДЫ: </a:t>
                      </a:r>
                      <a:endParaRPr lang="ru-RU" sz="1600" b="1" i="0" u="none" strike="noStrike" cap="none" spc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PT Astra Serif" panose="020A0603040505020204" pitchFamily="18" charset="-52"/>
                        <a:ea typeface="PT Astra Serif" panose="020A0603040505020204" pitchFamily="18" charset="-5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cap="none" spc="0" dirty="0" smtClean="0">
                          <a:ln>
                            <a:noFill/>
                          </a:ln>
                          <a:effectLst/>
                          <a:latin typeface="PT Astra Serif" panose="020A0603040505020204" pitchFamily="18" charset="-52"/>
                          <a:ea typeface="PT Astra Serif" panose="020A0603040505020204" pitchFamily="18" charset="-52"/>
                        </a:rPr>
                        <a:t>28 766,2</a:t>
                      </a:r>
                      <a:endParaRPr lang="ru-RU" sz="1600" b="1" i="0" u="none" strike="noStrike" cap="none" spc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PT Astra Serif" panose="020A0603040505020204" pitchFamily="18" charset="-52"/>
                        <a:ea typeface="PT Astra Serif" panose="020A0603040505020204" pitchFamily="18" charset="-5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cap="none" spc="0" dirty="0" smtClean="0">
                          <a:ln>
                            <a:noFill/>
                          </a:ln>
                          <a:effectLst/>
                          <a:latin typeface="PT Astra Serif" panose="020A0603040505020204" pitchFamily="18" charset="-52"/>
                          <a:ea typeface="PT Astra Serif" panose="020A0603040505020204" pitchFamily="18" charset="-52"/>
                        </a:rPr>
                        <a:t>31 726,9</a:t>
                      </a:r>
                      <a:endParaRPr lang="ru-RU" sz="1600" b="1" i="0" u="none" strike="noStrike" cap="none" spc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PT Astra Serif" panose="020A0603040505020204" pitchFamily="18" charset="-52"/>
                        <a:ea typeface="PT Astra Serif" panose="020A0603040505020204" pitchFamily="18" charset="-5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cap="none" spc="0" dirty="0" smtClean="0">
                          <a:ln>
                            <a:noFill/>
                          </a:ln>
                          <a:effectLst/>
                          <a:latin typeface="PT Astra Serif" panose="020A0603040505020204" pitchFamily="18" charset="-52"/>
                          <a:ea typeface="PT Astra Serif" panose="020A0603040505020204" pitchFamily="18" charset="-52"/>
                        </a:rPr>
                        <a:t>32 715,7</a:t>
                      </a:r>
                      <a:endParaRPr lang="ru-RU" sz="1600" b="1" i="0" u="none" strike="noStrike" cap="none" spc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PT Astra Serif" panose="020A0603040505020204" pitchFamily="18" charset="-52"/>
                        <a:ea typeface="PT Astra Serif" panose="020A0603040505020204" pitchFamily="18" charset="-5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600" u="none" strike="noStrike" dirty="0" smtClean="0">
                          <a:effectLst/>
                          <a:latin typeface="PT Astra Serif" panose="020A0603040505020204" pitchFamily="18" charset="-52"/>
                          <a:ea typeface="PT Astra Serif" panose="020A0603040505020204" pitchFamily="18" charset="-52"/>
                        </a:rPr>
                        <a:t>41 </a:t>
                      </a:r>
                      <a:r>
                        <a:rPr lang="ru-RU" sz="1600" u="none" strike="noStrike" dirty="0">
                          <a:effectLst/>
                          <a:latin typeface="PT Astra Serif" panose="020A0603040505020204" pitchFamily="18" charset="-52"/>
                          <a:ea typeface="PT Astra Serif" panose="020A0603040505020204" pitchFamily="18" charset="-52"/>
                        </a:rPr>
                        <a:t>644,67 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PT Astra Serif" panose="020A0603040505020204" pitchFamily="18" charset="-52"/>
                        <a:ea typeface="PT Astra Serif" panose="020A0603040505020204" pitchFamily="18" charset="-5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6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42 505,97</a:t>
                      </a:r>
                      <a:endParaRPr lang="ru-RU" sz="16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6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42 </a:t>
                      </a:r>
                      <a:r>
                        <a:rPr lang="ru-RU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797,72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6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100,69 </a:t>
                      </a:r>
                      <a:endParaRPr lang="ru-RU" sz="16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6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102,77 </a:t>
                      </a:r>
                      <a:endParaRPr lang="ru-RU" sz="16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359292568"/>
                  </a:ext>
                </a:extLst>
              </a:tr>
              <a:tr h="922456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u="none" strike="noStrike" cap="none" spc="0" dirty="0">
                          <a:ln>
                            <a:noFill/>
                          </a:ln>
                          <a:effectLst/>
                          <a:latin typeface="PT Astra Serif" panose="020A0603040505020204" pitchFamily="18" charset="-52"/>
                          <a:ea typeface="PT Astra Serif" panose="020A0603040505020204" pitchFamily="18" charset="-52"/>
                        </a:rPr>
                        <a:t>Налоговые и неналоговые доходы </a:t>
                      </a:r>
                      <a:endParaRPr lang="ru-RU" sz="1600" b="1" i="0" u="none" strike="noStrike" cap="none" spc="0" dirty="0">
                        <a:ln>
                          <a:noFill/>
                        </a:ln>
                        <a:solidFill>
                          <a:srgbClr val="00A29E"/>
                        </a:solidFill>
                        <a:effectLst/>
                        <a:latin typeface="PT Astra Serif" panose="020A0603040505020204" pitchFamily="18" charset="-52"/>
                        <a:ea typeface="PT Astra Serif" panose="020A0603040505020204" pitchFamily="18" charset="-5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cap="none" spc="0" dirty="0" smtClean="0">
                          <a:ln>
                            <a:noFill/>
                          </a:ln>
                          <a:effectLst/>
                          <a:latin typeface="PT Astra Serif" panose="020A0603040505020204" pitchFamily="18" charset="-52"/>
                          <a:ea typeface="PT Astra Serif" panose="020A0603040505020204" pitchFamily="18" charset="-52"/>
                        </a:rPr>
                        <a:t>8 089,9</a:t>
                      </a:r>
                      <a:endParaRPr lang="ru-RU" sz="1600" b="1" i="0" u="none" strike="noStrike" cap="none" spc="0" dirty="0">
                        <a:ln>
                          <a:noFill/>
                        </a:ln>
                        <a:solidFill>
                          <a:srgbClr val="00A29E"/>
                        </a:solidFill>
                        <a:effectLst/>
                        <a:latin typeface="PT Astra Serif" panose="020A0603040505020204" pitchFamily="18" charset="-52"/>
                        <a:ea typeface="PT Astra Serif" panose="020A0603040505020204" pitchFamily="18" charset="-5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cap="none" spc="0" dirty="0" smtClean="0">
                          <a:ln>
                            <a:noFill/>
                          </a:ln>
                          <a:effectLst/>
                          <a:latin typeface="PT Astra Serif" panose="020A0603040505020204" pitchFamily="18" charset="-52"/>
                          <a:ea typeface="PT Astra Serif" panose="020A0603040505020204" pitchFamily="18" charset="-52"/>
                        </a:rPr>
                        <a:t>8 798,7</a:t>
                      </a:r>
                      <a:endParaRPr lang="ru-RU" sz="1600" b="1" i="0" u="none" strike="noStrike" cap="none" spc="0" dirty="0">
                        <a:ln>
                          <a:noFill/>
                        </a:ln>
                        <a:solidFill>
                          <a:srgbClr val="00A29E"/>
                        </a:solidFill>
                        <a:effectLst/>
                        <a:latin typeface="PT Astra Serif" panose="020A0603040505020204" pitchFamily="18" charset="-52"/>
                        <a:ea typeface="PT Astra Serif" panose="020A0603040505020204" pitchFamily="18" charset="-5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cap="none" spc="0" dirty="0" smtClean="0">
                          <a:ln>
                            <a:noFill/>
                          </a:ln>
                          <a:effectLst/>
                          <a:latin typeface="PT Astra Serif" panose="020A0603040505020204" pitchFamily="18" charset="-52"/>
                          <a:ea typeface="PT Astra Serif" panose="020A0603040505020204" pitchFamily="18" charset="-52"/>
                        </a:rPr>
                        <a:t>9 868,9</a:t>
                      </a:r>
                      <a:endParaRPr lang="ru-RU" sz="1600" b="1" i="0" u="none" strike="noStrike" cap="none" spc="0" dirty="0">
                        <a:ln>
                          <a:noFill/>
                        </a:ln>
                        <a:solidFill>
                          <a:srgbClr val="00A29E"/>
                        </a:solidFill>
                        <a:effectLst/>
                        <a:latin typeface="PT Astra Serif" panose="020A0603040505020204" pitchFamily="18" charset="-52"/>
                        <a:ea typeface="PT Astra Serif" panose="020A0603040505020204" pitchFamily="18" charset="-5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600" u="none" strike="noStrike" dirty="0">
                          <a:effectLst/>
                          <a:latin typeface="PT Astra Serif" panose="020A0603040505020204" pitchFamily="18" charset="-52"/>
                          <a:ea typeface="PT Astra Serif" panose="020A0603040505020204" pitchFamily="18" charset="-52"/>
                        </a:rPr>
                        <a:t> </a:t>
                      </a:r>
                      <a:r>
                        <a:rPr lang="ru-RU" sz="1600" u="none" strike="noStrike" dirty="0" smtClean="0">
                          <a:effectLst/>
                          <a:latin typeface="PT Astra Serif" panose="020A0603040505020204" pitchFamily="18" charset="-52"/>
                          <a:ea typeface="PT Astra Serif" panose="020A0603040505020204" pitchFamily="18" charset="-52"/>
                        </a:rPr>
                        <a:t>13 </a:t>
                      </a:r>
                      <a:r>
                        <a:rPr lang="ru-RU" sz="1600" u="none" strike="noStrike" dirty="0">
                          <a:effectLst/>
                          <a:latin typeface="PT Astra Serif" panose="020A0603040505020204" pitchFamily="18" charset="-52"/>
                          <a:ea typeface="PT Astra Serif" panose="020A0603040505020204" pitchFamily="18" charset="-52"/>
                        </a:rPr>
                        <a:t>313,68 </a:t>
                      </a:r>
                      <a:endParaRPr lang="ru-RU" sz="1600" b="1" i="0" u="none" strike="noStrike" dirty="0">
                        <a:solidFill>
                          <a:srgbClr val="00A29E"/>
                        </a:solidFill>
                        <a:effectLst/>
                        <a:latin typeface="PT Astra Serif" panose="020A0603040505020204" pitchFamily="18" charset="-52"/>
                        <a:ea typeface="PT Astra Serif" panose="020A0603040505020204" pitchFamily="18" charset="-5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6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13 </a:t>
                      </a:r>
                      <a:r>
                        <a:rPr lang="ru-RU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562,20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6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13 </a:t>
                      </a:r>
                      <a:r>
                        <a:rPr lang="ru-RU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657,82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6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100,71 </a:t>
                      </a:r>
                      <a:endParaRPr lang="ru-RU" sz="16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6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102,58 </a:t>
                      </a:r>
                      <a:endParaRPr lang="ru-RU" sz="16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943327241"/>
                  </a:ext>
                </a:extLst>
              </a:tr>
              <a:tr h="622749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u="none" strike="noStrike" cap="none" spc="0" dirty="0">
                          <a:ln>
                            <a:noFill/>
                          </a:ln>
                          <a:effectLst/>
                          <a:latin typeface="PT Astra Serif" panose="020A0603040505020204" pitchFamily="18" charset="-52"/>
                          <a:ea typeface="PT Astra Serif" panose="020A0603040505020204" pitchFamily="18" charset="-52"/>
                        </a:rPr>
                        <a:t>Безвозмездные поступления</a:t>
                      </a:r>
                      <a:endParaRPr lang="ru-RU" sz="1600" b="1" i="0" u="none" strike="noStrike" cap="none" spc="0" dirty="0">
                        <a:ln>
                          <a:noFill/>
                        </a:ln>
                        <a:solidFill>
                          <a:srgbClr val="00A29E"/>
                        </a:solidFill>
                        <a:effectLst/>
                        <a:latin typeface="PT Astra Serif" panose="020A0603040505020204" pitchFamily="18" charset="-52"/>
                        <a:ea typeface="PT Astra Serif" panose="020A0603040505020204" pitchFamily="18" charset="-5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cap="none" spc="0" dirty="0" smtClean="0">
                          <a:ln>
                            <a:noFill/>
                          </a:ln>
                          <a:effectLst/>
                          <a:latin typeface="PT Astra Serif" panose="020A0603040505020204" pitchFamily="18" charset="-52"/>
                          <a:ea typeface="PT Astra Serif" panose="020A0603040505020204" pitchFamily="18" charset="-52"/>
                        </a:rPr>
                        <a:t>20 676,3</a:t>
                      </a:r>
                      <a:endParaRPr lang="ru-RU" sz="1600" b="1" i="0" u="none" strike="noStrike" cap="none" spc="0" dirty="0">
                        <a:ln>
                          <a:noFill/>
                        </a:ln>
                        <a:solidFill>
                          <a:srgbClr val="00A29E"/>
                        </a:solidFill>
                        <a:effectLst/>
                        <a:latin typeface="PT Astra Serif" panose="020A0603040505020204" pitchFamily="18" charset="-52"/>
                        <a:ea typeface="PT Astra Serif" panose="020A0603040505020204" pitchFamily="18" charset="-5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cap="none" spc="0" dirty="0" smtClean="0">
                          <a:ln>
                            <a:noFill/>
                          </a:ln>
                          <a:effectLst/>
                          <a:latin typeface="PT Astra Serif" panose="020A0603040505020204" pitchFamily="18" charset="-52"/>
                          <a:ea typeface="PT Astra Serif" panose="020A0603040505020204" pitchFamily="18" charset="-52"/>
                        </a:rPr>
                        <a:t>22 928,2</a:t>
                      </a:r>
                      <a:endParaRPr lang="ru-RU" sz="1600" b="1" i="0" u="none" strike="noStrike" cap="none" spc="0" dirty="0">
                        <a:ln>
                          <a:noFill/>
                        </a:ln>
                        <a:solidFill>
                          <a:srgbClr val="00A29E"/>
                        </a:solidFill>
                        <a:effectLst/>
                        <a:latin typeface="PT Astra Serif" panose="020A0603040505020204" pitchFamily="18" charset="-52"/>
                        <a:ea typeface="PT Astra Serif" panose="020A0603040505020204" pitchFamily="18" charset="-5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cap="none" spc="0" dirty="0" smtClean="0">
                          <a:ln>
                            <a:noFill/>
                          </a:ln>
                          <a:effectLst/>
                          <a:latin typeface="PT Astra Serif" panose="020A0603040505020204" pitchFamily="18" charset="-52"/>
                          <a:ea typeface="PT Astra Serif" panose="020A0603040505020204" pitchFamily="18" charset="-52"/>
                        </a:rPr>
                        <a:t>22 846,8</a:t>
                      </a:r>
                      <a:endParaRPr lang="ru-RU" sz="1600" b="1" i="0" u="none" strike="noStrike" cap="none" spc="0" dirty="0">
                        <a:ln>
                          <a:noFill/>
                        </a:ln>
                        <a:solidFill>
                          <a:srgbClr val="00A29E"/>
                        </a:solidFill>
                        <a:effectLst/>
                        <a:latin typeface="PT Astra Serif" panose="020A0603040505020204" pitchFamily="18" charset="-52"/>
                        <a:ea typeface="PT Astra Serif" panose="020A0603040505020204" pitchFamily="18" charset="-5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600" u="none" strike="noStrike" dirty="0" smtClean="0">
                          <a:effectLst/>
                          <a:latin typeface="PT Astra Serif" panose="020A0603040505020204" pitchFamily="18" charset="-52"/>
                          <a:ea typeface="PT Astra Serif" panose="020A0603040505020204" pitchFamily="18" charset="-52"/>
                        </a:rPr>
                        <a:t>28 </a:t>
                      </a:r>
                      <a:r>
                        <a:rPr lang="ru-RU" sz="1600" u="none" strike="noStrike" dirty="0">
                          <a:effectLst/>
                          <a:latin typeface="PT Astra Serif" panose="020A0603040505020204" pitchFamily="18" charset="-52"/>
                          <a:ea typeface="PT Astra Serif" panose="020A0603040505020204" pitchFamily="18" charset="-52"/>
                        </a:rPr>
                        <a:t>330,99 </a:t>
                      </a:r>
                      <a:endParaRPr lang="ru-RU" sz="1600" b="1" i="0" u="none" strike="noStrike" dirty="0">
                        <a:solidFill>
                          <a:srgbClr val="00A29E"/>
                        </a:solidFill>
                        <a:effectLst/>
                        <a:latin typeface="PT Astra Serif" panose="020A0603040505020204" pitchFamily="18" charset="-52"/>
                        <a:ea typeface="PT Astra Serif" panose="020A0603040505020204" pitchFamily="18" charset="-5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6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28 </a:t>
                      </a:r>
                      <a:r>
                        <a:rPr lang="ru-RU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943,78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6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29 </a:t>
                      </a:r>
                      <a:r>
                        <a:rPr lang="ru-RU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139,90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6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100,68 </a:t>
                      </a:r>
                      <a:endParaRPr lang="ru-RU" sz="16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6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102,86 </a:t>
                      </a:r>
                      <a:endParaRPr lang="ru-RU" sz="16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779487882"/>
                  </a:ext>
                </a:extLst>
              </a:tr>
              <a:tr h="697104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u="none" strike="noStrike" cap="none" spc="0" dirty="0">
                          <a:ln>
                            <a:noFill/>
                          </a:ln>
                          <a:effectLst/>
                          <a:latin typeface="PT Astra Serif" panose="020A0603040505020204" pitchFamily="18" charset="-52"/>
                          <a:ea typeface="PT Astra Serif" panose="020A0603040505020204" pitchFamily="18" charset="-52"/>
                        </a:rPr>
                        <a:t>РАСХОДЫ </a:t>
                      </a:r>
                      <a:endParaRPr lang="ru-RU" sz="1600" b="1" i="0" u="none" strike="noStrike" cap="none" spc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PT Astra Serif" panose="020A0603040505020204" pitchFamily="18" charset="-52"/>
                        <a:ea typeface="PT Astra Serif" panose="020A0603040505020204" pitchFamily="18" charset="-5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cap="none" spc="0" dirty="0" smtClean="0">
                          <a:ln>
                            <a:noFill/>
                          </a:ln>
                          <a:effectLst/>
                          <a:latin typeface="PT Astra Serif" panose="020A0603040505020204" pitchFamily="18" charset="-52"/>
                          <a:ea typeface="PT Astra Serif" panose="020A0603040505020204" pitchFamily="18" charset="-52"/>
                        </a:rPr>
                        <a:t>28 483,8</a:t>
                      </a:r>
                      <a:endParaRPr lang="ru-RU" sz="1600" b="1" i="0" u="none" strike="noStrike" cap="none" spc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PT Astra Serif" panose="020A0603040505020204" pitchFamily="18" charset="-52"/>
                        <a:ea typeface="PT Astra Serif" panose="020A0603040505020204" pitchFamily="18" charset="-5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cap="none" spc="0" dirty="0" smtClean="0">
                          <a:ln>
                            <a:noFill/>
                          </a:ln>
                          <a:effectLst/>
                          <a:latin typeface="PT Astra Serif" panose="020A0603040505020204" pitchFamily="18" charset="-52"/>
                          <a:ea typeface="PT Astra Serif" panose="020A0603040505020204" pitchFamily="18" charset="-52"/>
                        </a:rPr>
                        <a:t>32 643,6</a:t>
                      </a:r>
                      <a:endParaRPr lang="ru-RU" sz="1600" b="1" i="0" u="none" strike="noStrike" cap="none" spc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PT Astra Serif" panose="020A0603040505020204" pitchFamily="18" charset="-52"/>
                        <a:ea typeface="PT Astra Serif" panose="020A0603040505020204" pitchFamily="18" charset="-5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cap="none" spc="0" dirty="0" smtClean="0">
                          <a:ln>
                            <a:noFill/>
                          </a:ln>
                          <a:effectLst/>
                          <a:latin typeface="PT Astra Serif" panose="020A0603040505020204" pitchFamily="18" charset="-52"/>
                          <a:ea typeface="PT Astra Serif" panose="020A0603040505020204" pitchFamily="18" charset="-52"/>
                        </a:rPr>
                        <a:t>33 679,8</a:t>
                      </a:r>
                      <a:endParaRPr lang="ru-RU" sz="1600" b="1" i="0" u="none" strike="noStrike" cap="none" spc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PT Astra Serif" panose="020A0603040505020204" pitchFamily="18" charset="-52"/>
                        <a:ea typeface="PT Astra Serif" panose="020A0603040505020204" pitchFamily="18" charset="-5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600" u="none" strike="noStrike" dirty="0">
                          <a:effectLst/>
                          <a:latin typeface="PT Astra Serif" panose="020A0603040505020204" pitchFamily="18" charset="-52"/>
                          <a:ea typeface="PT Astra Serif" panose="020A0603040505020204" pitchFamily="18" charset="-52"/>
                        </a:rPr>
                        <a:t>     40 481,41 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PT Astra Serif" panose="020A0603040505020204" pitchFamily="18" charset="-52"/>
                        <a:ea typeface="PT Astra Serif" panose="020A0603040505020204" pitchFamily="18" charset="-5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6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44 </a:t>
                      </a:r>
                      <a:r>
                        <a:rPr lang="ru-RU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727,62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6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42 </a:t>
                      </a:r>
                      <a:r>
                        <a:rPr lang="ru-RU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997,74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6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96,13 </a:t>
                      </a:r>
                      <a:endParaRPr lang="ru-RU" sz="16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6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106,22 </a:t>
                      </a:r>
                      <a:endParaRPr lang="ru-RU" sz="16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927106485"/>
                  </a:ext>
                </a:extLst>
              </a:tr>
              <a:tr h="1065228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u="none" strike="noStrike" cap="none" spc="0" dirty="0">
                          <a:ln>
                            <a:noFill/>
                          </a:ln>
                          <a:effectLst/>
                          <a:latin typeface="PT Astra Serif" panose="020A0603040505020204" pitchFamily="18" charset="-52"/>
                          <a:ea typeface="PT Astra Serif" panose="020A0603040505020204" pitchFamily="18" charset="-52"/>
                        </a:rPr>
                        <a:t>ДЕФИЦИТ «-» / ПРОФИЦИТ (+)</a:t>
                      </a:r>
                      <a:endParaRPr lang="ru-RU" sz="1600" b="1" i="0" u="none" strike="noStrike" cap="none" spc="0" dirty="0">
                        <a:ln>
                          <a:noFill/>
                        </a:ln>
                        <a:solidFill>
                          <a:srgbClr val="00A29E"/>
                        </a:solidFill>
                        <a:effectLst/>
                        <a:latin typeface="PT Astra Serif" panose="020A0603040505020204" pitchFamily="18" charset="-52"/>
                        <a:ea typeface="PT Astra Serif" panose="020A0603040505020204" pitchFamily="18" charset="-5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cap="none" spc="0" dirty="0" smtClean="0">
                          <a:ln>
                            <a:noFill/>
                          </a:ln>
                          <a:effectLst/>
                          <a:latin typeface="PT Astra Serif" panose="020A0603040505020204" pitchFamily="18" charset="-52"/>
                          <a:ea typeface="PT Astra Serif" panose="020A0603040505020204" pitchFamily="18" charset="-52"/>
                        </a:rPr>
                        <a:t>282,4</a:t>
                      </a:r>
                      <a:endParaRPr lang="ru-RU" sz="1600" b="1" i="0" u="none" strike="noStrike" cap="none" spc="0" dirty="0">
                        <a:ln>
                          <a:noFill/>
                        </a:ln>
                        <a:solidFill>
                          <a:srgbClr val="00A29E"/>
                        </a:solidFill>
                        <a:effectLst/>
                        <a:latin typeface="PT Astra Serif" panose="020A0603040505020204" pitchFamily="18" charset="-52"/>
                        <a:ea typeface="PT Astra Serif" panose="020A0603040505020204" pitchFamily="18" charset="-5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cap="none" spc="0" dirty="0" smtClean="0">
                          <a:ln>
                            <a:noFill/>
                          </a:ln>
                          <a:effectLst/>
                          <a:latin typeface="PT Astra Serif" panose="020A0603040505020204" pitchFamily="18" charset="-52"/>
                          <a:ea typeface="PT Astra Serif" panose="020A0603040505020204" pitchFamily="18" charset="-52"/>
                        </a:rPr>
                        <a:t>- 916,7</a:t>
                      </a:r>
                      <a:endParaRPr lang="ru-RU" sz="1600" b="1" i="0" u="none" strike="noStrike" cap="none" spc="0" dirty="0">
                        <a:ln>
                          <a:noFill/>
                        </a:ln>
                        <a:solidFill>
                          <a:srgbClr val="00A29E"/>
                        </a:solidFill>
                        <a:effectLst/>
                        <a:latin typeface="PT Astra Serif" panose="020A0603040505020204" pitchFamily="18" charset="-52"/>
                        <a:ea typeface="PT Astra Serif" panose="020A0603040505020204" pitchFamily="18" charset="-5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cap="none" spc="0" dirty="0" smtClean="0">
                          <a:ln>
                            <a:noFill/>
                          </a:ln>
                          <a:effectLst/>
                          <a:latin typeface="PT Astra Serif" panose="020A0603040505020204" pitchFamily="18" charset="-52"/>
                          <a:ea typeface="PT Astra Serif" panose="020A0603040505020204" pitchFamily="18" charset="-52"/>
                        </a:rPr>
                        <a:t>- 964,1</a:t>
                      </a:r>
                      <a:endParaRPr lang="ru-RU" sz="1600" b="1" i="0" u="none" strike="noStrike" cap="none" spc="0" dirty="0">
                        <a:ln>
                          <a:noFill/>
                        </a:ln>
                        <a:solidFill>
                          <a:srgbClr val="00A29E"/>
                        </a:solidFill>
                        <a:effectLst/>
                        <a:latin typeface="PT Astra Serif" panose="020A0603040505020204" pitchFamily="18" charset="-52"/>
                        <a:ea typeface="PT Astra Serif" panose="020A0603040505020204" pitchFamily="18" charset="-5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600" u="none" strike="noStrike" dirty="0" smtClean="0">
                          <a:effectLst/>
                          <a:latin typeface="PT Astra Serif" panose="020A0603040505020204" pitchFamily="18" charset="-52"/>
                          <a:ea typeface="PT Astra Serif" panose="020A0603040505020204" pitchFamily="18" charset="-52"/>
                        </a:rPr>
                        <a:t>1 </a:t>
                      </a:r>
                      <a:r>
                        <a:rPr lang="ru-RU" sz="1600" u="none" strike="noStrike" dirty="0">
                          <a:effectLst/>
                          <a:latin typeface="PT Astra Serif" panose="020A0603040505020204" pitchFamily="18" charset="-52"/>
                          <a:ea typeface="PT Astra Serif" panose="020A0603040505020204" pitchFamily="18" charset="-52"/>
                        </a:rPr>
                        <a:t>163,26 </a:t>
                      </a:r>
                      <a:endParaRPr lang="ru-RU" sz="1600" b="1" i="0" u="none" strike="noStrike" dirty="0">
                        <a:solidFill>
                          <a:srgbClr val="00A29E"/>
                        </a:solidFill>
                        <a:effectLst/>
                        <a:latin typeface="PT Astra Serif" panose="020A0603040505020204" pitchFamily="18" charset="-52"/>
                        <a:ea typeface="PT Astra Serif" panose="020A0603040505020204" pitchFamily="18" charset="-5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6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-1 952,48</a:t>
                      </a:r>
                      <a:endParaRPr lang="ru-RU" sz="16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6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-200,03</a:t>
                      </a:r>
                      <a:endParaRPr lang="ru-RU" sz="16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6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31459611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642292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7049" y="0"/>
            <a:ext cx="11540216" cy="615602"/>
          </a:xfrm>
        </p:spPr>
        <p:txBody>
          <a:bodyPr>
            <a:noAutofit/>
          </a:bodyPr>
          <a:lstStyle/>
          <a:p>
            <a:pPr algn="ctr"/>
            <a:r>
              <a:rPr lang="ru-RU" sz="2400" b="1" dirty="0">
                <a:solidFill>
                  <a:srgbClr val="00A29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Структура</a:t>
            </a:r>
            <a:r>
              <a:rPr lang="ru-RU" sz="2200" b="1" dirty="0">
                <a:solidFill>
                  <a:srgbClr val="00A29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>
                <a:solidFill>
                  <a:srgbClr val="00A29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доходов республиканского бюджета Республики </a:t>
            </a:r>
            <a:r>
              <a:rPr lang="ru-RU" sz="2400" b="1" dirty="0" smtClean="0">
                <a:solidFill>
                  <a:srgbClr val="00A29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Алтай</a:t>
            </a:r>
            <a:br>
              <a:rPr lang="ru-RU" sz="2400" b="1" dirty="0" smtClean="0">
                <a:solidFill>
                  <a:srgbClr val="00A29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1" dirty="0" smtClean="0">
                <a:solidFill>
                  <a:srgbClr val="00A29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2400" b="1" dirty="0" smtClean="0">
                <a:solidFill>
                  <a:srgbClr val="00A29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2023 – 2025 </a:t>
            </a:r>
            <a:r>
              <a:rPr lang="ru-RU" sz="2400" b="1" dirty="0" err="1" smtClean="0">
                <a:solidFill>
                  <a:srgbClr val="00A29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г.г</a:t>
            </a:r>
            <a:r>
              <a:rPr lang="ru-RU" sz="2400" b="1" dirty="0" smtClean="0">
                <a:solidFill>
                  <a:srgbClr val="00A29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sz="2200" b="1" dirty="0" smtClean="0">
                <a:solidFill>
                  <a:srgbClr val="00A29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200" b="1" dirty="0">
                <a:solidFill>
                  <a:srgbClr val="00A29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млн. рублей</a:t>
            </a:r>
          </a:p>
        </p:txBody>
      </p:sp>
      <p:sp>
        <p:nvSpPr>
          <p:cNvPr id="4" name="AutoShape 23"/>
          <p:cNvSpPr/>
          <p:nvPr/>
        </p:nvSpPr>
        <p:spPr>
          <a:xfrm>
            <a:off x="-15096" y="0"/>
            <a:ext cx="659457" cy="6858000"/>
          </a:xfrm>
          <a:prstGeom prst="rect">
            <a:avLst/>
          </a:prstGeom>
          <a:solidFill>
            <a:srgbClr val="00A29E"/>
          </a:solidFill>
        </p:spPr>
        <p:txBody>
          <a:bodyPr vert="vert270"/>
          <a:lstStyle/>
          <a:p>
            <a:pPr algn="r"/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ДОХОДЫ</a:t>
            </a:r>
            <a:endParaRPr lang="ru-RU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5" name="Диаграмма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02871566"/>
              </p:ext>
            </p:extLst>
          </p:nvPr>
        </p:nvGraphicFramePr>
        <p:xfrm>
          <a:off x="644362" y="867102"/>
          <a:ext cx="11452904" cy="599089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3033668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81064" y="92707"/>
            <a:ext cx="11492513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rgbClr val="00A29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Поступление налоговых и неналоговых доходов в республиканский бюджет</a:t>
            </a:r>
          </a:p>
          <a:p>
            <a:pPr algn="ctr"/>
            <a:r>
              <a:rPr lang="ru-RU" sz="2400" b="1" dirty="0">
                <a:solidFill>
                  <a:srgbClr val="00A29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Республики Алтай за </a:t>
            </a:r>
            <a:r>
              <a:rPr lang="ru-RU" sz="2400" b="1" dirty="0" smtClean="0">
                <a:solidFill>
                  <a:srgbClr val="00A29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2024-2025 </a:t>
            </a:r>
            <a:r>
              <a:rPr lang="ru-RU" sz="2400" b="1" dirty="0">
                <a:solidFill>
                  <a:srgbClr val="00A29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годы, млн. рублей </a:t>
            </a:r>
          </a:p>
        </p:txBody>
      </p:sp>
      <p:sp>
        <p:nvSpPr>
          <p:cNvPr id="12" name="AutoShape 23"/>
          <p:cNvSpPr/>
          <p:nvPr/>
        </p:nvSpPr>
        <p:spPr>
          <a:xfrm>
            <a:off x="0" y="0"/>
            <a:ext cx="659457" cy="6858000"/>
          </a:xfrm>
          <a:prstGeom prst="rect">
            <a:avLst/>
          </a:prstGeom>
          <a:solidFill>
            <a:srgbClr val="00A29E"/>
          </a:solidFill>
        </p:spPr>
        <p:txBody>
          <a:bodyPr vert="vert270"/>
          <a:lstStyle/>
          <a:p>
            <a:pPr algn="r"/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ДОХОДЫ</a:t>
            </a:r>
            <a:endParaRPr lang="ru-RU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3" name="Диаграмма 1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53141899"/>
              </p:ext>
            </p:extLst>
          </p:nvPr>
        </p:nvGraphicFramePr>
        <p:xfrm>
          <a:off x="659457" y="1016876"/>
          <a:ext cx="11348323" cy="584112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4" name="Стрелка вправо 13"/>
          <p:cNvSpPr/>
          <p:nvPr/>
        </p:nvSpPr>
        <p:spPr>
          <a:xfrm rot="19459229">
            <a:off x="5374297" y="4515464"/>
            <a:ext cx="1042219" cy="285136"/>
          </a:xfrm>
          <a:prstGeom prst="rightArrow">
            <a:avLst/>
          </a:prstGeom>
          <a:solidFill>
            <a:srgbClr val="00A29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/>
          </a:p>
        </p:txBody>
      </p:sp>
      <p:sp>
        <p:nvSpPr>
          <p:cNvPr id="15" name="Стрелка вправо 14"/>
          <p:cNvSpPr/>
          <p:nvPr/>
        </p:nvSpPr>
        <p:spPr>
          <a:xfrm rot="2184886">
            <a:off x="10186220" y="3652302"/>
            <a:ext cx="1042219" cy="285136"/>
          </a:xfrm>
          <a:prstGeom prst="rightArrow">
            <a:avLst/>
          </a:prstGeom>
          <a:solidFill>
            <a:srgbClr val="00A29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/>
          </a:p>
        </p:txBody>
      </p:sp>
      <p:sp>
        <p:nvSpPr>
          <p:cNvPr id="16" name="Стрелка вправо 15"/>
          <p:cNvSpPr/>
          <p:nvPr/>
        </p:nvSpPr>
        <p:spPr>
          <a:xfrm rot="19047207">
            <a:off x="10639634" y="2446673"/>
            <a:ext cx="1042219" cy="285136"/>
          </a:xfrm>
          <a:prstGeom prst="rightArrow">
            <a:avLst/>
          </a:prstGeom>
          <a:solidFill>
            <a:srgbClr val="00A29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/>
          </a:p>
        </p:txBody>
      </p:sp>
      <p:sp>
        <p:nvSpPr>
          <p:cNvPr id="17" name="Прямоугольник 16"/>
          <p:cNvSpPr/>
          <p:nvPr/>
        </p:nvSpPr>
        <p:spPr>
          <a:xfrm>
            <a:off x="8740878" y="1518792"/>
            <a:ext cx="934064" cy="33979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+ 883,8</a:t>
            </a:r>
            <a:endParaRPr lang="ru-RU" sz="1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11080955" y="2699024"/>
            <a:ext cx="926825" cy="33979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+ 1 260,9</a:t>
            </a:r>
            <a:endParaRPr lang="ru-RU" sz="1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10915268" y="3554996"/>
            <a:ext cx="872208" cy="33979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- 1857,1</a:t>
            </a:r>
            <a:endParaRPr lang="ru-RU" sz="1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6617110" y="4488133"/>
            <a:ext cx="766916" cy="33979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+ 59,5</a:t>
            </a:r>
            <a:endParaRPr lang="ru-RU" sz="1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577964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59455" y="-2085"/>
            <a:ext cx="1153254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rgbClr val="00A29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Анализ расходов республиканского бюджета Республики Алтай по </a:t>
            </a:r>
            <a:r>
              <a:rPr lang="ru-RU" b="1" dirty="0" smtClean="0">
                <a:solidFill>
                  <a:srgbClr val="00A29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ведомствам за 2024-2025 г. г., млн. рублей</a:t>
            </a:r>
            <a:endParaRPr lang="ru-RU" b="1" dirty="0">
              <a:solidFill>
                <a:srgbClr val="00A29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AutoShape 23"/>
          <p:cNvSpPr/>
          <p:nvPr/>
        </p:nvSpPr>
        <p:spPr>
          <a:xfrm>
            <a:off x="0" y="0"/>
            <a:ext cx="659457" cy="6858000"/>
          </a:xfrm>
          <a:prstGeom prst="rect">
            <a:avLst/>
          </a:prstGeom>
          <a:solidFill>
            <a:srgbClr val="00A29E"/>
          </a:solidFill>
        </p:spPr>
        <p:txBody>
          <a:bodyPr vert="vert270"/>
          <a:lstStyle/>
          <a:p>
            <a:pPr algn="r"/>
            <a:r>
              <a:rPr lang="ru-RU" dirty="0" smtClean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РАСХОДЫ ПО ВЕДОМСТВАМ</a:t>
            </a:r>
            <a:endParaRPr lang="ru-RU" dirty="0">
              <a:solidFill>
                <a:schemeClr val="bg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/>
          </p:nvPr>
        </p:nvGraphicFramePr>
        <p:xfrm>
          <a:off x="659457" y="476649"/>
          <a:ext cx="11532543" cy="6317188"/>
        </p:xfrm>
        <a:graphic>
          <a:graphicData uri="http://schemas.openxmlformats.org/drawingml/2006/table">
            <a:tbl>
              <a:tblPr>
                <a:tableStyleId>{0505E3EF-67EA-436B-97B2-0124C06EBD24}</a:tableStyleId>
              </a:tblPr>
              <a:tblGrid>
                <a:gridCol w="986449">
                  <a:extLst>
                    <a:ext uri="{9D8B030D-6E8A-4147-A177-3AD203B41FA5}">
                      <a16:colId xmlns:a16="http://schemas.microsoft.com/office/drawing/2014/main" val="2619386904"/>
                    </a:ext>
                  </a:extLst>
                </a:gridCol>
                <a:gridCol w="4305564">
                  <a:extLst>
                    <a:ext uri="{9D8B030D-6E8A-4147-A177-3AD203B41FA5}">
                      <a16:colId xmlns:a16="http://schemas.microsoft.com/office/drawing/2014/main" val="300446620"/>
                    </a:ext>
                  </a:extLst>
                </a:gridCol>
                <a:gridCol w="1363731">
                  <a:extLst>
                    <a:ext uri="{9D8B030D-6E8A-4147-A177-3AD203B41FA5}">
                      <a16:colId xmlns:a16="http://schemas.microsoft.com/office/drawing/2014/main" val="575955592"/>
                    </a:ext>
                  </a:extLst>
                </a:gridCol>
                <a:gridCol w="1219606">
                  <a:extLst>
                    <a:ext uri="{9D8B030D-6E8A-4147-A177-3AD203B41FA5}">
                      <a16:colId xmlns:a16="http://schemas.microsoft.com/office/drawing/2014/main" val="1596301787"/>
                    </a:ext>
                  </a:extLst>
                </a:gridCol>
                <a:gridCol w="1256212">
                  <a:extLst>
                    <a:ext uri="{9D8B030D-6E8A-4147-A177-3AD203B41FA5}">
                      <a16:colId xmlns:a16="http://schemas.microsoft.com/office/drawing/2014/main" val="3502595311"/>
                    </a:ext>
                  </a:extLst>
                </a:gridCol>
                <a:gridCol w="1073858">
                  <a:extLst>
                    <a:ext uri="{9D8B030D-6E8A-4147-A177-3AD203B41FA5}">
                      <a16:colId xmlns:a16="http://schemas.microsoft.com/office/drawing/2014/main" val="3366493851"/>
                    </a:ext>
                  </a:extLst>
                </a:gridCol>
                <a:gridCol w="1327123">
                  <a:extLst>
                    <a:ext uri="{9D8B030D-6E8A-4147-A177-3AD203B41FA5}">
                      <a16:colId xmlns:a16="http://schemas.microsoft.com/office/drawing/2014/main" val="3632843683"/>
                    </a:ext>
                  </a:extLst>
                </a:gridCol>
              </a:tblGrid>
              <a:tr h="199571">
                <a:tc rowSpan="2" gridSpan="2"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ГРБС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3" marR="5393" marT="5393" marB="0" anchor="ctr">
                    <a:solidFill>
                      <a:srgbClr val="CCFFFF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2024 </a:t>
                      </a:r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 </a:t>
                      </a:r>
                      <a:endParaRPr lang="ru-RU" sz="1200" b="1" u="none" strike="noStrike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r>
                        <a:rPr lang="ru-RU" sz="1200" b="1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Исполнено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3" marR="5393" marT="5393" marB="0" anchor="ctr">
                    <a:solidFill>
                      <a:srgbClr val="CCFFFF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2025 </a:t>
                      </a:r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3" marR="5393" marT="5393" marB="0" anchor="ctr">
                    <a:solidFill>
                      <a:srgbClr val="CC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Динамика к </a:t>
                      </a:r>
                      <a:r>
                        <a:rPr lang="ru-RU" sz="1200" b="1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2024 </a:t>
                      </a:r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г, %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3" marR="5393" marT="5393" marB="0" anchor="ctr">
                    <a:solidFill>
                      <a:srgbClr val="CC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98835417"/>
                  </a:ext>
                </a:extLst>
              </a:tr>
              <a:tr h="157316"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План 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3" marR="5393" marT="5393" marB="0" anchor="ctr"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Исполнено 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3" marR="5393" marT="5393" marB="0" anchor="ctr"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% исполнения  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3" marR="5393" marT="5393" marB="0" anchor="ctr">
                    <a:solidFill>
                      <a:srgbClr val="CC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7133701"/>
                  </a:ext>
                </a:extLst>
              </a:tr>
              <a:tr h="190665"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901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3" marR="5393" marT="5393" marB="0"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Министерство здравоохранения Республики Алтай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3" marR="5393" marT="5393" marB="0"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4 363,83   </a:t>
                      </a:r>
                    </a:p>
                  </a:txBody>
                  <a:tcPr marL="9525" marR="9525" marT="9525" marB="0" anchor="ctr"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5 615,68   </a:t>
                      </a:r>
                    </a:p>
                  </a:txBody>
                  <a:tcPr marL="9525" marR="9525" marT="9525" marB="0" anchor="b"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5 541,45   </a:t>
                      </a:r>
                    </a:p>
                  </a:txBody>
                  <a:tcPr marL="9525" marR="9525" marT="9525" marB="0" anchor="b"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98,7</a:t>
                      </a:r>
                    </a:p>
                  </a:txBody>
                  <a:tcPr marL="9525" marR="9525" marT="9525" marB="0" anchor="b"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127,0   </a:t>
                      </a:r>
                    </a:p>
                  </a:txBody>
                  <a:tcPr marL="9525" marR="9525" marT="9525" marB="0" anchor="ctr">
                    <a:solidFill>
                      <a:srgbClr val="CC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9958632"/>
                  </a:ext>
                </a:extLst>
              </a:tr>
              <a:tr h="190665"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902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3" marR="5393" marT="5393" marB="0"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Министерство культуры Республики Алтай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3" marR="5393" marT="5393" marB="0"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709,60   </a:t>
                      </a:r>
                    </a:p>
                  </a:txBody>
                  <a:tcPr marL="9525" marR="9525" marT="9525" marB="0" anchor="ctr"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697,91   </a:t>
                      </a:r>
                    </a:p>
                  </a:txBody>
                  <a:tcPr marL="9525" marR="9525" marT="9525" marB="0" anchor="b"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697,84   </a:t>
                      </a:r>
                    </a:p>
                  </a:txBody>
                  <a:tcPr marL="9525" marR="9525" marT="9525" marB="0" anchor="b"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100,0</a:t>
                      </a:r>
                    </a:p>
                  </a:txBody>
                  <a:tcPr marL="9525" marR="9525" marT="9525" marB="0" anchor="b"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98,3   </a:t>
                      </a:r>
                    </a:p>
                  </a:txBody>
                  <a:tcPr marL="9525" marR="9525" marT="9525" marB="0" anchor="ctr">
                    <a:solidFill>
                      <a:srgbClr val="CC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77207470"/>
                  </a:ext>
                </a:extLst>
              </a:tr>
              <a:tr h="190665"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903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3" marR="5393" marT="5393" marB="0"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Министерство образования и науки Республики Алтай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3" marR="5393" marT="5393" marB="0"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9 080,08   </a:t>
                      </a:r>
                    </a:p>
                  </a:txBody>
                  <a:tcPr marL="9525" marR="9525" marT="9525" marB="0" anchor="ctr"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10 915,07   </a:t>
                      </a:r>
                    </a:p>
                  </a:txBody>
                  <a:tcPr marL="9525" marR="9525" marT="9525" marB="0" anchor="b"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10 892,80   </a:t>
                      </a:r>
                    </a:p>
                  </a:txBody>
                  <a:tcPr marL="9525" marR="9525" marT="9525" marB="0" anchor="b"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99,8</a:t>
                      </a:r>
                    </a:p>
                  </a:txBody>
                  <a:tcPr marL="9525" marR="9525" marT="9525" marB="0" anchor="b"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120,0   </a:t>
                      </a:r>
                    </a:p>
                  </a:txBody>
                  <a:tcPr marL="9525" marR="9525" marT="9525" marB="0" anchor="ctr">
                    <a:solidFill>
                      <a:srgbClr val="CC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81598233"/>
                  </a:ext>
                </a:extLst>
              </a:tr>
              <a:tr h="190665"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904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3" marR="5393" marT="5393" marB="0"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Комитет ветеринарии  Республики Алтай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3" marR="5393" marT="5393" marB="0"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231,72   </a:t>
                      </a:r>
                    </a:p>
                  </a:txBody>
                  <a:tcPr marL="9525" marR="9525" marT="9525" marB="0" anchor="ctr"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       -     </a:t>
                      </a:r>
                    </a:p>
                  </a:txBody>
                  <a:tcPr marL="9525" marR="9525" marT="9525" marB="0" anchor="b"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        -     </a:t>
                      </a:r>
                    </a:p>
                  </a:txBody>
                  <a:tcPr marL="9525" marR="9525" marT="9525" marB="0" anchor="b"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-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    -    </a:t>
                      </a:r>
                    </a:p>
                  </a:txBody>
                  <a:tcPr marL="9525" marR="9525" marT="9525" marB="0" anchor="ctr">
                    <a:solidFill>
                      <a:srgbClr val="CC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70129807"/>
                  </a:ext>
                </a:extLst>
              </a:tr>
              <a:tr h="190665"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905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3" marR="5393" marT="5393" marB="0"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Министерство сельского хозяйства Республики Алтай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3" marR="5393" marT="5393" marB="0"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1 156,37   </a:t>
                      </a:r>
                    </a:p>
                  </a:txBody>
                  <a:tcPr marL="9525" marR="9525" marT="9525" marB="0" anchor="ctr"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1 407,31   </a:t>
                      </a:r>
                    </a:p>
                  </a:txBody>
                  <a:tcPr marL="9525" marR="9525" marT="9525" marB="0" anchor="b"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1 394,55   </a:t>
                      </a:r>
                    </a:p>
                  </a:txBody>
                  <a:tcPr marL="9525" marR="9525" marT="9525" marB="0" anchor="b"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99,1</a:t>
                      </a:r>
                    </a:p>
                  </a:txBody>
                  <a:tcPr marL="9525" marR="9525" marT="9525" marB="0" anchor="b"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120,6   </a:t>
                      </a:r>
                    </a:p>
                  </a:txBody>
                  <a:tcPr marL="9525" marR="9525" marT="9525" marB="0" anchor="ctr">
                    <a:solidFill>
                      <a:srgbClr val="CC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92629284"/>
                  </a:ext>
                </a:extLst>
              </a:tr>
              <a:tr h="190665"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906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3" marR="5393" marT="5393" marB="0"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Министерство финансов Республики Алтай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3" marR="5393" marT="5393" marB="0"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4 677,77   </a:t>
                      </a:r>
                    </a:p>
                  </a:txBody>
                  <a:tcPr marL="9525" marR="9525" marT="9525" marB="0" anchor="ctr"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5 072,95   </a:t>
                      </a:r>
                    </a:p>
                  </a:txBody>
                  <a:tcPr marL="9525" marR="9525" marT="9525" marB="0" anchor="b"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5 027,69   </a:t>
                      </a:r>
                    </a:p>
                  </a:txBody>
                  <a:tcPr marL="9525" marR="9525" marT="9525" marB="0" anchor="b"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99,1</a:t>
                      </a:r>
                    </a:p>
                  </a:txBody>
                  <a:tcPr marL="9525" marR="9525" marT="9525" marB="0" anchor="b"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107,5   </a:t>
                      </a:r>
                    </a:p>
                  </a:txBody>
                  <a:tcPr marL="9525" marR="9525" marT="9525" marB="0" anchor="ctr">
                    <a:solidFill>
                      <a:srgbClr val="CC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80421207"/>
                  </a:ext>
                </a:extLst>
              </a:tr>
              <a:tr h="208447"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907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3" marR="5393" marT="5393" marB="0"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Министерство регионального развития Республики Алтай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3" marR="5393" marT="5393" marB="0"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11 851,82   </a:t>
                      </a:r>
                    </a:p>
                  </a:txBody>
                  <a:tcPr marL="9525" marR="9525" marT="9525" marB="0" anchor="ctr"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4 933,63   </a:t>
                      </a:r>
                    </a:p>
                  </a:txBody>
                  <a:tcPr marL="9525" marR="9525" marT="9525" marB="0" anchor="b"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4 184,56   </a:t>
                      </a:r>
                    </a:p>
                  </a:txBody>
                  <a:tcPr marL="9525" marR="9525" marT="9525" marB="0" anchor="b"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84,8</a:t>
                      </a:r>
                    </a:p>
                  </a:txBody>
                  <a:tcPr marL="9525" marR="9525" marT="9525" marB="0" anchor="b"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35,3   </a:t>
                      </a:r>
                    </a:p>
                  </a:txBody>
                  <a:tcPr marL="9525" marR="9525" marT="9525" marB="0" anchor="ctr">
                    <a:solidFill>
                      <a:srgbClr val="CC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08651164"/>
                  </a:ext>
                </a:extLst>
              </a:tr>
              <a:tr h="190665"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908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3" marR="5393" marT="5393" marB="0"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Министерство цифрового развития Республики Алтай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3" marR="5393" marT="5393" marB="0"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203,02   </a:t>
                      </a:r>
                    </a:p>
                  </a:txBody>
                  <a:tcPr marL="9525" marR="9525" marT="9525" marB="0" anchor="ctr"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271,83   </a:t>
                      </a:r>
                    </a:p>
                  </a:txBody>
                  <a:tcPr marL="9525" marR="9525" marT="9525" marB="0" anchor="b"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271,63   </a:t>
                      </a:r>
                    </a:p>
                  </a:txBody>
                  <a:tcPr marL="9525" marR="9525" marT="9525" marB="0" anchor="b"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99,9</a:t>
                      </a:r>
                    </a:p>
                  </a:txBody>
                  <a:tcPr marL="9525" marR="9525" marT="9525" marB="0" anchor="b"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133,8   </a:t>
                      </a:r>
                    </a:p>
                  </a:txBody>
                  <a:tcPr marL="9525" marR="9525" marT="9525" marB="0" anchor="ctr">
                    <a:solidFill>
                      <a:srgbClr val="CC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54159345"/>
                  </a:ext>
                </a:extLst>
              </a:tr>
              <a:tr h="190665"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909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3" marR="5393" marT="5393" marB="0"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Комитет по ГОЧС и ПБ Республики Алтай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3" marR="5393" marT="5393" marB="0"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387,78   </a:t>
                      </a:r>
                    </a:p>
                  </a:txBody>
                  <a:tcPr marL="9525" marR="9525" marT="9525" marB="0" anchor="ctr"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634,64   </a:t>
                      </a:r>
                    </a:p>
                  </a:txBody>
                  <a:tcPr marL="9525" marR="9525" marT="9525" marB="0" anchor="b"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532,57   </a:t>
                      </a:r>
                    </a:p>
                  </a:txBody>
                  <a:tcPr marL="9525" marR="9525" marT="9525" marB="0" anchor="b"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83,9</a:t>
                      </a:r>
                    </a:p>
                  </a:txBody>
                  <a:tcPr marL="9525" marR="9525" marT="9525" marB="0" anchor="b"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137,3   </a:t>
                      </a:r>
                    </a:p>
                  </a:txBody>
                  <a:tcPr marL="9525" marR="9525" marT="9525" marB="0" anchor="ctr">
                    <a:solidFill>
                      <a:srgbClr val="CC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47049065"/>
                  </a:ext>
                </a:extLst>
              </a:tr>
              <a:tr h="190665"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910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3" marR="5393" marT="5393" marB="0"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Министерство труда, </a:t>
                      </a:r>
                      <a:r>
                        <a:rPr lang="ru-RU" sz="12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соцразвития</a:t>
                      </a:r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и занятости РА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3" marR="5393" marT="5393" marB="0"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4 159,60   </a:t>
                      </a:r>
                    </a:p>
                  </a:txBody>
                  <a:tcPr marL="9525" marR="9525" marT="9525" marB="0" anchor="ctr"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5 477,93   </a:t>
                      </a:r>
                    </a:p>
                  </a:txBody>
                  <a:tcPr marL="9525" marR="9525" marT="9525" marB="0" anchor="b"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5 391,03   </a:t>
                      </a:r>
                    </a:p>
                  </a:txBody>
                  <a:tcPr marL="9525" marR="9525" marT="9525" marB="0" anchor="b"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98,4</a:t>
                      </a:r>
                    </a:p>
                  </a:txBody>
                  <a:tcPr marL="9525" marR="9525" marT="9525" marB="0" anchor="b"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129,6   </a:t>
                      </a:r>
                    </a:p>
                  </a:txBody>
                  <a:tcPr marL="9525" marR="9525" marT="9525" marB="0" anchor="ctr">
                    <a:solidFill>
                      <a:srgbClr val="CC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34293294"/>
                  </a:ext>
                </a:extLst>
              </a:tr>
              <a:tr h="190665"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911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3" marR="5393" marT="5393" marB="0"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Комитет по делам ЗАГСа и архивов Республики Алтай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3" marR="5393" marT="5393" marB="0"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 82,28   </a:t>
                      </a:r>
                    </a:p>
                  </a:txBody>
                  <a:tcPr marL="9525" marR="9525" marT="9525" marB="0" anchor="ctr"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281,90   </a:t>
                      </a:r>
                    </a:p>
                  </a:txBody>
                  <a:tcPr marL="9525" marR="9525" marT="9525" marB="0" anchor="b"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280,77   </a:t>
                      </a:r>
                    </a:p>
                  </a:txBody>
                  <a:tcPr marL="9525" marR="9525" marT="9525" marB="0" anchor="b"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99,6</a:t>
                      </a:r>
                    </a:p>
                  </a:txBody>
                  <a:tcPr marL="9525" marR="9525" marT="9525" marB="0" anchor="b"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341,2   </a:t>
                      </a:r>
                    </a:p>
                  </a:txBody>
                  <a:tcPr marL="9525" marR="9525" marT="9525" marB="0" anchor="ctr">
                    <a:solidFill>
                      <a:srgbClr val="CC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46979725"/>
                  </a:ext>
                </a:extLst>
              </a:tr>
              <a:tr h="190665"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912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3" marR="5393" marT="5393" marB="0"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Комитет по контролю (надзору) РА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3" marR="5393" marT="5393" marB="0"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 66,70   </a:t>
                      </a:r>
                    </a:p>
                  </a:txBody>
                  <a:tcPr marL="9525" marR="9525" marT="9525" marB="0" anchor="ctr"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 66,92   </a:t>
                      </a:r>
                    </a:p>
                  </a:txBody>
                  <a:tcPr marL="9525" marR="9525" marT="9525" marB="0" anchor="b"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  66,55   </a:t>
                      </a:r>
                    </a:p>
                  </a:txBody>
                  <a:tcPr marL="9525" marR="9525" marT="9525" marB="0" anchor="b"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99,4</a:t>
                      </a:r>
                    </a:p>
                  </a:txBody>
                  <a:tcPr marL="9525" marR="9525" marT="9525" marB="0" anchor="b"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99,8   </a:t>
                      </a:r>
                    </a:p>
                  </a:txBody>
                  <a:tcPr marL="9525" marR="9525" marT="9525" marB="0" anchor="ctr">
                    <a:solidFill>
                      <a:srgbClr val="CC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64211289"/>
                  </a:ext>
                </a:extLst>
              </a:tr>
              <a:tr h="190665"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913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3" marR="5393" marT="5393" marB="0"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Комитет по физ. культуре и спорту Республики Алтай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3" marR="5393" marT="5393" marB="0"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401,92   </a:t>
                      </a:r>
                    </a:p>
                  </a:txBody>
                  <a:tcPr marL="9525" marR="9525" marT="9525" marB="0" anchor="ctr"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403,35   </a:t>
                      </a:r>
                    </a:p>
                  </a:txBody>
                  <a:tcPr marL="9525" marR="9525" marT="9525" marB="0" anchor="b"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403,26   </a:t>
                      </a:r>
                    </a:p>
                  </a:txBody>
                  <a:tcPr marL="9525" marR="9525" marT="9525" marB="0" anchor="b"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100,0</a:t>
                      </a:r>
                    </a:p>
                  </a:txBody>
                  <a:tcPr marL="9525" marR="9525" marT="9525" marB="0" anchor="b"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100,3   </a:t>
                      </a:r>
                    </a:p>
                  </a:txBody>
                  <a:tcPr marL="9525" marR="9525" marT="9525" marB="0" anchor="ctr">
                    <a:solidFill>
                      <a:srgbClr val="CC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8311846"/>
                  </a:ext>
                </a:extLst>
              </a:tr>
              <a:tr h="190665"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914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3" marR="5393" marT="5393" marB="0"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Контрольно-счетная палата Республики Алтай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3" marR="5393" marT="5393" marB="0"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 28,49   </a:t>
                      </a:r>
                    </a:p>
                  </a:txBody>
                  <a:tcPr marL="9525" marR="9525" marT="9525" marB="0" anchor="ctr"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 37,36   </a:t>
                      </a:r>
                    </a:p>
                  </a:txBody>
                  <a:tcPr marL="9525" marR="9525" marT="9525" marB="0" anchor="b"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  37,31   </a:t>
                      </a:r>
                    </a:p>
                  </a:txBody>
                  <a:tcPr marL="9525" marR="9525" marT="9525" marB="0" anchor="b"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99,9</a:t>
                      </a:r>
                    </a:p>
                  </a:txBody>
                  <a:tcPr marL="9525" marR="9525" marT="9525" marB="0" anchor="b"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131,0   </a:t>
                      </a:r>
                    </a:p>
                  </a:txBody>
                  <a:tcPr marL="9525" marR="9525" marT="9525" marB="0" anchor="ctr">
                    <a:solidFill>
                      <a:srgbClr val="CC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37172915"/>
                  </a:ext>
                </a:extLst>
              </a:tr>
              <a:tr h="190665"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915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3" marR="5393" marT="5393" marB="0"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Комитет по тарифам Республики Алтай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3" marR="5393" marT="5393" marB="0"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488,88   </a:t>
                      </a:r>
                    </a:p>
                  </a:txBody>
                  <a:tcPr marL="9525" marR="9525" marT="9525" marB="0" anchor="ctr"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       -     </a:t>
                      </a:r>
                    </a:p>
                  </a:txBody>
                  <a:tcPr marL="9525" marR="9525" marT="9525" marB="0" anchor="b"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        -     </a:t>
                      </a:r>
                    </a:p>
                  </a:txBody>
                  <a:tcPr marL="9525" marR="9525" marT="9525" marB="0" anchor="b"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-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    -    </a:t>
                      </a:r>
                    </a:p>
                  </a:txBody>
                  <a:tcPr marL="9525" marR="9525" marT="9525" marB="0" anchor="ctr">
                    <a:solidFill>
                      <a:srgbClr val="CC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46557279"/>
                  </a:ext>
                </a:extLst>
              </a:tr>
              <a:tr h="190665"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916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3" marR="5393" marT="5393" marB="0"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Избирательная комиссия Республики Алтай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3" marR="5393" marT="5393" marB="0"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135,00   </a:t>
                      </a:r>
                    </a:p>
                  </a:txBody>
                  <a:tcPr marL="9525" marR="9525" marT="9525" marB="0" anchor="ctr"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 46,76   </a:t>
                      </a:r>
                    </a:p>
                  </a:txBody>
                  <a:tcPr marL="9525" marR="9525" marT="9525" marB="0" anchor="b"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  46,60   </a:t>
                      </a:r>
                    </a:p>
                  </a:txBody>
                  <a:tcPr marL="9525" marR="9525" marT="9525" marB="0" anchor="b"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99,7</a:t>
                      </a:r>
                    </a:p>
                  </a:txBody>
                  <a:tcPr marL="9525" marR="9525" marT="9525" marB="0" anchor="b"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34,5   </a:t>
                      </a:r>
                    </a:p>
                  </a:txBody>
                  <a:tcPr marL="9525" marR="9525" marT="9525" marB="0" anchor="ctr">
                    <a:solidFill>
                      <a:srgbClr val="CC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80584761"/>
                  </a:ext>
                </a:extLst>
              </a:tr>
              <a:tr h="190665"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917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3" marR="5393" marT="5393" marB="0"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Государственное Собрание – Эл Курултай Республики Алтай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3" marR="5393" marT="5393" marB="0"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187,64   </a:t>
                      </a:r>
                    </a:p>
                  </a:txBody>
                  <a:tcPr marL="9525" marR="9525" marT="9525" marB="0" anchor="ctr"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246,18   </a:t>
                      </a:r>
                    </a:p>
                  </a:txBody>
                  <a:tcPr marL="9525" marR="9525" marT="9525" marB="0" anchor="b"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242,92   </a:t>
                      </a:r>
                    </a:p>
                  </a:txBody>
                  <a:tcPr marL="9525" marR="9525" marT="9525" marB="0" anchor="b"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98,7</a:t>
                      </a:r>
                    </a:p>
                  </a:txBody>
                  <a:tcPr marL="9525" marR="9525" marT="9525" marB="0" anchor="b"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129,5   </a:t>
                      </a:r>
                    </a:p>
                  </a:txBody>
                  <a:tcPr marL="9525" marR="9525" marT="9525" marB="0" anchor="ctr">
                    <a:solidFill>
                      <a:srgbClr val="CC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56158914"/>
                  </a:ext>
                </a:extLst>
              </a:tr>
              <a:tr h="190665"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918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3" marR="5393" marT="5393" marB="0"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Аппарат Главы РА и Правительства Республики Алтай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3" marR="5393" marT="5393" marB="0"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460,25   </a:t>
                      </a:r>
                    </a:p>
                  </a:txBody>
                  <a:tcPr marL="9525" marR="9525" marT="9525" marB="0" anchor="ctr"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701,67   </a:t>
                      </a:r>
                    </a:p>
                  </a:txBody>
                  <a:tcPr marL="9525" marR="9525" marT="9525" marB="0" anchor="b"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684,91   </a:t>
                      </a:r>
                    </a:p>
                  </a:txBody>
                  <a:tcPr marL="9525" marR="9525" marT="9525" marB="0" anchor="b"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97,6</a:t>
                      </a:r>
                    </a:p>
                  </a:txBody>
                  <a:tcPr marL="9525" marR="9525" marT="9525" marB="0" anchor="b"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148,8   </a:t>
                      </a:r>
                    </a:p>
                  </a:txBody>
                  <a:tcPr marL="9525" marR="9525" marT="9525" marB="0" anchor="ctr">
                    <a:solidFill>
                      <a:srgbClr val="CC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67972827"/>
                  </a:ext>
                </a:extLst>
              </a:tr>
              <a:tr h="190665"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919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3" marR="5393" marT="5393" marB="0"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Министерство природных ресурсов Республики Алтай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3" marR="5393" marT="5393" marB="0"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685,71   </a:t>
                      </a:r>
                    </a:p>
                  </a:txBody>
                  <a:tcPr marL="9525" marR="9525" marT="9525" marB="0" anchor="ctr"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936,80   </a:t>
                      </a:r>
                    </a:p>
                  </a:txBody>
                  <a:tcPr marL="9525" marR="9525" marT="9525" marB="0" anchor="b"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657,56   </a:t>
                      </a:r>
                    </a:p>
                  </a:txBody>
                  <a:tcPr marL="9525" marR="9525" marT="9525" marB="0" anchor="b"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70,2</a:t>
                      </a:r>
                    </a:p>
                  </a:txBody>
                  <a:tcPr marL="9525" marR="9525" marT="9525" marB="0" anchor="b"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95,9   </a:t>
                      </a:r>
                    </a:p>
                  </a:txBody>
                  <a:tcPr marL="9525" marR="9525" marT="9525" marB="0" anchor="ctr">
                    <a:solidFill>
                      <a:srgbClr val="CC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45889129"/>
                  </a:ext>
                </a:extLst>
              </a:tr>
              <a:tr h="190665"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920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3" marR="5393" marT="5393" marB="0"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Министерство туризма Республики Алтай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3" marR="5393" marT="5393" marB="0"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260,81   </a:t>
                      </a:r>
                    </a:p>
                  </a:txBody>
                  <a:tcPr marL="9525" marR="9525" marT="9525" marB="0" anchor="ctr"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       -     </a:t>
                      </a:r>
                    </a:p>
                  </a:txBody>
                  <a:tcPr marL="9525" marR="9525" marT="9525" marB="0" anchor="b"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        -     </a:t>
                      </a:r>
                    </a:p>
                  </a:txBody>
                  <a:tcPr marL="9525" marR="9525" marT="9525" marB="0" anchor="b"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-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    -    </a:t>
                      </a:r>
                    </a:p>
                  </a:txBody>
                  <a:tcPr marL="9525" marR="9525" marT="9525" marB="0" anchor="ctr">
                    <a:solidFill>
                      <a:srgbClr val="CC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49813297"/>
                  </a:ext>
                </a:extLst>
              </a:tr>
              <a:tr h="190665"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921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3" marR="5393" marT="5393" marB="0"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Комитет по национальной политике Республики Алтай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3" marR="5393" marT="5393" marB="0"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 58,31   </a:t>
                      </a:r>
                    </a:p>
                  </a:txBody>
                  <a:tcPr marL="9525" marR="9525" marT="9525" marB="0" anchor="ctr"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 66,82   </a:t>
                      </a:r>
                    </a:p>
                  </a:txBody>
                  <a:tcPr marL="9525" marR="9525" marT="9525" marB="0" anchor="b"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  66,80   </a:t>
                      </a:r>
                    </a:p>
                  </a:txBody>
                  <a:tcPr marL="9525" marR="9525" marT="9525" marB="0" anchor="b"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100,0</a:t>
                      </a:r>
                    </a:p>
                  </a:txBody>
                  <a:tcPr marL="9525" marR="9525" marT="9525" marB="0" anchor="b"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114,6   </a:t>
                      </a:r>
                    </a:p>
                  </a:txBody>
                  <a:tcPr marL="9525" marR="9525" marT="9525" marB="0" anchor="ctr">
                    <a:solidFill>
                      <a:srgbClr val="CC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97188476"/>
                  </a:ext>
                </a:extLst>
              </a:tr>
              <a:tr h="190665"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922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3" marR="5393" marT="5393" marB="0"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Комитет по молодежной политике РА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3" marR="5393" marT="5393" marB="0"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 55,83   </a:t>
                      </a:r>
                    </a:p>
                  </a:txBody>
                  <a:tcPr marL="9525" marR="9525" marT="9525" marB="0" anchor="ctr"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       -     </a:t>
                      </a:r>
                    </a:p>
                  </a:txBody>
                  <a:tcPr marL="9525" marR="9525" marT="9525" marB="0" anchor="b"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        -     </a:t>
                      </a:r>
                    </a:p>
                  </a:txBody>
                  <a:tcPr marL="9525" marR="9525" marT="9525" marB="0" anchor="b"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-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    -    </a:t>
                      </a:r>
                    </a:p>
                  </a:txBody>
                  <a:tcPr marL="9525" marR="9525" marT="9525" marB="0" anchor="ctr">
                    <a:solidFill>
                      <a:srgbClr val="CC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24638795"/>
                  </a:ext>
                </a:extLst>
              </a:tr>
              <a:tr h="190665"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923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3" marR="5393" marT="5393" marB="0"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Министерство транспорта и дорожного хозяйства РА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3" marR="5393" marT="5393" marB="0"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   0,65   </a:t>
                      </a:r>
                    </a:p>
                  </a:txBody>
                  <a:tcPr marL="9525" marR="9525" marT="9525" marB="0" anchor="ctr"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5 873,32   </a:t>
                      </a:r>
                    </a:p>
                  </a:txBody>
                  <a:tcPr marL="9525" marR="9525" marT="9525" marB="0" anchor="b"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5 541,74   </a:t>
                      </a:r>
                    </a:p>
                  </a:txBody>
                  <a:tcPr marL="9525" marR="9525" marT="9525" marB="0" anchor="b"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94,4</a:t>
                      </a:r>
                    </a:p>
                  </a:txBody>
                  <a:tcPr marL="9525" marR="9525" marT="9525" marB="0" anchor="b"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858 931,0   </a:t>
                      </a:r>
                    </a:p>
                  </a:txBody>
                  <a:tcPr marL="9525" marR="9525" marT="9525" marB="0" anchor="ctr">
                    <a:solidFill>
                      <a:srgbClr val="CC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6436373"/>
                  </a:ext>
                </a:extLst>
              </a:tr>
              <a:tr h="190665"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924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3" marR="5393" marT="5393" marB="0"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Аппарат Уполномоченного по правам человека в РА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3" marR="5393" marT="5393" marB="0"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   7,71   </a:t>
                      </a:r>
                    </a:p>
                  </a:txBody>
                  <a:tcPr marL="9525" marR="9525" marT="9525" marB="0" anchor="ctr"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 10,13   </a:t>
                      </a:r>
                    </a:p>
                  </a:txBody>
                  <a:tcPr marL="9525" marR="9525" marT="9525" marB="0" anchor="b"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  10,13   </a:t>
                      </a:r>
                    </a:p>
                  </a:txBody>
                  <a:tcPr marL="9525" marR="9525" marT="9525" marB="0" anchor="b"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100,0</a:t>
                      </a:r>
                    </a:p>
                  </a:txBody>
                  <a:tcPr marL="9525" marR="9525" marT="9525" marB="0" anchor="b"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131,3   </a:t>
                      </a:r>
                    </a:p>
                  </a:txBody>
                  <a:tcPr marL="9525" marR="9525" marT="9525" marB="0" anchor="ctr">
                    <a:solidFill>
                      <a:srgbClr val="CC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85777368"/>
                  </a:ext>
                </a:extLst>
              </a:tr>
              <a:tr h="190665"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925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3" marR="5393" marT="5393" marB="0"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Комитет по охране объектов животного мира РА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3" marR="5393" marT="5393" marB="0"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 26,94   </a:t>
                      </a:r>
                    </a:p>
                  </a:txBody>
                  <a:tcPr marL="9525" marR="9525" marT="9525" marB="0" anchor="ctr"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       -     </a:t>
                      </a:r>
                    </a:p>
                  </a:txBody>
                  <a:tcPr marL="9525" marR="9525" marT="9525" marB="0" anchor="b"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        -     </a:t>
                      </a:r>
                    </a:p>
                  </a:txBody>
                  <a:tcPr marL="9525" marR="9525" marT="9525" marB="0" anchor="b"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-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    -    </a:t>
                      </a:r>
                    </a:p>
                  </a:txBody>
                  <a:tcPr marL="9525" marR="9525" marT="9525" marB="0" anchor="ctr">
                    <a:solidFill>
                      <a:srgbClr val="CC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05046744"/>
                  </a:ext>
                </a:extLst>
              </a:tr>
              <a:tr h="260447"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926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3" marR="5393" marT="5393" marB="0"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Комитет по обеспечению деятельности  мировых судей РА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3" marR="5393" marT="5393" marB="0"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115,05   </a:t>
                      </a:r>
                    </a:p>
                  </a:txBody>
                  <a:tcPr marL="9525" marR="9525" marT="9525" marB="0" anchor="ctr"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       -     </a:t>
                      </a:r>
                    </a:p>
                  </a:txBody>
                  <a:tcPr marL="9525" marR="9525" marT="9525" marB="0" anchor="b"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        -     </a:t>
                      </a:r>
                    </a:p>
                  </a:txBody>
                  <a:tcPr marL="9525" marR="9525" marT="9525" marB="0" anchor="b"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-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    -    </a:t>
                      </a:r>
                    </a:p>
                  </a:txBody>
                  <a:tcPr marL="9525" marR="9525" marT="9525" marB="0" anchor="ctr">
                    <a:solidFill>
                      <a:srgbClr val="CC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24222175"/>
                  </a:ext>
                </a:extLst>
              </a:tr>
              <a:tr h="213696"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927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3" marR="5393" marT="5393" marB="0"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Аппарат Уполномоченного по защите прав предп-ей в РА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3" marR="5393" marT="5393" marB="0"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   7,20   </a:t>
                      </a:r>
                    </a:p>
                  </a:txBody>
                  <a:tcPr marL="9525" marR="9525" marT="9525" marB="0" anchor="ctr"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   9,17   </a:t>
                      </a:r>
                    </a:p>
                  </a:txBody>
                  <a:tcPr marL="9525" marR="9525" marT="9525" marB="0" anchor="b"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    9,15   </a:t>
                      </a:r>
                    </a:p>
                  </a:txBody>
                  <a:tcPr marL="9525" marR="9525" marT="9525" marB="0" anchor="b"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99,8</a:t>
                      </a:r>
                    </a:p>
                  </a:txBody>
                  <a:tcPr marL="9525" marR="9525" marT="9525" marB="0" anchor="b"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127,1   </a:t>
                      </a:r>
                    </a:p>
                  </a:txBody>
                  <a:tcPr marL="9525" marR="9525" marT="9525" marB="0" anchor="ctr">
                    <a:solidFill>
                      <a:srgbClr val="CC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27005701"/>
                  </a:ext>
                </a:extLst>
              </a:tr>
              <a:tr h="244224"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928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3" marR="5393" marT="5393" marB="0"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Министерство экономического развития Республики Алтай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3" marR="5393" marT="5393" marB="0"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585,73   </a:t>
                      </a:r>
                    </a:p>
                  </a:txBody>
                  <a:tcPr marL="9525" marR="9525" marT="9525" marB="0" anchor="ctr"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1 012,15   </a:t>
                      </a:r>
                    </a:p>
                  </a:txBody>
                  <a:tcPr marL="9525" marR="9525" marT="9525" marB="0" anchor="b"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1 007,81   </a:t>
                      </a:r>
                    </a:p>
                  </a:txBody>
                  <a:tcPr marL="9525" marR="9525" marT="9525" marB="0" anchor="b"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99,6</a:t>
                      </a:r>
                    </a:p>
                  </a:txBody>
                  <a:tcPr marL="9525" marR="9525" marT="9525" marB="0" anchor="b"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172,1   </a:t>
                      </a:r>
                    </a:p>
                  </a:txBody>
                  <a:tcPr marL="9525" marR="9525" marT="9525" marB="0" anchor="ctr">
                    <a:solidFill>
                      <a:srgbClr val="CC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7660550"/>
                  </a:ext>
                </a:extLst>
              </a:tr>
              <a:tr h="190665"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932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3" marR="5393" marT="5393" marB="0"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Инспекция по гос. охране культурного наследия РА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3" marR="5393" marT="5393" marB="0"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   4,72   </a:t>
                      </a:r>
                    </a:p>
                  </a:txBody>
                  <a:tcPr marL="9525" marR="9525" marT="9525" marB="0" anchor="ctr"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   8,13   </a:t>
                      </a:r>
                    </a:p>
                  </a:txBody>
                  <a:tcPr marL="9525" marR="9525" marT="9525" marB="0" anchor="b"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    8,13   </a:t>
                      </a:r>
                    </a:p>
                  </a:txBody>
                  <a:tcPr marL="9525" marR="9525" marT="9525" marB="0" anchor="b"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100,0</a:t>
                      </a:r>
                    </a:p>
                  </a:txBody>
                  <a:tcPr marL="9525" marR="9525" marT="9525" marB="0" anchor="b"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172,2   </a:t>
                      </a:r>
                    </a:p>
                  </a:txBody>
                  <a:tcPr marL="9525" marR="9525" marT="9525" marB="0" anchor="ctr">
                    <a:solidFill>
                      <a:srgbClr val="CC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26051416"/>
                  </a:ext>
                </a:extLst>
              </a:tr>
              <a:tr h="190665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3" marR="5393" marT="5393" marB="0" anchor="b"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Итого расходов 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3" marR="5393" marT="5393" marB="0" anchor="ctr"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40 481,41   </a:t>
                      </a:r>
                    </a:p>
                  </a:txBody>
                  <a:tcPr marL="9525" marR="9525" marT="9525" marB="0" anchor="ctr"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44 727,62   </a:t>
                      </a:r>
                    </a:p>
                  </a:txBody>
                  <a:tcPr marL="9525" marR="9525" marT="9525" marB="0" anchor="b"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42 997,74   </a:t>
                      </a:r>
                    </a:p>
                  </a:txBody>
                  <a:tcPr marL="9525" marR="9525" marT="9525" marB="0" anchor="b"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96,1</a:t>
                      </a:r>
                    </a:p>
                  </a:txBody>
                  <a:tcPr marL="9525" marR="9525" marT="9525" marB="0" anchor="b"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106,2   </a:t>
                      </a:r>
                    </a:p>
                  </a:txBody>
                  <a:tcPr marL="9525" marR="9525" marT="9525" marB="0" anchor="ctr">
                    <a:solidFill>
                      <a:srgbClr val="CC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3462262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124272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644361" y="0"/>
            <a:ext cx="1154763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rgbClr val="00A29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Структура безвозмездных поступлений от других бюджетов бюджетной системы РФ в республиканский бюджет </a:t>
            </a:r>
            <a:r>
              <a:rPr lang="ru-RU" sz="2400" b="1" dirty="0" smtClean="0">
                <a:solidFill>
                  <a:srgbClr val="00A29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 </a:t>
            </a:r>
            <a:r>
              <a:rPr lang="ru-RU" sz="2400" b="1" dirty="0">
                <a:solidFill>
                  <a:srgbClr val="00A29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Алтай  в </a:t>
            </a:r>
            <a:r>
              <a:rPr lang="ru-RU" sz="2400" b="1" dirty="0" smtClean="0">
                <a:solidFill>
                  <a:srgbClr val="00A29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2021-2025 г. г., </a:t>
            </a:r>
            <a:r>
              <a:rPr lang="ru-RU" sz="2400" b="1" dirty="0">
                <a:solidFill>
                  <a:srgbClr val="00A29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млн. рублей</a:t>
            </a:r>
            <a:endParaRPr lang="ru-RU" sz="2400" dirty="0">
              <a:solidFill>
                <a:srgbClr val="00A29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AutoShape 23"/>
          <p:cNvSpPr/>
          <p:nvPr/>
        </p:nvSpPr>
        <p:spPr>
          <a:xfrm>
            <a:off x="-15096" y="0"/>
            <a:ext cx="659457" cy="6858000"/>
          </a:xfrm>
          <a:prstGeom prst="rect">
            <a:avLst/>
          </a:prstGeom>
          <a:solidFill>
            <a:srgbClr val="00A29E"/>
          </a:solidFill>
        </p:spPr>
        <p:txBody>
          <a:bodyPr vert="vert270"/>
          <a:lstStyle/>
          <a:p>
            <a:pPr algn="r"/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МЕЖБЮДЖЕТНЫЕ ОТНОШЕНИЯ</a:t>
            </a:r>
            <a:endParaRPr lang="ru-RU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5" name="Диаграмма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90319416"/>
              </p:ext>
            </p:extLst>
          </p:nvPr>
        </p:nvGraphicFramePr>
        <p:xfrm>
          <a:off x="644361" y="756746"/>
          <a:ext cx="11547639" cy="603031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5095841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959923" y="128259"/>
            <a:ext cx="1083687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spc="10" dirty="0" smtClean="0">
                <a:solidFill>
                  <a:srgbClr val="00A29E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Расходы по функциональной классификации в 2024-2025 г. г., млн. рублей </a:t>
            </a:r>
          </a:p>
          <a:p>
            <a:pPr algn="ctr"/>
            <a:endParaRPr lang="ru-RU" sz="2400" b="1" spc="10" dirty="0">
              <a:solidFill>
                <a:srgbClr val="00A29E"/>
              </a:solidFill>
              <a:latin typeface="Courier New" panose="02070309020205020404" pitchFamily="49" charset="0"/>
              <a:ea typeface="Times New Roman" panose="02020603050405020304" pitchFamily="18" charset="0"/>
              <a:cs typeface="Courier New" panose="02070309020205020404" pitchFamily="49" charset="0"/>
            </a:endParaRPr>
          </a:p>
        </p:txBody>
      </p:sp>
      <p:sp>
        <p:nvSpPr>
          <p:cNvPr id="9" name="AutoShape 23"/>
          <p:cNvSpPr/>
          <p:nvPr/>
        </p:nvSpPr>
        <p:spPr>
          <a:xfrm>
            <a:off x="0" y="0"/>
            <a:ext cx="659457" cy="6858000"/>
          </a:xfrm>
          <a:prstGeom prst="rect">
            <a:avLst/>
          </a:prstGeom>
          <a:solidFill>
            <a:srgbClr val="00A29E"/>
          </a:solidFill>
        </p:spPr>
        <p:txBody>
          <a:bodyPr vert="vert270"/>
          <a:lstStyle/>
          <a:p>
            <a:pPr algn="r"/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ПО ОТРАСЛЯМ</a:t>
            </a:r>
            <a:endParaRPr lang="ru-RU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5" name="Диаграмма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26728018"/>
              </p:ext>
            </p:extLst>
          </p:nvPr>
        </p:nvGraphicFramePr>
        <p:xfrm>
          <a:off x="659457" y="559676"/>
          <a:ext cx="11532543" cy="629832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4358118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26896" y="0"/>
            <a:ext cx="1061807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spc="10" dirty="0">
                <a:solidFill>
                  <a:srgbClr val="00A29E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Расходы </a:t>
            </a:r>
            <a:r>
              <a:rPr lang="ru-RU" b="1" spc="10" dirty="0" smtClean="0">
                <a:solidFill>
                  <a:srgbClr val="00A29E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республиканского бюджета по госпрограммам в 2025 г</a:t>
            </a:r>
            <a:r>
              <a:rPr lang="ru-RU" b="1" spc="10" dirty="0">
                <a:solidFill>
                  <a:srgbClr val="00A29E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., млн. рублей </a:t>
            </a:r>
          </a:p>
        </p:txBody>
      </p:sp>
      <p:graphicFrame>
        <p:nvGraphicFramePr>
          <p:cNvPr id="4" name="Диаграмма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25882793"/>
              </p:ext>
            </p:extLst>
          </p:nvPr>
        </p:nvGraphicFramePr>
        <p:xfrm>
          <a:off x="512466" y="610400"/>
          <a:ext cx="11611216" cy="61713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AutoShape 23"/>
          <p:cNvSpPr/>
          <p:nvPr/>
        </p:nvSpPr>
        <p:spPr>
          <a:xfrm>
            <a:off x="0" y="0"/>
            <a:ext cx="659457" cy="6858000"/>
          </a:xfrm>
          <a:prstGeom prst="rect">
            <a:avLst/>
          </a:prstGeom>
          <a:solidFill>
            <a:srgbClr val="00A29E"/>
          </a:solidFill>
        </p:spPr>
        <p:txBody>
          <a:bodyPr vert="vert270"/>
          <a:lstStyle/>
          <a:p>
            <a:pPr algn="r"/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ГОСУДАРСТВЕННЫЕ ПРОГРАММЫ </a:t>
            </a:r>
            <a:endParaRPr lang="ru-RU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563377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utoShape 23"/>
          <p:cNvSpPr/>
          <p:nvPr/>
        </p:nvSpPr>
        <p:spPr>
          <a:xfrm>
            <a:off x="0" y="0"/>
            <a:ext cx="659457" cy="6858000"/>
          </a:xfrm>
          <a:prstGeom prst="rect">
            <a:avLst/>
          </a:prstGeom>
          <a:solidFill>
            <a:srgbClr val="00A29E"/>
          </a:solidFill>
        </p:spPr>
        <p:txBody>
          <a:bodyPr vert="vert270"/>
          <a:lstStyle/>
          <a:p>
            <a:pPr algn="r"/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ГОСУДАРСТВЕННЫЕ ПРОГРАММЫ </a:t>
            </a:r>
            <a:endParaRPr lang="ru-RU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23"/>
          <p:cNvSpPr txBox="1"/>
          <p:nvPr/>
        </p:nvSpPr>
        <p:spPr>
          <a:xfrm>
            <a:off x="753762" y="57818"/>
            <a:ext cx="11294076" cy="36933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spcBef>
                <a:spcPct val="0"/>
              </a:spcBef>
            </a:pPr>
            <a:r>
              <a:rPr lang="ru-RU" sz="2400" b="1" spc="14" dirty="0" smtClean="0">
                <a:solidFill>
                  <a:srgbClr val="00A29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Государственные программы Республики Алтай 2024-2025 годы, млн. рублей</a:t>
            </a:r>
            <a:endParaRPr lang="en-US" sz="2400" spc="71" dirty="0">
              <a:solidFill>
                <a:srgbClr val="00A29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1" name="Таблица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04729099"/>
              </p:ext>
            </p:extLst>
          </p:nvPr>
        </p:nvGraphicFramePr>
        <p:xfrm>
          <a:off x="877330" y="4456672"/>
          <a:ext cx="5475845" cy="227930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32677">
                  <a:extLst>
                    <a:ext uri="{9D8B030D-6E8A-4147-A177-3AD203B41FA5}">
                      <a16:colId xmlns:a16="http://schemas.microsoft.com/office/drawing/2014/main" val="2918501306"/>
                    </a:ext>
                  </a:extLst>
                </a:gridCol>
                <a:gridCol w="4843168">
                  <a:extLst>
                    <a:ext uri="{9D8B030D-6E8A-4147-A177-3AD203B41FA5}">
                      <a16:colId xmlns:a16="http://schemas.microsoft.com/office/drawing/2014/main" val="4173449299"/>
                    </a:ext>
                  </a:extLst>
                </a:gridCol>
              </a:tblGrid>
              <a:tr h="210578"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1" i="0" u="none" strike="noStrike" dirty="0">
                          <a:solidFill>
                            <a:srgbClr val="00A29E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</a:t>
                      </a:r>
                    </a:p>
                  </a:txBody>
                  <a:tcPr marL="9525" marR="9525" marT="9525" marB="0"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1" i="0" u="none" strike="noStrike" dirty="0">
                          <a:solidFill>
                            <a:srgbClr val="00A29E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Комплексное развитие сельских территорий</a:t>
                      </a:r>
                    </a:p>
                  </a:txBody>
                  <a:tcPr marL="9525" marR="9525" marT="9525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32557300"/>
                  </a:ext>
                </a:extLst>
              </a:tr>
              <a:tr h="337809"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1" i="0" u="none" strike="noStrike">
                          <a:solidFill>
                            <a:srgbClr val="00A29E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</a:t>
                      </a:r>
                    </a:p>
                  </a:txBody>
                  <a:tcPr marL="9525" marR="9525" marT="9525" marB="0"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1" i="0" u="none" strike="noStrike" dirty="0">
                          <a:solidFill>
                            <a:srgbClr val="00A29E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Комплексные меры профилактики правонарушений и защита населения и территории РА от ЧС</a:t>
                      </a:r>
                    </a:p>
                  </a:txBody>
                  <a:tcPr marL="9525" marR="9525" marT="9525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64324351"/>
                  </a:ext>
                </a:extLst>
              </a:tr>
              <a:tr h="186066"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1" i="0" u="none" strike="noStrike">
                          <a:solidFill>
                            <a:srgbClr val="00A29E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</a:t>
                      </a:r>
                    </a:p>
                  </a:txBody>
                  <a:tcPr marL="9525" marR="9525" marT="9525" marB="0"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1" i="0" u="none" strike="noStrike">
                          <a:solidFill>
                            <a:srgbClr val="00A29E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Обеспечение экологической безопасности и улучшение состояния окружающей среды</a:t>
                      </a:r>
                    </a:p>
                  </a:txBody>
                  <a:tcPr marL="9525" marR="9525" marT="9525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01316977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1" i="0" u="none" strike="noStrike">
                          <a:solidFill>
                            <a:srgbClr val="00A29E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</a:t>
                      </a:r>
                    </a:p>
                  </a:txBody>
                  <a:tcPr marL="9525" marR="9525" marT="9525" marB="0"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1" i="0" u="none" strike="noStrike">
                          <a:solidFill>
                            <a:srgbClr val="00A29E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Повышение качества водоснабжения</a:t>
                      </a:r>
                    </a:p>
                  </a:txBody>
                  <a:tcPr marL="9525" marR="9525" marT="9525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36490305"/>
                  </a:ext>
                </a:extLst>
              </a:tr>
              <a:tr h="193948"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1" i="0" u="none" strike="noStrike">
                          <a:solidFill>
                            <a:srgbClr val="00A29E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</a:t>
                      </a:r>
                    </a:p>
                  </a:txBody>
                  <a:tcPr marL="9525" marR="9525" marT="9525" marB="0"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1" i="0" u="none" strike="noStrike">
                          <a:solidFill>
                            <a:srgbClr val="00A29E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Развитие внутреннего и въездного туризма</a:t>
                      </a:r>
                    </a:p>
                  </a:txBody>
                  <a:tcPr marL="9525" marR="9525" marT="9525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77258017"/>
                  </a:ext>
                </a:extLst>
              </a:tr>
              <a:tr h="215627"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1" i="0" u="none" strike="noStrike">
                          <a:solidFill>
                            <a:srgbClr val="00A29E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26</a:t>
                      </a:r>
                    </a:p>
                  </a:txBody>
                  <a:tcPr marL="9525" marR="9525" marT="9525" marB="0"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1" i="0" u="none" strike="noStrike">
                          <a:solidFill>
                            <a:srgbClr val="00A29E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Развитие жилищно-коммунального комплекса</a:t>
                      </a:r>
                    </a:p>
                  </a:txBody>
                  <a:tcPr marL="9525" marR="9525" marT="9525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73615873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1" i="0" u="none" strike="noStrike">
                          <a:solidFill>
                            <a:srgbClr val="00A29E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27</a:t>
                      </a:r>
                    </a:p>
                  </a:txBody>
                  <a:tcPr marL="9525" marR="9525" marT="9525" marB="0"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1" i="0" u="none" strike="noStrike" dirty="0">
                          <a:solidFill>
                            <a:srgbClr val="00A29E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Развитие с/х и регулирование рынков с/х продукции, сырья и продовольствия</a:t>
                      </a:r>
                    </a:p>
                  </a:txBody>
                  <a:tcPr marL="9525" marR="9525" marT="9525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10620144"/>
                  </a:ext>
                </a:extLst>
              </a:tr>
              <a:tr h="238125"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1" i="0" u="none" strike="noStrike">
                          <a:solidFill>
                            <a:srgbClr val="00A29E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28</a:t>
                      </a:r>
                    </a:p>
                  </a:txBody>
                  <a:tcPr marL="9525" marR="9525" marT="9525" marB="0"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1" i="0" u="none" strike="noStrike">
                          <a:solidFill>
                            <a:srgbClr val="00A29E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Развитие транспортного комплекса</a:t>
                      </a:r>
                    </a:p>
                  </a:txBody>
                  <a:tcPr marL="9525" marR="9525" marT="9525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47755804"/>
                  </a:ext>
                </a:extLst>
              </a:tr>
              <a:tr h="193948"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1" i="0" u="none" strike="noStrike">
                          <a:solidFill>
                            <a:srgbClr val="00A29E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29</a:t>
                      </a:r>
                    </a:p>
                  </a:txBody>
                  <a:tcPr marL="9525" marR="9525" marT="9525" marB="0"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1" i="0" u="none" strike="noStrike">
                          <a:solidFill>
                            <a:srgbClr val="00A29E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Развитие экономического потенциала и предпринимательства</a:t>
                      </a:r>
                    </a:p>
                  </a:txBody>
                  <a:tcPr marL="9525" marR="9525" marT="9525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63828153"/>
                  </a:ext>
                </a:extLst>
              </a:tr>
              <a:tr h="193948"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1" i="0" u="none" strike="noStrike">
                          <a:solidFill>
                            <a:srgbClr val="00A29E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</a:t>
                      </a:r>
                    </a:p>
                  </a:txBody>
                  <a:tcPr marL="9525" marR="9525" marT="9525" marB="0"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1" i="0" u="none" strike="noStrike" dirty="0">
                          <a:solidFill>
                            <a:srgbClr val="00A29E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Формирование современной городской среды</a:t>
                      </a:r>
                    </a:p>
                  </a:txBody>
                  <a:tcPr marL="9525" marR="9525" marT="9525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18115324"/>
                  </a:ext>
                </a:extLst>
              </a:tr>
            </a:tbl>
          </a:graphicData>
        </a:graphic>
      </p:graphicFrame>
      <p:graphicFrame>
        <p:nvGraphicFramePr>
          <p:cNvPr id="12" name="Таблица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26679113"/>
              </p:ext>
            </p:extLst>
          </p:nvPr>
        </p:nvGraphicFramePr>
        <p:xfrm>
          <a:off x="7371024" y="4463708"/>
          <a:ext cx="4508784" cy="212451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96049">
                  <a:extLst>
                    <a:ext uri="{9D8B030D-6E8A-4147-A177-3AD203B41FA5}">
                      <a16:colId xmlns:a16="http://schemas.microsoft.com/office/drawing/2014/main" val="3572799745"/>
                    </a:ext>
                  </a:extLst>
                </a:gridCol>
                <a:gridCol w="4012735">
                  <a:extLst>
                    <a:ext uri="{9D8B030D-6E8A-4147-A177-3AD203B41FA5}">
                      <a16:colId xmlns:a16="http://schemas.microsoft.com/office/drawing/2014/main" val="2759904167"/>
                    </a:ext>
                  </a:extLst>
                </a:gridCol>
              </a:tblGrid>
              <a:tr h="174967"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1" i="0" u="none" strike="noStrike" dirty="0">
                          <a:solidFill>
                            <a:srgbClr val="00A29E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31</a:t>
                      </a:r>
                    </a:p>
                  </a:txBody>
                  <a:tcPr marL="9525" marR="9525" marT="9525" marB="0"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1" i="0" u="none" strike="noStrike">
                          <a:solidFill>
                            <a:srgbClr val="00A29E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Цифровая трансформация</a:t>
                      </a:r>
                    </a:p>
                  </a:txBody>
                  <a:tcPr marL="9525" marR="9525" marT="9525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25036950"/>
                  </a:ext>
                </a:extLst>
              </a:tr>
              <a:tr h="209550"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1" i="0" u="none" strike="noStrike">
                          <a:solidFill>
                            <a:srgbClr val="00A29E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32</a:t>
                      </a:r>
                    </a:p>
                  </a:txBody>
                  <a:tcPr marL="9525" marR="9525" marT="9525" marB="0"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1" i="0" u="none" strike="noStrike" dirty="0">
                          <a:solidFill>
                            <a:srgbClr val="00A29E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Реализация гос. нац. политики</a:t>
                      </a:r>
                    </a:p>
                  </a:txBody>
                  <a:tcPr marL="9525" marR="9525" marT="9525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55690227"/>
                  </a:ext>
                </a:extLst>
              </a:tr>
              <a:tr h="188429"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1" i="0" u="none" strike="noStrike">
                          <a:solidFill>
                            <a:srgbClr val="00A29E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33</a:t>
                      </a:r>
                    </a:p>
                  </a:txBody>
                  <a:tcPr marL="9525" marR="9525" marT="9525" marB="0"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1" i="0" u="none" strike="noStrike">
                          <a:solidFill>
                            <a:srgbClr val="00A29E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Развитие культуры</a:t>
                      </a:r>
                    </a:p>
                  </a:txBody>
                  <a:tcPr marL="9525" marR="9525" marT="9525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24938220"/>
                  </a:ext>
                </a:extLst>
              </a:tr>
              <a:tr h="230671"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1" i="0" u="none" strike="noStrike">
                          <a:solidFill>
                            <a:srgbClr val="00A29E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34</a:t>
                      </a:r>
                    </a:p>
                  </a:txBody>
                  <a:tcPr marL="9525" marR="9525" marT="9525" marB="0"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1" i="0" u="none" strike="noStrike">
                          <a:solidFill>
                            <a:srgbClr val="00A29E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Развитие физкультуры и спорта</a:t>
                      </a:r>
                    </a:p>
                  </a:txBody>
                  <a:tcPr marL="9525" marR="9525" marT="9525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49848217"/>
                  </a:ext>
                </a:extLst>
              </a:tr>
              <a:tr h="194930"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1" i="0" u="none" strike="noStrike">
                          <a:solidFill>
                            <a:srgbClr val="00A29E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35</a:t>
                      </a:r>
                    </a:p>
                  </a:txBody>
                  <a:tcPr marL="9525" marR="9525" marT="9525" marB="0"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1" i="0" u="none" strike="noStrike">
                          <a:solidFill>
                            <a:srgbClr val="00A29E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Сохранение и развитие алтайского языка</a:t>
                      </a:r>
                    </a:p>
                  </a:txBody>
                  <a:tcPr marL="9525" marR="9525" marT="9525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66564430"/>
                  </a:ext>
                </a:extLst>
              </a:tr>
              <a:tr h="188429"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1" i="0" u="none" strike="noStrike">
                          <a:solidFill>
                            <a:srgbClr val="00A29E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36</a:t>
                      </a:r>
                    </a:p>
                  </a:txBody>
                  <a:tcPr marL="9525" marR="9525" marT="9525" marB="0"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1" i="0" u="none" strike="noStrike">
                          <a:solidFill>
                            <a:srgbClr val="00A29E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Обеспечение соц.защищенности</a:t>
                      </a:r>
                    </a:p>
                  </a:txBody>
                  <a:tcPr marL="9525" marR="9525" marT="9525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07820870"/>
                  </a:ext>
                </a:extLst>
              </a:tr>
              <a:tr h="232044"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1" i="0" u="none" strike="noStrike">
                          <a:solidFill>
                            <a:srgbClr val="00A29E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37</a:t>
                      </a:r>
                    </a:p>
                  </a:txBody>
                  <a:tcPr marL="9525" marR="9525" marT="9525" marB="0"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1" i="0" u="none" strike="noStrike">
                          <a:solidFill>
                            <a:srgbClr val="00A29E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Развитие здравоохранения</a:t>
                      </a:r>
                    </a:p>
                  </a:txBody>
                  <a:tcPr marL="9525" marR="9525" marT="9525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7189093"/>
                  </a:ext>
                </a:extLst>
              </a:tr>
              <a:tr h="260232"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1" i="0" u="none" strike="noStrike">
                          <a:solidFill>
                            <a:srgbClr val="00A29E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38</a:t>
                      </a:r>
                    </a:p>
                  </a:txBody>
                  <a:tcPr marL="9525" marR="9525" marT="9525" marB="0"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1" i="0" u="none" strike="noStrike">
                          <a:solidFill>
                            <a:srgbClr val="00A29E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Развитие образования</a:t>
                      </a:r>
                    </a:p>
                  </a:txBody>
                  <a:tcPr marL="9525" marR="9525" marT="9525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71564902"/>
                  </a:ext>
                </a:extLst>
              </a:tr>
              <a:tr h="188429"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1" i="0" u="none" strike="noStrike">
                          <a:solidFill>
                            <a:srgbClr val="00A29E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39</a:t>
                      </a:r>
                    </a:p>
                  </a:txBody>
                  <a:tcPr marL="9525" marR="9525" marT="9525" marB="0"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1" i="0" u="none" strike="noStrike">
                          <a:solidFill>
                            <a:srgbClr val="00A29E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ГП «Содействие занятости населения»</a:t>
                      </a:r>
                    </a:p>
                  </a:txBody>
                  <a:tcPr marL="9525" marR="9525" marT="9525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82829774"/>
                  </a:ext>
                </a:extLst>
              </a:tr>
              <a:tr h="256836"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1" i="0" u="none" strike="noStrike">
                          <a:solidFill>
                            <a:srgbClr val="00A29E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</a:t>
                      </a:r>
                    </a:p>
                  </a:txBody>
                  <a:tcPr marL="9525" marR="9525" marT="9525" marB="0"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1" i="0" u="none" strike="noStrike" dirty="0">
                          <a:solidFill>
                            <a:srgbClr val="00A29E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Управление </a:t>
                      </a:r>
                      <a:r>
                        <a:rPr lang="ru-RU" sz="1000" b="1" i="0" u="none" strike="noStrike" dirty="0" err="1">
                          <a:solidFill>
                            <a:srgbClr val="00A29E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гос.финансами</a:t>
                      </a:r>
                      <a:endParaRPr lang="ru-RU" sz="1000" b="1" i="0" u="none" strike="noStrike" dirty="0">
                        <a:solidFill>
                          <a:srgbClr val="00A29E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29514738"/>
                  </a:ext>
                </a:extLst>
              </a:tr>
            </a:tbl>
          </a:graphicData>
        </a:graphic>
      </p:graphicFrame>
      <p:graphicFrame>
        <p:nvGraphicFramePr>
          <p:cNvPr id="9" name="Диаграмма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42947547"/>
              </p:ext>
            </p:extLst>
          </p:nvPr>
        </p:nvGraphicFramePr>
        <p:xfrm>
          <a:off x="753762" y="427151"/>
          <a:ext cx="11126046" cy="402952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8050458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644361" y="0"/>
            <a:ext cx="1154763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spc="71" dirty="0">
                <a:solidFill>
                  <a:srgbClr val="00A29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республиканского бюджета Республики Алтай на реализацию национальных проектов в </a:t>
            </a:r>
            <a:r>
              <a:rPr lang="ru-RU" sz="2400" b="1" spc="71" dirty="0" smtClean="0">
                <a:solidFill>
                  <a:srgbClr val="00A29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2025 г., </a:t>
            </a:r>
            <a:r>
              <a:rPr lang="ru-RU" sz="2400" b="1" spc="71" dirty="0">
                <a:solidFill>
                  <a:srgbClr val="00A29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млн. рублей</a:t>
            </a:r>
            <a:endParaRPr lang="ru-RU" sz="2400" dirty="0">
              <a:solidFill>
                <a:srgbClr val="00A29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/>
          </p:nvPr>
        </p:nvGraphicFramePr>
        <p:xfrm>
          <a:off x="803188" y="787607"/>
          <a:ext cx="6301946" cy="56360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06628">
                  <a:extLst>
                    <a:ext uri="{9D8B030D-6E8A-4147-A177-3AD203B41FA5}">
                      <a16:colId xmlns:a16="http://schemas.microsoft.com/office/drawing/2014/main" val="877925095"/>
                    </a:ext>
                  </a:extLst>
                </a:gridCol>
                <a:gridCol w="2631989">
                  <a:extLst>
                    <a:ext uri="{9D8B030D-6E8A-4147-A177-3AD203B41FA5}">
                      <a16:colId xmlns:a16="http://schemas.microsoft.com/office/drawing/2014/main" val="4133912257"/>
                    </a:ext>
                  </a:extLst>
                </a:gridCol>
                <a:gridCol w="770872">
                  <a:extLst>
                    <a:ext uri="{9D8B030D-6E8A-4147-A177-3AD203B41FA5}">
                      <a16:colId xmlns:a16="http://schemas.microsoft.com/office/drawing/2014/main" val="3118058508"/>
                    </a:ext>
                  </a:extLst>
                </a:gridCol>
                <a:gridCol w="761366">
                  <a:extLst>
                    <a:ext uri="{9D8B030D-6E8A-4147-A177-3AD203B41FA5}">
                      <a16:colId xmlns:a16="http://schemas.microsoft.com/office/drawing/2014/main" val="2988759557"/>
                    </a:ext>
                  </a:extLst>
                </a:gridCol>
                <a:gridCol w="729049">
                  <a:extLst>
                    <a:ext uri="{9D8B030D-6E8A-4147-A177-3AD203B41FA5}">
                      <a16:colId xmlns:a16="http://schemas.microsoft.com/office/drawing/2014/main" val="3818299585"/>
                    </a:ext>
                  </a:extLst>
                </a:gridCol>
                <a:gridCol w="902042">
                  <a:extLst>
                    <a:ext uri="{9D8B030D-6E8A-4147-A177-3AD203B41FA5}">
                      <a16:colId xmlns:a16="http://schemas.microsoft.com/office/drawing/2014/main" val="2874286352"/>
                    </a:ext>
                  </a:extLst>
                </a:gridCol>
              </a:tblGrid>
              <a:tr h="94384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Код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48" marR="8548" marT="8548" marB="0" anchor="ctr">
                    <a:solidFill>
                      <a:srgbClr val="81DE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нац. проекта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48" marR="8548" marT="8548" marB="0" anchor="ctr">
                    <a:solidFill>
                      <a:srgbClr val="81DE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План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48" marR="8548" marT="8548" marB="0" anchor="ctr">
                    <a:solidFill>
                      <a:srgbClr val="81DE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Исполнено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48" marR="8548" marT="8548" marB="0" anchor="ctr">
                    <a:solidFill>
                      <a:srgbClr val="81DE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 исполнения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48" marR="8548" marT="8548" marB="0" anchor="ctr">
                    <a:solidFill>
                      <a:srgbClr val="81DE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Доля по исполнено, %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48" marR="8548" marT="8548" marB="0" anchor="ctr">
                    <a:solidFill>
                      <a:srgbClr val="81DE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20257534"/>
                  </a:ext>
                </a:extLst>
              </a:tr>
              <a:tr h="401769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Д</a:t>
                      </a:r>
                    </a:p>
                  </a:txBody>
                  <a:tcPr marL="9525" marR="9525" marT="9525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Национальный проект "Продолжительная и активная жизнь"</a:t>
                      </a:r>
                    </a:p>
                  </a:txBody>
                  <a:tcPr marL="9525" marR="9525" marT="9525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098,7   </a:t>
                      </a:r>
                    </a:p>
                  </a:txBody>
                  <a:tcPr marL="9525" marR="9525" marT="9525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096,7   </a:t>
                      </a:r>
                    </a:p>
                  </a:txBody>
                  <a:tcPr marL="9525" marR="9525" marT="9525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99,8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12,5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30847262"/>
                  </a:ext>
                </a:extLst>
              </a:tr>
              <a:tr h="401769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И</a:t>
                      </a:r>
                    </a:p>
                  </a:txBody>
                  <a:tcPr marL="9525" marR="9525" marT="9525" marB="0" anchor="b">
                    <a:solidFill>
                      <a:srgbClr val="FF99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Национальный проект "Инфраструктура для жизни"</a:t>
                      </a:r>
                    </a:p>
                  </a:txBody>
                  <a:tcPr marL="9525" marR="9525" marT="9525" marB="0" anchor="b">
                    <a:solidFill>
                      <a:srgbClr val="FF99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965,3   </a:t>
                      </a:r>
                    </a:p>
                  </a:txBody>
                  <a:tcPr marL="9525" marR="9525" marT="9525" marB="0" anchor="ctr">
                    <a:solidFill>
                      <a:srgbClr val="FF99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965,3   </a:t>
                      </a:r>
                    </a:p>
                  </a:txBody>
                  <a:tcPr marL="9525" marR="9525" marT="9525" marB="0" anchor="ctr">
                    <a:solidFill>
                      <a:srgbClr val="FF99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FF99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45,2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FF99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85076662"/>
                  </a:ext>
                </a:extLst>
              </a:tr>
              <a:tr h="401769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</a:t>
                      </a:r>
                    </a:p>
                  </a:txBody>
                  <a:tcPr marL="9525" marR="9525" marT="9525" marB="0" anchor="b">
                    <a:solidFill>
                      <a:srgbClr val="FFB9B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Национальный проект "Международная кооперация и экспорт"</a:t>
                      </a:r>
                    </a:p>
                  </a:txBody>
                  <a:tcPr marL="9525" marR="9525" marT="9525" marB="0" anchor="b">
                    <a:solidFill>
                      <a:srgbClr val="FFB9B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14,1   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FFB9B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14,1   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FFB9B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FFB9B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0,2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FFB9B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4051423"/>
                  </a:ext>
                </a:extLst>
              </a:tr>
              <a:tr h="438867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П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Национальный проект "Туризм и гостеприимство"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78,3   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78,3   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0,9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28951929"/>
                  </a:ext>
                </a:extLst>
              </a:tr>
              <a:tr h="316119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Ц</a:t>
                      </a:r>
                    </a:p>
                  </a:txBody>
                  <a:tcPr marL="9525" marR="9525" marT="9525" marB="0" anchor="b">
                    <a:solidFill>
                      <a:srgbClr val="D93BB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Национальный проект "Экономика данных и цифровая трансформация государства"</a:t>
                      </a:r>
                    </a:p>
                  </a:txBody>
                  <a:tcPr marL="9525" marR="9525" marT="9525" marB="0" anchor="b">
                    <a:solidFill>
                      <a:srgbClr val="D93BB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2,7   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D93BB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2,7   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D93BB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D93BB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0,03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D93BB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5864292"/>
                  </a:ext>
                </a:extLst>
              </a:tr>
              <a:tr h="412847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Ч</a:t>
                      </a:r>
                    </a:p>
                  </a:txBody>
                  <a:tcPr marL="9525" marR="9525" marT="9525" marB="0" anchor="b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Национальный проект "Экологическое благополучие"</a:t>
                      </a:r>
                    </a:p>
                  </a:txBody>
                  <a:tcPr marL="9525" marR="9525" marT="9525" marB="0" anchor="b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17,8   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17,8   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0,2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69608142"/>
                  </a:ext>
                </a:extLst>
              </a:tr>
              <a:tr h="401769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Э</a:t>
                      </a:r>
                    </a:p>
                  </a:txBody>
                  <a:tcPr marL="9525" marR="9525" marT="9525" marB="0" anchor="b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Национальный проект "Эффективная и конкурентная экономика"</a:t>
                      </a:r>
                    </a:p>
                  </a:txBody>
                  <a:tcPr marL="9525" marR="9525" marT="9525" marB="0" anchor="b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11,1   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11,1   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0,1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77235361"/>
                  </a:ext>
                </a:extLst>
              </a:tr>
              <a:tr h="401769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Ю</a:t>
                      </a:r>
                    </a:p>
                  </a:txBody>
                  <a:tcPr marL="9525" marR="9525" marT="9525" marB="0" anchor="b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Национальный проект "Молодежь и дети"</a:t>
                      </a:r>
                    </a:p>
                  </a:txBody>
                  <a:tcPr marL="9525" marR="9525" marT="9525" marB="0" anchor="b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459,2   </a:t>
                      </a:r>
                    </a:p>
                  </a:txBody>
                  <a:tcPr marL="9525" marR="9525" marT="9525" marB="0"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441,6   </a:t>
                      </a:r>
                    </a:p>
                  </a:txBody>
                  <a:tcPr marL="9525" marR="9525" marT="9525" marB="0"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99,3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27,8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70602413"/>
                  </a:ext>
                </a:extLst>
              </a:tr>
              <a:tr h="276399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Я</a:t>
                      </a:r>
                    </a:p>
                  </a:txBody>
                  <a:tcPr marL="9525" marR="9525" marT="9525" marB="0" anchor="b"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Национальный проект "Семья"</a:t>
                      </a:r>
                    </a:p>
                  </a:txBody>
                  <a:tcPr marL="9525" marR="9525" marT="9525" marB="0" anchor="b"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221,4   </a:t>
                      </a:r>
                    </a:p>
                  </a:txBody>
                  <a:tcPr marL="9525" marR="9525" marT="9525" marB="0" anchor="ctr"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137,4   </a:t>
                      </a:r>
                    </a:p>
                  </a:txBody>
                  <a:tcPr marL="9525" marR="9525" marT="9525" marB="0" anchor="ctr"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93,1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13,0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99C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54617618"/>
                  </a:ext>
                </a:extLst>
              </a:tr>
              <a:tr h="438867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Y</a:t>
                      </a:r>
                    </a:p>
                  </a:txBody>
                  <a:tcPr marL="9525" marR="9525" marT="9525" marB="0" anchor="b">
                    <a:solidFill>
                      <a:srgbClr val="00BCB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Национальный проект "Беспилотные авиационные системы"</a:t>
                      </a:r>
                    </a:p>
                  </a:txBody>
                  <a:tcPr marL="9525" marR="9525" marT="9525" marB="0" anchor="b">
                    <a:solidFill>
                      <a:srgbClr val="00BCB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13,5   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00BCB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13,5   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00BCB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00BCB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0,1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00BCB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64886744"/>
                  </a:ext>
                </a:extLst>
              </a:tr>
              <a:tr h="401769">
                <a:tc>
                  <a:txBody>
                    <a:bodyPr/>
                    <a:lstStyle/>
                    <a:p>
                      <a:pPr algn="ctr" fontAlgn="b"/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48" marR="8548" marT="8548" marB="0" anchor="ctr">
                    <a:solidFill>
                      <a:srgbClr val="81DE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Всего: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48" marR="8548" marT="8548" marB="0" anchor="ctr">
                    <a:solidFill>
                      <a:srgbClr val="81DE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8 882,1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81DE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8 778,5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81DE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98,8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81DE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81DE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48137479"/>
                  </a:ext>
                </a:extLst>
              </a:tr>
            </a:tbl>
          </a:graphicData>
        </a:graphic>
      </p:graphicFrame>
      <p:sp>
        <p:nvSpPr>
          <p:cNvPr id="5" name="AutoShape 23"/>
          <p:cNvSpPr/>
          <p:nvPr/>
        </p:nvSpPr>
        <p:spPr>
          <a:xfrm>
            <a:off x="-15096" y="0"/>
            <a:ext cx="659457" cy="6858000"/>
          </a:xfrm>
          <a:prstGeom prst="rect">
            <a:avLst/>
          </a:prstGeom>
          <a:solidFill>
            <a:srgbClr val="00A29E"/>
          </a:solidFill>
        </p:spPr>
        <p:txBody>
          <a:bodyPr vert="vert270"/>
          <a:lstStyle/>
          <a:p>
            <a:pPr algn="r"/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НАЦИОНАЛЬНЫЕ ПРОЕКТЫ </a:t>
            </a:r>
            <a:endParaRPr lang="ru-RU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7" name="Диаграмма 6"/>
          <p:cNvGraphicFramePr>
            <a:graphicFrameLocks/>
          </p:cNvGraphicFramePr>
          <p:nvPr>
            <p:extLst/>
          </p:nvPr>
        </p:nvGraphicFramePr>
        <p:xfrm>
          <a:off x="7105134" y="1026498"/>
          <a:ext cx="5084379" cy="5636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Прямоугольник 1"/>
          <p:cNvSpPr/>
          <p:nvPr/>
        </p:nvSpPr>
        <p:spPr>
          <a:xfrm>
            <a:off x="8860222" y="2994693"/>
            <a:ext cx="2081048" cy="122182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8 778,5 млн. рублей</a:t>
            </a:r>
            <a:endParaRPr lang="ru-RU" sz="2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055637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AutoShape 23"/>
          <p:cNvSpPr/>
          <p:nvPr/>
        </p:nvSpPr>
        <p:spPr>
          <a:xfrm>
            <a:off x="0" y="0"/>
            <a:ext cx="659457" cy="6858000"/>
          </a:xfrm>
          <a:prstGeom prst="rect">
            <a:avLst/>
          </a:prstGeom>
          <a:solidFill>
            <a:srgbClr val="00A29E"/>
          </a:solidFill>
        </p:spPr>
        <p:txBody>
          <a:bodyPr vert="vert270"/>
          <a:lstStyle/>
          <a:p>
            <a:pPr algn="r"/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ПО ОТРАСЛЯМ</a:t>
            </a:r>
            <a:endParaRPr lang="ru-RU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659458" y="0"/>
            <a:ext cx="1153254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spc="10" dirty="0" smtClean="0">
                <a:solidFill>
                  <a:srgbClr val="00A29E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Структура расходов по разделам классификации расходов бюджетов </a:t>
            </a:r>
            <a:br>
              <a:rPr lang="ru-RU" sz="2400" b="1" spc="10" dirty="0" smtClean="0">
                <a:solidFill>
                  <a:srgbClr val="00A29E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1" spc="10" dirty="0" smtClean="0">
                <a:solidFill>
                  <a:srgbClr val="00A29E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2025 году, тыс. рублей</a:t>
            </a:r>
            <a:endParaRPr lang="ru-RU" sz="2400" b="1" spc="10" dirty="0">
              <a:solidFill>
                <a:srgbClr val="00A29E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7" name="Диаграмма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71531115"/>
              </p:ext>
            </p:extLst>
          </p:nvPr>
        </p:nvGraphicFramePr>
        <p:xfrm>
          <a:off x="659457" y="830996"/>
          <a:ext cx="11532543" cy="602700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8" name="Диаграмма 7"/>
          <p:cNvGraphicFramePr>
            <a:graphicFrameLocks/>
          </p:cNvGraphicFramePr>
          <p:nvPr>
            <p:extLst/>
          </p:nvPr>
        </p:nvGraphicFramePr>
        <p:xfrm>
          <a:off x="4576916" y="2283541"/>
          <a:ext cx="7615084" cy="421558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30059458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AutoShape 23"/>
          <p:cNvSpPr/>
          <p:nvPr/>
        </p:nvSpPr>
        <p:spPr>
          <a:xfrm>
            <a:off x="0" y="0"/>
            <a:ext cx="659457" cy="6858000"/>
          </a:xfrm>
          <a:prstGeom prst="rect">
            <a:avLst/>
          </a:prstGeom>
          <a:solidFill>
            <a:srgbClr val="00A29E"/>
          </a:solidFill>
        </p:spPr>
        <p:txBody>
          <a:bodyPr vert="vert270"/>
          <a:lstStyle/>
          <a:p>
            <a:pPr algn="r"/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ПО ОТРАСЛЯМ</a:t>
            </a:r>
            <a:endParaRPr lang="ru-RU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659458" y="0"/>
            <a:ext cx="1153254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spc="10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Структура расходов республиканского бюджета  </a:t>
            </a:r>
            <a:br>
              <a:rPr lang="ru-RU" sz="2400" b="1" spc="10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1" spc="10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 2020 - 2024 годы, млн. рублей</a:t>
            </a:r>
            <a:endParaRPr lang="ru-RU" sz="2400" b="1" spc="10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7" name="Диаграмма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53969075"/>
              </p:ext>
            </p:extLst>
          </p:nvPr>
        </p:nvGraphicFramePr>
        <p:xfrm>
          <a:off x="659457" y="830997"/>
          <a:ext cx="11532543" cy="593359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9" name="Диаграмма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97365028"/>
              </p:ext>
            </p:extLst>
          </p:nvPr>
        </p:nvGraphicFramePr>
        <p:xfrm>
          <a:off x="895430" y="708266"/>
          <a:ext cx="11532544" cy="17991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23395482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644361" y="0"/>
            <a:ext cx="1142838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2400" b="1" dirty="0">
                <a:solidFill>
                  <a:srgbClr val="00A29E"/>
                </a:solidFill>
                <a:latin typeface="Times New Roman" pitchFamily="18" charset="0"/>
                <a:cs typeface="Times New Roman" pitchFamily="18" charset="0"/>
              </a:rPr>
              <a:t>Межбюджетные трансферты  из республиканского бюджета </a:t>
            </a:r>
            <a:r>
              <a:rPr lang="ru-RU" sz="2400" b="1" dirty="0" smtClean="0">
                <a:solidFill>
                  <a:srgbClr val="00A29E"/>
                </a:solidFill>
                <a:latin typeface="Times New Roman" pitchFamily="18" charset="0"/>
                <a:cs typeface="Times New Roman" pitchFamily="18" charset="0"/>
              </a:rPr>
              <a:t>РА, тыс</a:t>
            </a:r>
            <a:r>
              <a:rPr lang="ru-RU" sz="2400" b="1" dirty="0">
                <a:solidFill>
                  <a:srgbClr val="00A29E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400" b="1" dirty="0" smtClean="0">
                <a:solidFill>
                  <a:srgbClr val="00A29E"/>
                </a:solidFill>
                <a:latin typeface="Times New Roman" pitchFamily="18" charset="0"/>
                <a:cs typeface="Times New Roman" pitchFamily="18" charset="0"/>
              </a:rPr>
              <a:t>рублей</a:t>
            </a:r>
            <a:endParaRPr lang="ru-RU" sz="2400" b="1" dirty="0">
              <a:solidFill>
                <a:srgbClr val="00A29E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AutoShape 23"/>
          <p:cNvSpPr/>
          <p:nvPr/>
        </p:nvSpPr>
        <p:spPr>
          <a:xfrm>
            <a:off x="-15096" y="0"/>
            <a:ext cx="659457" cy="6858000"/>
          </a:xfrm>
          <a:prstGeom prst="rect">
            <a:avLst/>
          </a:prstGeom>
          <a:solidFill>
            <a:srgbClr val="00A29E"/>
          </a:solidFill>
        </p:spPr>
        <p:txBody>
          <a:bodyPr vert="vert270"/>
          <a:lstStyle/>
          <a:p>
            <a:pPr algn="r"/>
            <a:r>
              <a:rPr lang="ru-RU" dirty="0" smtClean="0">
                <a:solidFill>
                  <a:schemeClr val="bg1"/>
                </a:solidFill>
                <a:latin typeface="+mj-lt"/>
              </a:rPr>
              <a:t>МЕЖБЮДЖЕТНЫЕ ОТНОШЕНИЯ</a:t>
            </a:r>
            <a:endParaRPr lang="ru-RU" dirty="0">
              <a:solidFill>
                <a:schemeClr val="bg1"/>
              </a:solidFill>
              <a:latin typeface="+mj-lt"/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58583519"/>
              </p:ext>
            </p:extLst>
          </p:nvPr>
        </p:nvGraphicFramePr>
        <p:xfrm>
          <a:off x="644362" y="461106"/>
          <a:ext cx="11547638" cy="639633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728104">
                  <a:extLst>
                    <a:ext uri="{9D8B030D-6E8A-4147-A177-3AD203B41FA5}">
                      <a16:colId xmlns:a16="http://schemas.microsoft.com/office/drawing/2014/main" val="3951305439"/>
                    </a:ext>
                  </a:extLst>
                </a:gridCol>
                <a:gridCol w="1710811">
                  <a:extLst>
                    <a:ext uri="{9D8B030D-6E8A-4147-A177-3AD203B41FA5}">
                      <a16:colId xmlns:a16="http://schemas.microsoft.com/office/drawing/2014/main" val="996112235"/>
                    </a:ext>
                  </a:extLst>
                </a:gridCol>
                <a:gridCol w="1435510">
                  <a:extLst>
                    <a:ext uri="{9D8B030D-6E8A-4147-A177-3AD203B41FA5}">
                      <a16:colId xmlns:a16="http://schemas.microsoft.com/office/drawing/2014/main" val="2355116788"/>
                    </a:ext>
                  </a:extLst>
                </a:gridCol>
                <a:gridCol w="1482252">
                  <a:extLst>
                    <a:ext uri="{9D8B030D-6E8A-4147-A177-3AD203B41FA5}">
                      <a16:colId xmlns:a16="http://schemas.microsoft.com/office/drawing/2014/main" val="646648130"/>
                    </a:ext>
                  </a:extLst>
                </a:gridCol>
                <a:gridCol w="1496923">
                  <a:extLst>
                    <a:ext uri="{9D8B030D-6E8A-4147-A177-3AD203B41FA5}">
                      <a16:colId xmlns:a16="http://schemas.microsoft.com/office/drawing/2014/main" val="4260120167"/>
                    </a:ext>
                  </a:extLst>
                </a:gridCol>
                <a:gridCol w="1434179">
                  <a:extLst>
                    <a:ext uri="{9D8B030D-6E8A-4147-A177-3AD203B41FA5}">
                      <a16:colId xmlns:a16="http://schemas.microsoft.com/office/drawing/2014/main" val="502491948"/>
                    </a:ext>
                  </a:extLst>
                </a:gridCol>
                <a:gridCol w="1259859">
                  <a:extLst>
                    <a:ext uri="{9D8B030D-6E8A-4147-A177-3AD203B41FA5}">
                      <a16:colId xmlns:a16="http://schemas.microsoft.com/office/drawing/2014/main" val="50958358"/>
                    </a:ext>
                  </a:extLst>
                </a:gridCol>
              </a:tblGrid>
              <a:tr h="978735"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180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Вид межбюджетного трансферта</a:t>
                      </a:r>
                      <a:endParaRPr lang="ru-RU" sz="1800" b="1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783" marR="8783" marT="8783" marB="0" anchor="ctr">
                    <a:solidFill>
                      <a:srgbClr val="00A29E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2021 </a:t>
                      </a:r>
                      <a:r>
                        <a:rPr lang="ru-RU" sz="180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</a:t>
                      </a:r>
                      <a:endParaRPr lang="ru-RU" sz="1800" b="1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783" marR="8783" marT="8783" marB="0" anchor="ctr">
                    <a:solidFill>
                      <a:srgbClr val="00A29E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2022 </a:t>
                      </a:r>
                      <a:r>
                        <a:rPr lang="ru-RU" sz="180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</a:t>
                      </a:r>
                      <a:endParaRPr lang="ru-RU" sz="1800" b="1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783" marR="8783" marT="8783" marB="0" anchor="ctr">
                    <a:solidFill>
                      <a:srgbClr val="00A29E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2023 </a:t>
                      </a:r>
                      <a:r>
                        <a:rPr lang="ru-RU" sz="180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</a:t>
                      </a:r>
                      <a:endParaRPr lang="ru-RU" sz="1800" b="1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783" marR="8783" marT="8783" marB="0" anchor="ctr">
                    <a:solidFill>
                      <a:srgbClr val="00A29E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2024 </a:t>
                      </a:r>
                      <a:r>
                        <a:rPr lang="ru-RU" sz="180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</a:t>
                      </a:r>
                      <a:endParaRPr lang="ru-RU" sz="1800" b="1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783" marR="8783" marT="8783" marB="0" anchor="ctr">
                    <a:solidFill>
                      <a:srgbClr val="00A29E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2025 </a:t>
                      </a:r>
                      <a:r>
                        <a:rPr lang="ru-RU" sz="180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</a:t>
                      </a:r>
                      <a:endParaRPr lang="ru-RU" sz="1800" b="1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783" marR="8783" marT="8783" marB="0" anchor="ctr">
                    <a:solidFill>
                      <a:srgbClr val="00A29E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Динамика к </a:t>
                      </a:r>
                      <a:r>
                        <a:rPr lang="ru-RU" sz="1800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2024 </a:t>
                      </a:r>
                      <a:r>
                        <a:rPr lang="ru-RU" sz="180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году </a:t>
                      </a:r>
                      <a:endParaRPr lang="ru-RU" sz="1800" b="1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783" marR="8783" marT="8783" marB="0" anchor="ctr">
                    <a:solidFill>
                      <a:srgbClr val="00A29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26510148"/>
                  </a:ext>
                </a:extLst>
              </a:tr>
              <a:tr h="42559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ctr" rtl="0" fontAlgn="ctr"/>
                      <a:r>
                        <a:rPr lang="ru-RU" sz="180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исполнено</a:t>
                      </a:r>
                      <a:endParaRPr lang="ru-RU" sz="1800" b="1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783" marR="8783" marT="8783" marB="0" anchor="ctr">
                    <a:solidFill>
                      <a:srgbClr val="00A29E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% </a:t>
                      </a:r>
                      <a:endParaRPr lang="ru-RU" sz="1800" b="1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783" marR="8783" marT="8783" marB="0" anchor="ctr">
                    <a:solidFill>
                      <a:srgbClr val="00A29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53928972"/>
                  </a:ext>
                </a:extLst>
              </a:tr>
              <a:tr h="835981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Всего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783" marR="8783" marT="8783" marB="0" anchor="ctr"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10 762 289,5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783" marR="8783" marT="8783" marB="0" anchor="ctr"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10 343 103,3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783" marR="8783" marT="8783" marB="0" anchor="ctr"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10 875 481,0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783" marR="8783" marT="8783" marB="0" anchor="ctr"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14 252 107,3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783" marR="8783" marT="8783" marB="0" anchor="ctr"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16 226 498,1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783" marR="8783" marT="8783" marB="0" anchor="ctr"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113,9  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783" marR="8783" marT="8783" marB="0" anchor="ctr">
                    <a:solidFill>
                      <a:srgbClr val="CC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5910701"/>
                  </a:ext>
                </a:extLst>
              </a:tr>
              <a:tr h="293412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 том числе: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783" marR="8783" marT="8783" marB="0" anchor="ctr"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783" marR="8783" marT="8783" marB="0" anchor="ctr"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783" marR="8783" marT="8783" marB="0" anchor="ctr"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783" marR="8783" marT="8783" marB="0" anchor="ctr"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783" marR="8783" marT="8783" marB="0" anchor="ctr"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783" marR="8783" marT="8783" marB="0" anchor="ctr"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783" marR="8783" marT="8783" marB="0" anchor="ctr">
                    <a:solidFill>
                      <a:srgbClr val="CC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19318999"/>
                  </a:ext>
                </a:extLst>
              </a:tr>
              <a:tr h="410832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Субвенции МО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783" marR="8783" marT="8783" marB="0" anchor="ctr"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3 860 238,8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783" marR="8783" marT="8783" marB="0" anchor="ctr"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4 253 202,6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783" marR="8783" marT="8783" marB="0" anchor="ctr"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4 713 253,7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783" marR="8783" marT="8783" marB="0" anchor="ctr"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5 876 736,8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783" marR="8783" marT="8783" marB="0" anchor="ctr"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6 645 142,9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783" marR="8783" marT="8783" marB="0" anchor="ctr"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113,1  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783" marR="8783" marT="8783" marB="0" anchor="ctr">
                    <a:solidFill>
                      <a:srgbClr val="CC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53799003"/>
                  </a:ext>
                </a:extLst>
              </a:tr>
              <a:tr h="410832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Субсидии МО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783" marR="8783" marT="8783" marB="0" anchor="ctr"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2 824 947,3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783" marR="8783" marT="8783" marB="0" anchor="ctr"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2 965 135,3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783" marR="8783" marT="8783" marB="0" anchor="ctr"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3 150 967,9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783" marR="8783" marT="8783" marB="0" anchor="ctr"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4 397 213,1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783" marR="8783" marT="8783" marB="0" anchor="ctr"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r>
                        <a:rPr lang="ru-RU" sz="1800" b="0" i="0" u="none" strike="noStrike" baseline="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310 107,9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783" marR="8783" marT="8783" marB="0" anchor="ctr"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120,8   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783" marR="8783" marT="8783" marB="0" anchor="ctr">
                    <a:solidFill>
                      <a:srgbClr val="CC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37467544"/>
                  </a:ext>
                </a:extLst>
              </a:tr>
              <a:tr h="410832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Дотации МО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783" marR="8783" marT="8783" marB="0" anchor="ctr"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2 001 607,4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783" marR="8783" marT="8783" marB="0" anchor="ctr"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1 965 369,9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783" marR="8783" marT="8783" marB="0" anchor="ctr"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1 891 657,3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783" marR="8783" marT="8783" marB="0" anchor="ctr"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3 027 760,3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783" marR="8783" marT="8783" marB="0" anchor="ctr"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r>
                        <a:rPr lang="ru-RU" sz="1800" b="0" i="0" u="none" strike="noStrike" baseline="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053 391,2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783" marR="8783" marT="8783" marB="0" anchor="ctr"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100,8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783" marR="8783" marT="8783" marB="0" anchor="ctr">
                    <a:solidFill>
                      <a:srgbClr val="CC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0674392"/>
                  </a:ext>
                </a:extLst>
              </a:tr>
              <a:tr h="410832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Иные МБТ МО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783" marR="8783" marT="8783" marB="0" anchor="ctr"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1 291 523,9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783" marR="8783" marT="8783" marB="0" anchor="ctr"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1 121 573,8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783" marR="8783" marT="8783" marB="0" anchor="ctr"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1 068 166,1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783" marR="8783" marT="8783" marB="0" anchor="ctr"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893 692,0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783" marR="8783" marT="8783" marB="0" anchor="ctr"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r>
                        <a:rPr lang="ru-RU" sz="1800" b="0" i="0" u="none" strike="noStrike" baseline="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161 203,2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783" marR="8783" marT="8783" marB="0" anchor="ctr"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129,9  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783" marR="8783" marT="8783" marB="0" anchor="ctr">
                    <a:solidFill>
                      <a:srgbClr val="CC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98570798"/>
                  </a:ext>
                </a:extLst>
              </a:tr>
              <a:tr h="1641566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ГУ- Отделение Пенсионного фонда РФ по РА (на выплату досрочной пенсии безработным гражданам)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783" marR="8783" marT="8783" marB="0" anchor="ctr"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9 481,9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783" marR="8783" marT="8783" marB="0" anchor="ctr"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22 127,2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783" marR="8783" marT="8783" marB="0" anchor="ctr"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51 436,0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783" marR="8783" marT="8783" marB="0" anchor="ctr"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56 705,1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783" marR="8783" marT="8783" marB="0" anchor="ctr"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56 </a:t>
                      </a:r>
                      <a:r>
                        <a:rPr lang="ru-RU" sz="18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652,9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783" marR="8783" marT="8783" marB="0" anchor="ctr"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99,9   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783" marR="8783" marT="8783" marB="0" anchor="ctr">
                    <a:solidFill>
                      <a:srgbClr val="CC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69258726"/>
                  </a:ext>
                </a:extLst>
              </a:tr>
              <a:tr h="577722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Территориальный фонд ОМС по РА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783" marR="8783" marT="8783" marB="0" anchor="ctr"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774 490,2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783" marR="8783" marT="8783" marB="0" anchor="ctr"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15 694,5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783" marR="8783" marT="8783" marB="0" anchor="ctr"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783" marR="8783" marT="8783" marB="0" anchor="ctr"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783" marR="8783" marT="8783" marB="0" anchor="ctr"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783" marR="8783" marT="8783" marB="0" anchor="ctr"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783" marR="8783" marT="8783" marB="0" anchor="ctr">
                    <a:solidFill>
                      <a:srgbClr val="CC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8040219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871616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AutoShape 23"/>
          <p:cNvSpPr/>
          <p:nvPr/>
        </p:nvSpPr>
        <p:spPr>
          <a:xfrm>
            <a:off x="-15096" y="0"/>
            <a:ext cx="659457" cy="6858000"/>
          </a:xfrm>
          <a:prstGeom prst="rect">
            <a:avLst/>
          </a:prstGeom>
          <a:solidFill>
            <a:srgbClr val="00A29E"/>
          </a:solidFill>
        </p:spPr>
        <p:txBody>
          <a:bodyPr vert="vert270"/>
          <a:lstStyle/>
          <a:p>
            <a:pPr algn="r"/>
            <a:r>
              <a:rPr lang="ru-RU" dirty="0" smtClean="0">
                <a:solidFill>
                  <a:schemeClr val="bg1"/>
                </a:solidFill>
                <a:latin typeface="+mj-lt"/>
              </a:rPr>
              <a:t>ГОСУДАРСТВЕННЫЙ ДОЛГ</a:t>
            </a:r>
            <a:endParaRPr lang="ru-RU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840258" y="0"/>
            <a:ext cx="1120757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spc="14" dirty="0">
                <a:solidFill>
                  <a:srgbClr val="00A29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Объем и структура государственного долга Республики </a:t>
            </a:r>
            <a:r>
              <a:rPr lang="ru-RU" sz="2400" b="1" spc="14" dirty="0" smtClean="0">
                <a:solidFill>
                  <a:srgbClr val="00A29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Алтай, млн. рублей</a:t>
            </a:r>
            <a:endParaRPr lang="ru-RU" sz="2400" b="1" spc="14" dirty="0">
              <a:solidFill>
                <a:srgbClr val="00A29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7" name="Диаграмма 6"/>
          <p:cNvGraphicFramePr>
            <a:graphicFrameLocks/>
          </p:cNvGraphicFramePr>
          <p:nvPr>
            <p:extLst/>
          </p:nvPr>
        </p:nvGraphicFramePr>
        <p:xfrm>
          <a:off x="756458" y="461665"/>
          <a:ext cx="11291379" cy="626061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7297201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utoShape 23"/>
          <p:cNvSpPr/>
          <p:nvPr/>
        </p:nvSpPr>
        <p:spPr>
          <a:xfrm>
            <a:off x="0" y="0"/>
            <a:ext cx="659457" cy="6858000"/>
          </a:xfrm>
          <a:prstGeom prst="rect">
            <a:avLst/>
          </a:prstGeom>
          <a:solidFill>
            <a:srgbClr val="00A29E"/>
          </a:solidFill>
        </p:spPr>
        <p:txBody>
          <a:bodyPr vert="vert270"/>
          <a:lstStyle/>
          <a:p>
            <a:pPr algn="r"/>
            <a:r>
              <a:rPr lang="ru-RU" dirty="0" smtClean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КОНТАКТНАЯ ИНФОРМАЦИЯ МИНФИНА РА</a:t>
            </a:r>
            <a:endParaRPr lang="ru-RU" dirty="0">
              <a:solidFill>
                <a:schemeClr val="bg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grpSp>
        <p:nvGrpSpPr>
          <p:cNvPr id="4" name="Group 16"/>
          <p:cNvGrpSpPr/>
          <p:nvPr/>
        </p:nvGrpSpPr>
        <p:grpSpPr>
          <a:xfrm rot="-5400000">
            <a:off x="5007285" y="-1438581"/>
            <a:ext cx="3034617" cy="10362773"/>
            <a:chOff x="0" y="0"/>
            <a:chExt cx="569569" cy="2412817"/>
          </a:xfrm>
          <a:noFill/>
        </p:grpSpPr>
        <p:sp>
          <p:nvSpPr>
            <p:cNvPr id="5" name="Freeform 17"/>
            <p:cNvSpPr/>
            <p:nvPr/>
          </p:nvSpPr>
          <p:spPr>
            <a:xfrm>
              <a:off x="0" y="0"/>
              <a:ext cx="569569" cy="2412817"/>
            </a:xfrm>
            <a:custGeom>
              <a:avLst/>
              <a:gdLst/>
              <a:ahLst/>
              <a:cxnLst/>
              <a:rect l="l" t="t" r="r" b="b"/>
              <a:pathLst>
                <a:path w="569569" h="2412817">
                  <a:moveTo>
                    <a:pt x="0" y="0"/>
                  </a:moveTo>
                  <a:lnTo>
                    <a:pt x="569569" y="0"/>
                  </a:lnTo>
                  <a:lnTo>
                    <a:pt x="569569" y="2412817"/>
                  </a:lnTo>
                  <a:lnTo>
                    <a:pt x="0" y="2412817"/>
                  </a:lnTo>
                  <a:close/>
                </a:path>
              </a:pathLst>
            </a:custGeom>
            <a:grpFill/>
            <a:ln w="28575">
              <a:solidFill>
                <a:srgbClr val="00BCB8"/>
              </a:solidFill>
            </a:ln>
          </p:spPr>
        </p:sp>
      </p:grpSp>
      <p:sp>
        <p:nvSpPr>
          <p:cNvPr id="6" name="TextBox 3"/>
          <p:cNvSpPr txBox="1"/>
          <p:nvPr/>
        </p:nvSpPr>
        <p:spPr>
          <a:xfrm>
            <a:off x="1830068" y="2519951"/>
            <a:ext cx="9695504" cy="221599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fontAlgn="ctr">
              <a:spcBef>
                <a:spcPct val="0"/>
              </a:spcBef>
            </a:pPr>
            <a:r>
              <a:rPr lang="ru-RU" b="1" dirty="0" smtClean="0">
                <a:solidFill>
                  <a:srgbClr val="00A29E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Прием обращений граждан (физических лиц</a:t>
            </a:r>
            <a:r>
              <a:rPr lang="ru-RU" b="1" dirty="0">
                <a:solidFill>
                  <a:srgbClr val="00A29E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r>
              <a:rPr lang="ru-RU" b="1" dirty="0" smtClean="0">
                <a:solidFill>
                  <a:srgbClr val="00A29E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</a:p>
          <a:p>
            <a:pPr algn="ctr" fontAlgn="ctr">
              <a:spcBef>
                <a:spcPct val="0"/>
              </a:spcBef>
            </a:pPr>
            <a:r>
              <a:rPr lang="ru-RU" b="1" dirty="0" smtClean="0">
                <a:solidFill>
                  <a:srgbClr val="00A29E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организаций (юридических лиц), </a:t>
            </a:r>
          </a:p>
          <a:p>
            <a:pPr algn="ctr" fontAlgn="ctr">
              <a:spcBef>
                <a:spcPct val="0"/>
              </a:spcBef>
            </a:pPr>
            <a:r>
              <a:rPr lang="ru-RU" b="1" dirty="0" smtClean="0">
                <a:solidFill>
                  <a:srgbClr val="00A29E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общественных объединений, государственных органов, </a:t>
            </a:r>
          </a:p>
          <a:p>
            <a:pPr algn="ctr" fontAlgn="ctr">
              <a:spcBef>
                <a:spcPct val="0"/>
              </a:spcBef>
            </a:pPr>
            <a:r>
              <a:rPr lang="ru-RU" b="1" dirty="0" smtClean="0">
                <a:solidFill>
                  <a:srgbClr val="00A29E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органов местного самоуправления</a:t>
            </a:r>
          </a:p>
          <a:p>
            <a:pPr algn="ctr" fontAlgn="ctr">
              <a:spcBef>
                <a:spcPct val="0"/>
              </a:spcBef>
            </a:pPr>
            <a:r>
              <a:rPr lang="ru-RU" b="1" dirty="0" smtClean="0">
                <a:solidFill>
                  <a:srgbClr val="00A29E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осуществляется  с 9.00 до 18.00, перерыв с 13.00 до 14.00</a:t>
            </a:r>
          </a:p>
          <a:p>
            <a:pPr algn="ctr" fontAlgn="ctr">
              <a:spcBef>
                <a:spcPct val="0"/>
              </a:spcBef>
            </a:pPr>
            <a:r>
              <a:rPr lang="ru-RU" b="1" dirty="0" smtClean="0">
                <a:solidFill>
                  <a:srgbClr val="00A29E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по адресу:  г. Горно-Алтайск, </a:t>
            </a:r>
          </a:p>
          <a:p>
            <a:pPr algn="ctr" fontAlgn="ctr">
              <a:spcBef>
                <a:spcPct val="0"/>
              </a:spcBef>
            </a:pPr>
            <a:r>
              <a:rPr lang="ru-RU" b="1" dirty="0" smtClean="0">
                <a:solidFill>
                  <a:srgbClr val="00A29E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ул. Чаптынова 24, кабинет № 122,</a:t>
            </a:r>
          </a:p>
          <a:p>
            <a:pPr algn="ctr" fontAlgn="ctr">
              <a:spcBef>
                <a:spcPct val="0"/>
              </a:spcBef>
            </a:pPr>
            <a:r>
              <a:rPr lang="ru-RU" b="1" dirty="0" smtClean="0">
                <a:solidFill>
                  <a:srgbClr val="00A29E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суббота, воскресенье – выходные дни</a:t>
            </a:r>
            <a:endParaRPr lang="ru-RU" b="1" dirty="0">
              <a:solidFill>
                <a:srgbClr val="00A29E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7" name="AutoShape 7"/>
          <p:cNvSpPr/>
          <p:nvPr/>
        </p:nvSpPr>
        <p:spPr>
          <a:xfrm>
            <a:off x="1348457" y="286623"/>
            <a:ext cx="3930425" cy="1784529"/>
          </a:xfrm>
          <a:prstGeom prst="rect">
            <a:avLst/>
          </a:prstGeom>
          <a:noFill/>
          <a:ln w="28575">
            <a:solidFill>
              <a:srgbClr val="00BCB8"/>
            </a:solidFill>
          </a:ln>
        </p:spPr>
      </p:sp>
      <p:sp>
        <p:nvSpPr>
          <p:cNvPr id="8" name="TextBox 46"/>
          <p:cNvSpPr txBox="1"/>
          <p:nvPr/>
        </p:nvSpPr>
        <p:spPr>
          <a:xfrm>
            <a:off x="1464172" y="593328"/>
            <a:ext cx="3698994" cy="1107996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algn="ctr" fontAlgn="ctr">
              <a:spcBef>
                <a:spcPct val="0"/>
              </a:spcBef>
            </a:pPr>
            <a:r>
              <a:rPr lang="ru-RU" b="1" dirty="0">
                <a:solidFill>
                  <a:srgbClr val="00A29E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Телефон</a:t>
            </a:r>
            <a:r>
              <a:rPr lang="ru-RU" b="1" dirty="0" smtClean="0">
                <a:solidFill>
                  <a:srgbClr val="00A29E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:(388-22)2-26-24</a:t>
            </a:r>
            <a:endParaRPr lang="ru-RU" b="1" dirty="0">
              <a:solidFill>
                <a:srgbClr val="00A29E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algn="ctr" fontAlgn="ctr">
              <a:spcBef>
                <a:spcPct val="0"/>
              </a:spcBef>
            </a:pPr>
            <a:r>
              <a:rPr lang="ru-RU" b="1" dirty="0">
                <a:solidFill>
                  <a:srgbClr val="00A29E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Факс</a:t>
            </a:r>
            <a:r>
              <a:rPr lang="ru-RU" b="1" dirty="0" smtClean="0">
                <a:solidFill>
                  <a:srgbClr val="00A29E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:(388-22)2-32-95</a:t>
            </a:r>
          </a:p>
          <a:p>
            <a:pPr algn="ctr" fontAlgn="ctr">
              <a:spcBef>
                <a:spcPct val="0"/>
              </a:spcBef>
            </a:pPr>
            <a:endParaRPr lang="ru-RU" b="1" dirty="0">
              <a:solidFill>
                <a:srgbClr val="00A29E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algn="ctr" fontAlgn="ctr">
              <a:spcBef>
                <a:spcPct val="0"/>
              </a:spcBef>
            </a:pPr>
            <a:r>
              <a:rPr lang="ru-RU" b="1" dirty="0" smtClean="0">
                <a:solidFill>
                  <a:srgbClr val="00A29E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E-</a:t>
            </a:r>
            <a:r>
              <a:rPr lang="ru-RU" b="1" dirty="0" err="1" smtClean="0">
                <a:solidFill>
                  <a:srgbClr val="00A29E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mail</a:t>
            </a:r>
            <a:r>
              <a:rPr lang="ru-RU" b="1" dirty="0" smtClean="0">
                <a:solidFill>
                  <a:srgbClr val="00A29E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: ava@minfin.gorny.ru</a:t>
            </a:r>
            <a:endParaRPr lang="en-US" b="1" dirty="0">
              <a:solidFill>
                <a:srgbClr val="00A29E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9" name="AutoShape 7"/>
          <p:cNvSpPr/>
          <p:nvPr/>
        </p:nvSpPr>
        <p:spPr>
          <a:xfrm>
            <a:off x="7817154" y="279220"/>
            <a:ext cx="3888827" cy="1784524"/>
          </a:xfrm>
          <a:prstGeom prst="rect">
            <a:avLst/>
          </a:prstGeom>
          <a:noFill/>
          <a:ln w="28575">
            <a:solidFill>
              <a:srgbClr val="00BCB8"/>
            </a:solidFill>
          </a:ln>
        </p:spPr>
      </p:sp>
      <p:sp>
        <p:nvSpPr>
          <p:cNvPr id="10" name="TextBox 27"/>
          <p:cNvSpPr txBox="1"/>
          <p:nvPr/>
        </p:nvSpPr>
        <p:spPr>
          <a:xfrm>
            <a:off x="7941700" y="557317"/>
            <a:ext cx="3323968" cy="1107996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algn="ctr" fontAlgn="ctr">
              <a:spcBef>
                <a:spcPct val="0"/>
              </a:spcBef>
            </a:pPr>
            <a:r>
              <a:rPr lang="ru-RU" b="1" dirty="0">
                <a:solidFill>
                  <a:srgbClr val="00A29E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Официальный сайт </a:t>
            </a:r>
            <a:br>
              <a:rPr lang="ru-RU" b="1" dirty="0">
                <a:solidFill>
                  <a:srgbClr val="00A29E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ru-RU" b="1" dirty="0">
                <a:solidFill>
                  <a:srgbClr val="00A29E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Министерства финансов </a:t>
            </a:r>
            <a:br>
              <a:rPr lang="ru-RU" b="1" dirty="0">
                <a:solidFill>
                  <a:srgbClr val="00A29E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ru-RU" b="1" dirty="0">
                <a:solidFill>
                  <a:srgbClr val="00A29E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Республики Алтай </a:t>
            </a:r>
            <a:br>
              <a:rPr lang="ru-RU" b="1" dirty="0">
                <a:solidFill>
                  <a:srgbClr val="00A29E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ru-RU" b="1" dirty="0" smtClean="0">
                <a:solidFill>
                  <a:srgbClr val="00A29E"/>
                </a:solidFill>
                <a:latin typeface="Courier New" panose="02070309020205020404" pitchFamily="49" charset="0"/>
                <a:cs typeface="Courier New" panose="02070309020205020404" pitchFamily="49" charset="0"/>
                <a:hlinkClick r:id="rId3"/>
              </a:rPr>
              <a:t>www.minfin-altai.ru</a:t>
            </a:r>
            <a:r>
              <a:rPr lang="ru-RU" b="1" dirty="0" smtClean="0">
                <a:solidFill>
                  <a:srgbClr val="00A29E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endParaRPr lang="ru-RU" b="1" dirty="0">
              <a:solidFill>
                <a:srgbClr val="00A29E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1947881" y="6037129"/>
            <a:ext cx="2399833" cy="2659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128" b="1" dirty="0">
                <a:latin typeface="Petersburg" panose="020B7200000000000000" pitchFamily="34" charset="0"/>
                <a:cs typeface="Courier New" panose="02070309020205020404" pitchFamily="49" charset="0"/>
              </a:rPr>
              <a:t>https://vk.com/minfinra</a:t>
            </a:r>
            <a:endParaRPr lang="ru-RU" sz="1128" b="1" dirty="0">
              <a:latin typeface="Petersburg" panose="020B7200000000000000" pitchFamily="34" charset="0"/>
            </a:endParaRP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36003" y="5649400"/>
            <a:ext cx="528093" cy="528093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93270" y="5586327"/>
            <a:ext cx="539791" cy="539791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2482" y="5631024"/>
            <a:ext cx="569637" cy="569637"/>
          </a:xfrm>
          <a:prstGeom prst="rect">
            <a:avLst/>
          </a:prstGeom>
        </p:spPr>
      </p:pic>
      <p:sp>
        <p:nvSpPr>
          <p:cNvPr id="15" name="Прямоугольник 14"/>
          <p:cNvSpPr/>
          <p:nvPr/>
        </p:nvSpPr>
        <p:spPr>
          <a:xfrm>
            <a:off x="9591095" y="5931283"/>
            <a:ext cx="1558440" cy="2659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128" b="1" dirty="0">
                <a:latin typeface="Petersburg" panose="020B7200000000000000" pitchFamily="34" charset="0"/>
              </a:rPr>
              <a:t>https://t.me/minfinra</a:t>
            </a:r>
          </a:p>
        </p:txBody>
      </p:sp>
      <p:sp>
        <p:nvSpPr>
          <p:cNvPr id="16" name="Прямоугольник 15"/>
          <p:cNvSpPr/>
          <p:nvPr/>
        </p:nvSpPr>
        <p:spPr>
          <a:xfrm>
            <a:off x="5359826" y="5993164"/>
            <a:ext cx="2571538" cy="2659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128" b="1" dirty="0">
                <a:latin typeface="Petersburg" panose="020B7200000000000000" pitchFamily="34" charset="0"/>
              </a:rPr>
              <a:t>https://ok.ru/group/54131809910999</a:t>
            </a:r>
          </a:p>
        </p:txBody>
      </p:sp>
    </p:spTree>
    <p:extLst>
      <p:ext uri="{BB962C8B-B14F-4D97-AF65-F5344CB8AC3E}">
        <p14:creationId xmlns:p14="http://schemas.microsoft.com/office/powerpoint/2010/main" val="4204207710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16379</TotalTime>
  <Words>2328</Words>
  <Application>Microsoft Office PowerPoint</Application>
  <PresentationFormat>Широкоэкранный</PresentationFormat>
  <Paragraphs>683</Paragraphs>
  <Slides>18</Slides>
  <Notes>15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34" baseType="lpstr">
      <vt:lpstr>微软雅黑</vt:lpstr>
      <vt:lpstr>宋体</vt:lpstr>
      <vt:lpstr>Aileron Heavy</vt:lpstr>
      <vt:lpstr>Aileron Regular</vt:lpstr>
      <vt:lpstr>Arial</vt:lpstr>
      <vt:lpstr>Calibri</vt:lpstr>
      <vt:lpstr>Calibri Light</vt:lpstr>
      <vt:lpstr>Century Schoolbook</vt:lpstr>
      <vt:lpstr>Courier New</vt:lpstr>
      <vt:lpstr>Open Sans</vt:lpstr>
      <vt:lpstr>Petersburg</vt:lpstr>
      <vt:lpstr>PT Astra Serif</vt:lpstr>
      <vt:lpstr>Times New Roman</vt:lpstr>
      <vt:lpstr>Verdana</vt:lpstr>
      <vt:lpstr>Wingdings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Структура доходов республиканского бюджета Республики Алтай в 2023 – 2025 г.г., млн. рублей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diakov.net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Туюнчекова К.В.</dc:creator>
  <cp:lastModifiedBy>User</cp:lastModifiedBy>
  <cp:revision>927</cp:revision>
  <cp:lastPrinted>2023-06-15T10:50:35Z</cp:lastPrinted>
  <dcterms:created xsi:type="dcterms:W3CDTF">2020-10-22T05:35:11Z</dcterms:created>
  <dcterms:modified xsi:type="dcterms:W3CDTF">2026-04-21T04:42:01Z</dcterms:modified>
</cp:coreProperties>
</file>